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729" r:id="rId4"/>
  </p:sldMasterIdLst>
  <p:notesMasterIdLst>
    <p:notesMasterId r:id="rId45"/>
  </p:notesMasterIdLst>
  <p:handoutMasterIdLst>
    <p:handoutMasterId r:id="rId46"/>
  </p:handoutMasterIdLst>
  <p:sldIdLst>
    <p:sldId id="303" r:id="rId5"/>
    <p:sldId id="705" r:id="rId6"/>
    <p:sldId id="706" r:id="rId7"/>
    <p:sldId id="874" r:id="rId8"/>
    <p:sldId id="876" r:id="rId9"/>
    <p:sldId id="906" r:id="rId10"/>
    <p:sldId id="1004" r:id="rId11"/>
    <p:sldId id="709" r:id="rId12"/>
    <p:sldId id="713" r:id="rId13"/>
    <p:sldId id="969" r:id="rId14"/>
    <p:sldId id="925" r:id="rId15"/>
    <p:sldId id="999" r:id="rId16"/>
    <p:sldId id="968" r:id="rId17"/>
    <p:sldId id="955" r:id="rId18"/>
    <p:sldId id="956" r:id="rId19"/>
    <p:sldId id="971" r:id="rId20"/>
    <p:sldId id="974" r:id="rId21"/>
    <p:sldId id="975" r:id="rId22"/>
    <p:sldId id="916" r:id="rId23"/>
    <p:sldId id="918" r:id="rId24"/>
    <p:sldId id="1000" r:id="rId25"/>
    <p:sldId id="972" r:id="rId26"/>
    <p:sldId id="989" r:id="rId27"/>
    <p:sldId id="993" r:id="rId28"/>
    <p:sldId id="985" r:id="rId29"/>
    <p:sldId id="997" r:id="rId30"/>
    <p:sldId id="926" r:id="rId31"/>
    <p:sldId id="936" r:id="rId32"/>
    <p:sldId id="977" r:id="rId33"/>
    <p:sldId id="953" r:id="rId34"/>
    <p:sldId id="978" r:id="rId35"/>
    <p:sldId id="991" r:id="rId36"/>
    <p:sldId id="995" r:id="rId37"/>
    <p:sldId id="994" r:id="rId38"/>
    <p:sldId id="998" r:id="rId39"/>
    <p:sldId id="984" r:id="rId40"/>
    <p:sldId id="933" r:id="rId41"/>
    <p:sldId id="1002" r:id="rId42"/>
    <p:sldId id="1001" r:id="rId43"/>
    <p:sldId id="1003" r:id="rId44"/>
  </p:sldIdLst>
  <p:sldSz cx="12192000" cy="6858000"/>
  <p:notesSz cx="6797675" cy="9926638"/>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CC00"/>
    <a:srgbClr val="0000FF"/>
    <a:srgbClr val="33CC33"/>
    <a:srgbClr val="72AF2F"/>
    <a:srgbClr val="00CC66"/>
    <a:srgbClr val="008000"/>
    <a:srgbClr val="D0D8E8"/>
    <a:srgbClr val="0066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125E5076-3810-47DD-B79F-674D7AD40C01}" styleName="Dark Style 1 - Accent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589" autoAdjust="0"/>
    <p:restoredTop sz="96370" autoAdjust="0"/>
  </p:normalViewPr>
  <p:slideViewPr>
    <p:cSldViewPr snapToGrid="0">
      <p:cViewPr varScale="1">
        <p:scale>
          <a:sx n="108" d="100"/>
          <a:sy n="108" d="100"/>
        </p:scale>
        <p:origin x="114" y="1284"/>
      </p:cViewPr>
      <p:guideLst>
        <p:guide orient="horz" pos="2160"/>
        <p:guide pos="3840"/>
      </p:guideLst>
    </p:cSldViewPr>
  </p:slideViewPr>
  <p:outlineViewPr>
    <p:cViewPr>
      <p:scale>
        <a:sx n="33" d="100"/>
        <a:sy n="33" d="100"/>
      </p:scale>
      <p:origin x="0" y="-53124"/>
    </p:cViewPr>
  </p:outlineViewPr>
  <p:notesTextViewPr>
    <p:cViewPr>
      <p:scale>
        <a:sx n="100" d="100"/>
        <a:sy n="100" d="100"/>
      </p:scale>
      <p:origin x="0" y="0"/>
    </p:cViewPr>
  </p:notesTextViewPr>
  <p:sorterViewPr>
    <p:cViewPr>
      <p:scale>
        <a:sx n="80" d="100"/>
        <a:sy n="80" d="100"/>
      </p:scale>
      <p:origin x="0" y="-7512"/>
    </p:cViewPr>
  </p:sorterViewPr>
  <p:notesViewPr>
    <p:cSldViewPr snapToGrid="0">
      <p:cViewPr varScale="1">
        <p:scale>
          <a:sx n="51" d="100"/>
          <a:sy n="51" d="100"/>
        </p:scale>
        <p:origin x="2976" y="84"/>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slide" Target="slides/slide37.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viewProps" Target="viewProps.xml"/><Relationship Id="rId8" Type="http://schemas.openxmlformats.org/officeDocument/2006/relationships/slide" Target="slides/slide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64BA2FF4-9C9B-43A0-99D9-70E7AE181401}"/>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a:extLst>
              <a:ext uri="{FF2B5EF4-FFF2-40B4-BE49-F238E27FC236}">
                <a16:creationId xmlns:a16="http://schemas.microsoft.com/office/drawing/2014/main" id="{255D618B-E92D-4220-AAB6-335AFF916383}"/>
              </a:ext>
            </a:extLst>
          </p:cNvPr>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374FF9D4-381D-4F65-A2E3-3E22297D6482}" type="datetime1">
              <a:rPr lang="en-US"/>
              <a:pPr>
                <a:defRPr/>
              </a:pPr>
              <a:t>12/5/2023</a:t>
            </a:fld>
            <a:endParaRPr lang="en-US" dirty="0"/>
          </a:p>
        </p:txBody>
      </p:sp>
      <p:sp>
        <p:nvSpPr>
          <p:cNvPr id="9220" name="Rectangle 4">
            <a:extLst>
              <a:ext uri="{FF2B5EF4-FFF2-40B4-BE49-F238E27FC236}">
                <a16:creationId xmlns:a16="http://schemas.microsoft.com/office/drawing/2014/main" id="{4AE42738-A574-4AFC-8C12-D7289D224FB7}"/>
              </a:ext>
            </a:extLst>
          </p:cNvPr>
          <p:cNvSpPr>
            <a:spLocks noGrp="1" noChangeArrowheads="1"/>
          </p:cNvSpPr>
          <p:nvPr>
            <p:ph type="ftr" sz="quarter" idx="2"/>
          </p:nvPr>
        </p:nvSpPr>
        <p:spPr bwMode="auto">
          <a:xfrm>
            <a:off x="0" y="9429750"/>
            <a:ext cx="2946400" cy="496888"/>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a:extLst>
              <a:ext uri="{FF2B5EF4-FFF2-40B4-BE49-F238E27FC236}">
                <a16:creationId xmlns:a16="http://schemas.microsoft.com/office/drawing/2014/main" id="{D7536795-C30F-4339-87FD-38966263D011}"/>
              </a:ext>
            </a:extLst>
          </p:cNvPr>
          <p:cNvSpPr>
            <a:spLocks noGrp="1" noChangeArrowheads="1"/>
          </p:cNvSpPr>
          <p:nvPr>
            <p:ph type="sldNum" sz="quarter" idx="3"/>
          </p:nvPr>
        </p:nvSpPr>
        <p:spPr bwMode="auto">
          <a:xfrm>
            <a:off x="3851275" y="9429750"/>
            <a:ext cx="2946400" cy="496888"/>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2A61D28B-C48B-4FDA-8101-AB067B742886}" type="slidenum">
              <a:rPr lang="en-GB" altLang="en-US"/>
              <a:pPr>
                <a:defRPr/>
              </a:pPr>
              <a:t>‹#›</a:t>
            </a:fld>
            <a:endParaRPr lang="en-GB" altLang="en-US" dirty="0"/>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B2A30284-36D3-437C-A331-867BE010FA5D}"/>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a:extLst>
              <a:ext uri="{FF2B5EF4-FFF2-40B4-BE49-F238E27FC236}">
                <a16:creationId xmlns:a16="http://schemas.microsoft.com/office/drawing/2014/main" id="{5384AF11-2BF1-4BBF-AEE4-E5E2B9A94B2E}"/>
              </a:ext>
            </a:extLst>
          </p:cNvPr>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FAC44ACD-ACA2-48FF-933F-C98682059B2D}" type="datetime1">
              <a:rPr lang="en-US"/>
              <a:pPr>
                <a:defRPr/>
              </a:pPr>
              <a:t>12/5/2023</a:t>
            </a:fld>
            <a:endParaRPr lang="en-US" dirty="0"/>
          </a:p>
        </p:txBody>
      </p:sp>
      <p:sp>
        <p:nvSpPr>
          <p:cNvPr id="3076" name="Rectangle 4">
            <a:extLst>
              <a:ext uri="{FF2B5EF4-FFF2-40B4-BE49-F238E27FC236}">
                <a16:creationId xmlns:a16="http://schemas.microsoft.com/office/drawing/2014/main" id="{9BC8989B-9C99-43E8-AE90-A608F1DA2746}"/>
              </a:ext>
            </a:extLst>
          </p:cNvPr>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5ACF14E2-24D8-40D5-B992-B602782AEA40}"/>
              </a:ext>
            </a:extLst>
          </p:cNvPr>
          <p:cNvSpPr>
            <a:spLocks noGrp="1" noChangeArrowheads="1"/>
          </p:cNvSpPr>
          <p:nvPr>
            <p:ph type="body" sz="quarter" idx="3"/>
          </p:nvPr>
        </p:nvSpPr>
        <p:spPr bwMode="auto">
          <a:xfrm>
            <a:off x="906463" y="4716463"/>
            <a:ext cx="4984750" cy="4467225"/>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612919D8-380F-455F-B948-9F29474F9DB5}"/>
              </a:ext>
            </a:extLst>
          </p:cNvPr>
          <p:cNvSpPr>
            <a:spLocks noGrp="1" noChangeArrowheads="1"/>
          </p:cNvSpPr>
          <p:nvPr>
            <p:ph type="ftr" sz="quarter" idx="4"/>
          </p:nvPr>
        </p:nvSpPr>
        <p:spPr bwMode="auto">
          <a:xfrm>
            <a:off x="0" y="9429750"/>
            <a:ext cx="2946400" cy="496888"/>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a:extLst>
              <a:ext uri="{FF2B5EF4-FFF2-40B4-BE49-F238E27FC236}">
                <a16:creationId xmlns:a16="http://schemas.microsoft.com/office/drawing/2014/main" id="{36B91F1B-C2A5-4A48-A531-B87A102E1790}"/>
              </a:ext>
            </a:extLst>
          </p:cNvPr>
          <p:cNvSpPr>
            <a:spLocks noGrp="1" noChangeArrowheads="1"/>
          </p:cNvSpPr>
          <p:nvPr>
            <p:ph type="sldNum" sz="quarter" idx="5"/>
          </p:nvPr>
        </p:nvSpPr>
        <p:spPr bwMode="auto">
          <a:xfrm>
            <a:off x="3851275" y="9429750"/>
            <a:ext cx="2946400" cy="496888"/>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CB569630-D4C4-4930-941B-2F103ACDDD19}" type="slidenum">
              <a:rPr lang="en-GB" altLang="en-US"/>
              <a:pPr>
                <a:defRPr/>
              </a:pPr>
              <a:t>‹#›</a:t>
            </a:fld>
            <a:endParaRPr lang="en-GB" altLang="en-US"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7">
            <a:extLst>
              <a:ext uri="{FF2B5EF4-FFF2-40B4-BE49-F238E27FC236}">
                <a16:creationId xmlns:a16="http://schemas.microsoft.com/office/drawing/2014/main" id="{CC1142FD-101E-427D-96F6-FDB64D972237}"/>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defRPr>
            </a:lvl1pPr>
            <a:lvl2pPr marL="742950" indent="-285750" defTabSz="930275">
              <a:spcBef>
                <a:spcPct val="30000"/>
              </a:spcBef>
              <a:defRPr sz="1200">
                <a:solidFill>
                  <a:schemeClr val="tx1"/>
                </a:solidFill>
                <a:latin typeface="Times New Roman" panose="02020603050405020304" pitchFamily="18" charset="0"/>
              </a:defRPr>
            </a:lvl2pPr>
            <a:lvl3pPr marL="1143000" indent="-228600" defTabSz="930275">
              <a:spcBef>
                <a:spcPct val="30000"/>
              </a:spcBef>
              <a:defRPr sz="1200">
                <a:solidFill>
                  <a:schemeClr val="tx1"/>
                </a:solidFill>
                <a:latin typeface="Times New Roman" panose="02020603050405020304" pitchFamily="18" charset="0"/>
              </a:defRPr>
            </a:lvl3pPr>
            <a:lvl4pPr marL="1600200" indent="-228600" defTabSz="930275">
              <a:spcBef>
                <a:spcPct val="30000"/>
              </a:spcBef>
              <a:defRPr sz="1200">
                <a:solidFill>
                  <a:schemeClr val="tx1"/>
                </a:solidFill>
                <a:latin typeface="Times New Roman" panose="02020603050405020304" pitchFamily="18" charset="0"/>
              </a:defRPr>
            </a:lvl4pPr>
            <a:lvl5pPr marL="2057400" indent="-228600" defTabSz="930275">
              <a:spcBef>
                <a:spcPct val="30000"/>
              </a:spcBef>
              <a:defRPr sz="12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3750AEEB-43BF-4C78-A9BB-4901C20CE6DD}" type="slidenum">
              <a:rPr lang="en-GB" altLang="en-US" smtClean="0"/>
              <a:pPr>
                <a:spcBef>
                  <a:spcPct val="0"/>
                </a:spcBef>
              </a:pPr>
              <a:t>1</a:t>
            </a:fld>
            <a:endParaRPr lang="en-GB" altLang="en-US"/>
          </a:p>
        </p:txBody>
      </p:sp>
      <p:sp>
        <p:nvSpPr>
          <p:cNvPr id="6147" name="Rectangle 2">
            <a:extLst>
              <a:ext uri="{FF2B5EF4-FFF2-40B4-BE49-F238E27FC236}">
                <a16:creationId xmlns:a16="http://schemas.microsoft.com/office/drawing/2014/main" id="{1D8C01C9-DA69-44AE-93F5-5827D88296FA}"/>
              </a:ext>
            </a:extLst>
          </p:cNvPr>
          <p:cNvSpPr>
            <a:spLocks noGrp="1" noRot="1" noChangeAspect="1" noChangeArrowheads="1" noTextEdit="1"/>
          </p:cNvSpPr>
          <p:nvPr>
            <p:ph type="sldImg"/>
          </p:nvPr>
        </p:nvSpPr>
        <p:spPr>
          <a:xfrm>
            <a:off x="88900" y="742950"/>
            <a:ext cx="6621463" cy="3725863"/>
          </a:xfrm>
          <a:ln/>
        </p:spPr>
      </p:sp>
      <p:sp>
        <p:nvSpPr>
          <p:cNvPr id="6148" name="Rectangle 3">
            <a:extLst>
              <a:ext uri="{FF2B5EF4-FFF2-40B4-BE49-F238E27FC236}">
                <a16:creationId xmlns:a16="http://schemas.microsoft.com/office/drawing/2014/main" id="{A7C0C384-8A03-4406-B265-27593EAE5098}"/>
              </a:ext>
            </a:extLst>
          </p:cNvPr>
          <p:cNvSpPr>
            <a:spLocks noGrp="1" noChangeArrowheads="1"/>
          </p:cNvSpPr>
          <p:nvPr>
            <p:ph type="body" idx="1"/>
          </p:nvPr>
        </p:nvSpPr>
        <p:spPr>
          <a:xfrm>
            <a:off x="904875" y="4718050"/>
            <a:ext cx="4987925" cy="446563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a:extLst>
              <a:ext uri="{FF2B5EF4-FFF2-40B4-BE49-F238E27FC236}">
                <a16:creationId xmlns:a16="http://schemas.microsoft.com/office/drawing/2014/main" id="{6EDEFB49-2F44-4B30-BD9D-C65FD7A0B0E3}"/>
              </a:ext>
            </a:extLst>
          </p:cNvPr>
          <p:cNvSpPr>
            <a:spLocks noGrp="1" noRot="1" noChangeAspect="1" noTextEdit="1"/>
          </p:cNvSpPr>
          <p:nvPr>
            <p:ph type="sldImg"/>
          </p:nvPr>
        </p:nvSpPr>
        <p:spPr>
          <a:xfrm>
            <a:off x="88900" y="742950"/>
            <a:ext cx="6619875" cy="3724275"/>
          </a:xfrm>
          <a:ln/>
        </p:spPr>
      </p:sp>
      <p:sp>
        <p:nvSpPr>
          <p:cNvPr id="9219" name="Notes Placeholder 2">
            <a:extLst>
              <a:ext uri="{FF2B5EF4-FFF2-40B4-BE49-F238E27FC236}">
                <a16:creationId xmlns:a16="http://schemas.microsoft.com/office/drawing/2014/main" id="{17602CD4-D7CD-4AB6-827F-92CEFA24A5D9}"/>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9220" name="Slide Number Placeholder 3">
            <a:extLst>
              <a:ext uri="{FF2B5EF4-FFF2-40B4-BE49-F238E27FC236}">
                <a16:creationId xmlns:a16="http://schemas.microsoft.com/office/drawing/2014/main" id="{E4C162D3-1214-4DCA-83D1-A8F4518327BC}"/>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1000">
                <a:solidFill>
                  <a:schemeClr val="tx1"/>
                </a:solidFill>
                <a:latin typeface="Arial" panose="020B0604020202020204" pitchFamily="34" charset="0"/>
                <a:cs typeface="Arial" panose="020B0604020202020204" pitchFamily="34" charset="0"/>
              </a:defRPr>
            </a:lvl1pPr>
            <a:lvl2pPr marL="742950" indent="-285750" defTabSz="930275">
              <a:defRPr sz="1000">
                <a:solidFill>
                  <a:schemeClr val="tx1"/>
                </a:solidFill>
                <a:latin typeface="Arial" panose="020B0604020202020204" pitchFamily="34" charset="0"/>
                <a:cs typeface="Arial" panose="020B0604020202020204" pitchFamily="34" charset="0"/>
              </a:defRPr>
            </a:lvl2pPr>
            <a:lvl3pPr marL="1143000" indent="-228600" defTabSz="930275">
              <a:defRPr sz="1000">
                <a:solidFill>
                  <a:schemeClr val="tx1"/>
                </a:solidFill>
                <a:latin typeface="Arial" panose="020B0604020202020204" pitchFamily="34" charset="0"/>
                <a:cs typeface="Arial" panose="020B0604020202020204" pitchFamily="34" charset="0"/>
              </a:defRPr>
            </a:lvl3pPr>
            <a:lvl4pPr marL="1600200" indent="-228600" defTabSz="930275">
              <a:defRPr sz="1000">
                <a:solidFill>
                  <a:schemeClr val="tx1"/>
                </a:solidFill>
                <a:latin typeface="Arial" panose="020B0604020202020204" pitchFamily="34" charset="0"/>
                <a:cs typeface="Arial" panose="020B0604020202020204" pitchFamily="34" charset="0"/>
              </a:defRPr>
            </a:lvl4pPr>
            <a:lvl5pPr marL="2057400" indent="-228600" defTabSz="930275">
              <a:defRPr sz="1000">
                <a:solidFill>
                  <a:schemeClr val="tx1"/>
                </a:solidFill>
                <a:latin typeface="Arial" panose="020B0604020202020204" pitchFamily="34" charset="0"/>
                <a:cs typeface="Arial" panose="020B0604020202020204" pitchFamily="34" charset="0"/>
              </a:defRPr>
            </a:lvl5pPr>
            <a:lvl6pPr marL="25146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fld id="{DFE5877F-12BD-42A2-B5FC-37519FA0EB6A}" type="slidenum">
              <a:rPr lang="en-GB" altLang="en-US" sz="1200" smtClean="0">
                <a:latin typeface="Times New Roman" panose="02020603050405020304" pitchFamily="18" charset="0"/>
              </a:rPr>
              <a:pPr/>
              <a:t>3</a:t>
            </a:fld>
            <a:endParaRPr lang="en-GB" altLang="en-US" sz="1200">
              <a:latin typeface="Times New Roman" panose="02020603050405020304" pitchFamily="18"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a:extLst>
              <a:ext uri="{FF2B5EF4-FFF2-40B4-BE49-F238E27FC236}">
                <a16:creationId xmlns:a16="http://schemas.microsoft.com/office/drawing/2014/main" id="{CFD8FA77-DA5E-4537-9DE4-AC16D49A3DCB}"/>
              </a:ext>
            </a:extLst>
          </p:cNvPr>
          <p:cNvSpPr>
            <a:spLocks noGrp="1" noRot="1" noChangeAspect="1" noTextEdit="1"/>
          </p:cNvSpPr>
          <p:nvPr>
            <p:ph type="sldImg"/>
          </p:nvPr>
        </p:nvSpPr>
        <p:spPr>
          <a:xfrm>
            <a:off x="88900" y="742950"/>
            <a:ext cx="6619875" cy="3724275"/>
          </a:xfrm>
          <a:ln/>
        </p:spPr>
      </p:sp>
      <p:sp>
        <p:nvSpPr>
          <p:cNvPr id="46083" name="Notes Placeholder 2">
            <a:extLst>
              <a:ext uri="{FF2B5EF4-FFF2-40B4-BE49-F238E27FC236}">
                <a16:creationId xmlns:a16="http://schemas.microsoft.com/office/drawing/2014/main" id="{77709C32-1CD8-4203-982C-0ECDB963754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fr-FR"/>
          </a:p>
        </p:txBody>
      </p:sp>
      <p:sp>
        <p:nvSpPr>
          <p:cNvPr id="46084" name="Slide Number Placeholder 3">
            <a:extLst>
              <a:ext uri="{FF2B5EF4-FFF2-40B4-BE49-F238E27FC236}">
                <a16:creationId xmlns:a16="http://schemas.microsoft.com/office/drawing/2014/main" id="{07D4769E-5BF7-429E-B03B-57ABDF3B0326}"/>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1000">
                <a:solidFill>
                  <a:schemeClr val="tx1"/>
                </a:solidFill>
                <a:latin typeface="Arial" panose="020B0604020202020204" pitchFamily="34" charset="0"/>
                <a:cs typeface="Arial" panose="020B0604020202020204" pitchFamily="34" charset="0"/>
              </a:defRPr>
            </a:lvl1pPr>
            <a:lvl2pPr marL="742950" indent="-285750" defTabSz="930275">
              <a:defRPr sz="1000">
                <a:solidFill>
                  <a:schemeClr val="tx1"/>
                </a:solidFill>
                <a:latin typeface="Arial" panose="020B0604020202020204" pitchFamily="34" charset="0"/>
                <a:cs typeface="Arial" panose="020B0604020202020204" pitchFamily="34" charset="0"/>
              </a:defRPr>
            </a:lvl2pPr>
            <a:lvl3pPr marL="1143000" indent="-228600" defTabSz="930275">
              <a:defRPr sz="1000">
                <a:solidFill>
                  <a:schemeClr val="tx1"/>
                </a:solidFill>
                <a:latin typeface="Arial" panose="020B0604020202020204" pitchFamily="34" charset="0"/>
                <a:cs typeface="Arial" panose="020B0604020202020204" pitchFamily="34" charset="0"/>
              </a:defRPr>
            </a:lvl3pPr>
            <a:lvl4pPr marL="1600200" indent="-228600" defTabSz="930275">
              <a:defRPr sz="1000">
                <a:solidFill>
                  <a:schemeClr val="tx1"/>
                </a:solidFill>
                <a:latin typeface="Arial" panose="020B0604020202020204" pitchFamily="34" charset="0"/>
                <a:cs typeface="Arial" panose="020B0604020202020204" pitchFamily="34" charset="0"/>
              </a:defRPr>
            </a:lvl4pPr>
            <a:lvl5pPr marL="2057400" indent="-228600" defTabSz="930275">
              <a:defRPr sz="1000">
                <a:solidFill>
                  <a:schemeClr val="tx1"/>
                </a:solidFill>
                <a:latin typeface="Arial" panose="020B0604020202020204" pitchFamily="34" charset="0"/>
                <a:cs typeface="Arial" panose="020B0604020202020204" pitchFamily="34" charset="0"/>
              </a:defRPr>
            </a:lvl5pPr>
            <a:lvl6pPr marL="25146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fld id="{07F4DA97-A4A9-4B34-A493-60B4467AF45E}" type="slidenum">
              <a:rPr lang="en-GB" altLang="en-US" sz="1200" smtClean="0">
                <a:latin typeface="Times New Roman" panose="02020603050405020304" pitchFamily="18" charset="0"/>
              </a:rPr>
              <a:pPr/>
              <a:t>37</a:t>
            </a:fld>
            <a:endParaRPr lang="en-GB" altLang="en-US" sz="1200">
              <a:latin typeface="Times New Roman" panose="02020603050405020304" pitchFamily="18" charset="0"/>
            </a:endParaRPr>
          </a:p>
        </p:txBody>
      </p:sp>
    </p:spTree>
    <p:extLst>
      <p:ext uri="{BB962C8B-B14F-4D97-AF65-F5344CB8AC3E}">
        <p14:creationId xmlns:p14="http://schemas.microsoft.com/office/powerpoint/2010/main" val="198337303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Text Box 14">
            <a:extLst>
              <a:ext uri="{FF2B5EF4-FFF2-40B4-BE49-F238E27FC236}">
                <a16:creationId xmlns:a16="http://schemas.microsoft.com/office/drawing/2014/main" id="{AB6CF3B8-1087-4EA1-B913-F019DD3E242C}"/>
              </a:ext>
            </a:extLst>
          </p:cNvPr>
          <p:cNvSpPr txBox="1">
            <a:spLocks noChangeArrowheads="1"/>
          </p:cNvSpPr>
          <p:nvPr userDrawn="1"/>
        </p:nvSpPr>
        <p:spPr bwMode="auto">
          <a:xfrm>
            <a:off x="431800" y="52810"/>
            <a:ext cx="77470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 SA Meeting #102</a:t>
            </a:r>
          </a:p>
          <a:p>
            <a:pPr eaLnBrk="1" hangingPunct="1">
              <a:defRPr/>
            </a:pPr>
            <a:r>
              <a:rPr lang="en-US" altLang="en-US" sz="1200" b="1" dirty="0">
                <a:latin typeface="Arial "/>
              </a:rPr>
              <a:t>Edinburgh, Scotland, December 11 – 15, 2023</a:t>
            </a:r>
            <a:endParaRPr lang="sv-SE" altLang="en-US" sz="1200" b="1" dirty="0">
              <a:latin typeface="Arial "/>
            </a:endParaRPr>
          </a:p>
        </p:txBody>
      </p:sp>
      <p:sp>
        <p:nvSpPr>
          <p:cNvPr id="5" name="Text Box 13">
            <a:extLst>
              <a:ext uri="{FF2B5EF4-FFF2-40B4-BE49-F238E27FC236}">
                <a16:creationId xmlns:a16="http://schemas.microsoft.com/office/drawing/2014/main" id="{95FCF8CD-2C30-4430-B3A5-F165BE96BF3D}"/>
              </a:ext>
            </a:extLst>
          </p:cNvPr>
          <p:cNvSpPr txBox="1">
            <a:spLocks noChangeArrowheads="1"/>
          </p:cNvSpPr>
          <p:nvPr userDrawn="1"/>
        </p:nvSpPr>
        <p:spPr bwMode="auto">
          <a:xfrm>
            <a:off x="7761818" y="177801"/>
            <a:ext cx="195156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a:t>SP-231231</a:t>
            </a:r>
          </a:p>
        </p:txBody>
      </p:sp>
      <p:sp>
        <p:nvSpPr>
          <p:cNvPr id="2" name="Title 1"/>
          <p:cNvSpPr>
            <a:spLocks noGrp="1"/>
          </p:cNvSpPr>
          <p:nvPr>
            <p:ph type="ctrTitle"/>
          </p:nvPr>
        </p:nvSpPr>
        <p:spPr>
          <a:xfrm>
            <a:off x="914400" y="2130427"/>
            <a:ext cx="103632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684747627"/>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1922367815"/>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2095581722"/>
      </p:ext>
    </p:extLst>
  </p:cSld>
  <p:clrMapOvr>
    <a:masterClrMapping/>
  </p:clrMapOvr>
  <p:transition spd="slow"/>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a:extLst>
              <a:ext uri="{FF2B5EF4-FFF2-40B4-BE49-F238E27FC236}">
                <a16:creationId xmlns:a16="http://schemas.microsoft.com/office/drawing/2014/main" id="{3E43BB85-D592-4477-85C5-C4386A8D7CFC}"/>
              </a:ext>
            </a:extLst>
          </p:cNvPr>
          <p:cNvSpPr>
            <a:spLocks noChangeArrowheads="1"/>
          </p:cNvSpPr>
          <p:nvPr userDrawn="1"/>
        </p:nvSpPr>
        <p:spPr bwMode="auto">
          <a:xfrm>
            <a:off x="787401" y="6373813"/>
            <a:ext cx="8225367" cy="323850"/>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000" dirty="0"/>
          </a:p>
        </p:txBody>
      </p:sp>
      <p:sp>
        <p:nvSpPr>
          <p:cNvPr id="1027" name="Title Placeholder 1">
            <a:extLst>
              <a:ext uri="{FF2B5EF4-FFF2-40B4-BE49-F238E27FC236}">
                <a16:creationId xmlns:a16="http://schemas.microsoft.com/office/drawing/2014/main" id="{68A9C30A-2580-43D9-BAEE-FEECE59C0BFB}"/>
              </a:ext>
            </a:extLst>
          </p:cNvPr>
          <p:cNvSpPr>
            <a:spLocks noGrp="1"/>
          </p:cNvSpPr>
          <p:nvPr>
            <p:ph type="title"/>
          </p:nvPr>
        </p:nvSpPr>
        <p:spPr bwMode="auto">
          <a:xfrm>
            <a:off x="651933" y="228600"/>
            <a:ext cx="9103784"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a:extLst>
              <a:ext uri="{FF2B5EF4-FFF2-40B4-BE49-F238E27FC236}">
                <a16:creationId xmlns:a16="http://schemas.microsoft.com/office/drawing/2014/main" id="{4AFB3978-2F51-4806-8F68-F67265492325}"/>
              </a:ext>
            </a:extLst>
          </p:cNvPr>
          <p:cNvSpPr>
            <a:spLocks noGrp="1"/>
          </p:cNvSpPr>
          <p:nvPr>
            <p:ph type="body" idx="1"/>
          </p:nvPr>
        </p:nvSpPr>
        <p:spPr bwMode="auto">
          <a:xfrm>
            <a:off x="647700" y="1454151"/>
            <a:ext cx="11184467"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a:extLst>
              <a:ext uri="{FF2B5EF4-FFF2-40B4-BE49-F238E27FC236}">
                <a16:creationId xmlns:a16="http://schemas.microsoft.com/office/drawing/2014/main" id="{030DF169-4F9A-4D13-8638-5028A4E3BEAA}"/>
              </a:ext>
            </a:extLst>
          </p:cNvPr>
          <p:cNvSpPr txBox="1"/>
          <p:nvPr userDrawn="1"/>
        </p:nvSpPr>
        <p:spPr>
          <a:xfrm>
            <a:off x="717551" y="6394450"/>
            <a:ext cx="5767916" cy="311150"/>
          </a:xfrm>
          <a:prstGeom prst="rect">
            <a:avLst/>
          </a:prstGeom>
          <a:noFill/>
        </p:spPr>
        <p:txBody>
          <a:bodyPr anchor="ctr">
            <a:normAutofit/>
          </a:bodyPr>
          <a:lstStyle/>
          <a:p>
            <a:pPr>
              <a:defRPr/>
            </a:pPr>
            <a:r>
              <a:rPr lang="en-GB" sz="1000" spc="300" dirty="0"/>
              <a:t>3GPP TSG SA#102, 11-15 December 2023</a:t>
            </a:r>
            <a:endParaRPr lang="en-GB" sz="1000" spc="300" dirty="0">
              <a:solidFill>
                <a:schemeClr val="bg1"/>
              </a:solidFill>
            </a:endParaRPr>
          </a:p>
        </p:txBody>
      </p:sp>
      <p:sp>
        <p:nvSpPr>
          <p:cNvPr id="12" name="Oval 11">
            <a:extLst>
              <a:ext uri="{FF2B5EF4-FFF2-40B4-BE49-F238E27FC236}">
                <a16:creationId xmlns:a16="http://schemas.microsoft.com/office/drawing/2014/main" id="{49773661-2F87-4456-BE3A-674631874291}"/>
              </a:ext>
            </a:extLst>
          </p:cNvPr>
          <p:cNvSpPr/>
          <p:nvPr userDrawn="1"/>
        </p:nvSpPr>
        <p:spPr bwMode="auto">
          <a:xfrm>
            <a:off x="11091334" y="6383338"/>
            <a:ext cx="681567" cy="296862"/>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C840CD29-0815-49FF-A34C-B092584A5C36}" type="slidenum">
              <a:rPr lang="en-GB" altLang="en-US" sz="1000" b="1" smtClean="0"/>
              <a:pPr algn="ctr">
                <a:defRPr/>
              </a:pPr>
              <a:t>‹#›</a:t>
            </a:fld>
            <a:endParaRPr lang="en-GB" altLang="en-US" sz="1000" b="1" dirty="0"/>
          </a:p>
          <a:p>
            <a:pPr>
              <a:defRPr/>
            </a:pPr>
            <a:endParaRPr lang="en-GB" altLang="en-US" sz="1000" dirty="0"/>
          </a:p>
        </p:txBody>
      </p:sp>
      <p:sp>
        <p:nvSpPr>
          <p:cNvPr id="1031" name="Rectangle 15">
            <a:extLst>
              <a:ext uri="{FF2B5EF4-FFF2-40B4-BE49-F238E27FC236}">
                <a16:creationId xmlns:a16="http://schemas.microsoft.com/office/drawing/2014/main" id="{A6F55D34-226B-477C-A56F-A8513C89512F}"/>
              </a:ext>
            </a:extLst>
          </p:cNvPr>
          <p:cNvSpPr>
            <a:spLocks noChangeArrowheads="1"/>
          </p:cNvSpPr>
          <p:nvPr userDrawn="1"/>
        </p:nvSpPr>
        <p:spPr bwMode="auto">
          <a:xfrm>
            <a:off x="5448300" y="3303588"/>
            <a:ext cx="971741"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00" dirty="0">
                <a:solidFill>
                  <a:schemeClr val="bg1"/>
                </a:solidFill>
              </a:rPr>
              <a:t>© 3GPP 2012</a:t>
            </a:r>
            <a:endParaRPr lang="en-GB" altLang="en-US" sz="1000" dirty="0"/>
          </a:p>
        </p:txBody>
      </p:sp>
      <p:sp>
        <p:nvSpPr>
          <p:cNvPr id="1032" name="Rectangle 16">
            <a:extLst>
              <a:ext uri="{FF2B5EF4-FFF2-40B4-BE49-F238E27FC236}">
                <a16:creationId xmlns:a16="http://schemas.microsoft.com/office/drawing/2014/main" id="{9FBAA978-A6A7-4DCB-B504-0D831B9DD84C}"/>
              </a:ext>
            </a:extLst>
          </p:cNvPr>
          <p:cNvSpPr>
            <a:spLocks noChangeArrowheads="1"/>
          </p:cNvSpPr>
          <p:nvPr userDrawn="1"/>
        </p:nvSpPr>
        <p:spPr bwMode="auto">
          <a:xfrm>
            <a:off x="9918701" y="6462713"/>
            <a:ext cx="82426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t>© 3GPP 2023</a:t>
            </a:r>
          </a:p>
        </p:txBody>
      </p:sp>
      <p:pic>
        <p:nvPicPr>
          <p:cNvPr id="1033" name="Picture 10" descr="3GPP_TM_RD.jpg">
            <a:extLst>
              <a:ext uri="{FF2B5EF4-FFF2-40B4-BE49-F238E27FC236}">
                <a16:creationId xmlns:a16="http://schemas.microsoft.com/office/drawing/2014/main" id="{EA0CB296-0D11-483D-8C82-78C10FF5A30D}"/>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10035118" y="415925"/>
            <a:ext cx="1744133"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988" r:id="rId1"/>
    <p:sldLayoutId id="2147483986" r:id="rId2"/>
    <p:sldLayoutId id="2147483987" r:id="rId3"/>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342900" indent="-342900" algn="l" rtl="0" eaLnBrk="0" fontAlgn="base" hangingPunct="0">
        <a:spcBef>
          <a:spcPct val="20000"/>
        </a:spcBef>
        <a:spcAft>
          <a:spcPct val="0"/>
        </a:spcAft>
        <a:buBlip>
          <a:blip r:embed="rId6"/>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hyperlink" Target="https://urldefense.com/v3/__https:/portal.3gpp.org/desktopmodules/Release/ReleaseDetails.aspx?releaseId=192__;!!HOHtwYw!GqNklfvdNFdGAliebTZI5RnaqDFigElWZuB733S-zZwp8OJeB_uUectmUKJtS5xyxYUMc9FP-TZzjllUuKCDQorqrpnTmw$" TargetMode="External"/><Relationship Id="rId13" Type="http://schemas.openxmlformats.org/officeDocument/2006/relationships/hyperlink" Target="https://urldefense.com/v3/__https:/portal.3gpp.org/ngppapp/CreateTdoc.aspx?mode=view&amp;contributionUid=S4-231901__;!!HOHtwYw!GqNklfvdNFdGAliebTZI5RnaqDFigElWZuB733S-zZwp8OJeB_uUectmUKJtS5xyxYUMc9FP-TZzjllUuKCDQooA2w530g$" TargetMode="External"/><Relationship Id="rId18" Type="http://schemas.openxmlformats.org/officeDocument/2006/relationships/hyperlink" Target="https://urldefense.com/v3/__https:/portal.3gpp.org/ngppapp/CreateTdoc.aspx?mode=view&amp;contributionUid=SP-231396__;!!HOHtwYw!GqNklfvdNFdGAliebTZI5RnaqDFigElWZuB733S-zZwp8OJeB_uUectmUKJtS5xyxYUMc9FP-TZzjllUuKCDQopmccGcFQ$" TargetMode="External"/><Relationship Id="rId3" Type="http://schemas.openxmlformats.org/officeDocument/2006/relationships/hyperlink" Target="https://urldefense.com/v3/__https:/portal.3gpp.org/ngppapp/CreateTdoc.aspx?mode=view&amp;contributionUid=S4-231632__;!!HOHtwYw!GqNklfvdNFdGAliebTZI5RnaqDFigElWZuB733S-zZwp8OJeB_uUectmUKJtS5xyxYUMc9FP-TZzjllUuKCDQor1rNt7vQ$" TargetMode="External"/><Relationship Id="rId7" Type="http://schemas.openxmlformats.org/officeDocument/2006/relationships/hyperlink" Target="https://urldefense.com/v3/__https:/portal.3gpp.org/ngppapp/CreateTdoc.aspx?mode=view&amp;contributionUid=S4-231631__;!!HOHtwYw!GqNklfvdNFdGAliebTZI5RnaqDFigElWZuB733S-zZwp8OJeB_uUectmUKJtS5xyxYUMc9FP-TZzjllUuKCDQoq8cVMblg$" TargetMode="External"/><Relationship Id="rId12" Type="http://schemas.openxmlformats.org/officeDocument/2006/relationships/hyperlink" Target="https://urldefense.com/v3/__https:/portal.3gpp.org/ngppapp/CreateTdoc.aspx?mode=view&amp;contributionUid=S4-231900__;!!HOHtwYw!GqNklfvdNFdGAliebTZI5RnaqDFigElWZuB733S-zZwp8OJeB_uUectmUKJtS5xyxYUMc9FP-TZzjllUuKCDQopRCbPsmA$" TargetMode="External"/><Relationship Id="rId17" Type="http://schemas.openxmlformats.org/officeDocument/2006/relationships/hyperlink" Target="https://urldefense.com/v3/__https:/portal.3gpp.org/desktopmodules/Specifications/SpecificationDetails.aspx?specificationId=1452__;!!HOHtwYw!GqNklfvdNFdGAliebTZI5RnaqDFigElWZuB733S-zZwp8OJeB_uUectmUKJtS5xyxYUMc9FP-TZzjllUuKCDQooBN9-uMw$" TargetMode="External"/><Relationship Id="rId2" Type="http://schemas.openxmlformats.org/officeDocument/2006/relationships/hyperlink" Target="https://urldefense.com/v3/__https:/portal.3gpp.org/ngppapp/CreateTdoc.aspx?mode=view&amp;contributionUid=SP-231367__;!!HOHtwYw!GqNklfvdNFdGAliebTZI5RnaqDFigElWZuB733S-zZwp8OJeB_uUectmUKJtS5xyxYUMc9FP-TZzjllUuKCDQooxFJaZ6w$" TargetMode="External"/><Relationship Id="rId16" Type="http://schemas.openxmlformats.org/officeDocument/2006/relationships/hyperlink" Target="https://urldefense.com/v3/__https:/portal.3gpp.org/ngppapp/CreateTdoc.aspx?mode=view&amp;contributionUid=S4-231902__;!!HOHtwYw!GqNklfvdNFdGAliebTZI5RnaqDFigElWZuB733S-zZwp8OJeB_uUectmUKJtS5xyxYUMc9FP-TZzjllUuKCDQopHV1vybg$" TargetMode="External"/><Relationship Id="rId1" Type="http://schemas.openxmlformats.org/officeDocument/2006/relationships/slideLayout" Target="../slideLayouts/slideLayout2.xml"/><Relationship Id="rId6" Type="http://schemas.openxmlformats.org/officeDocument/2006/relationships/hyperlink" Target="https://urldefense.com/v3/__https:/portal.3gpp.org/ngppapp/CreateTdoc.aspx?mode=view&amp;contributionUid=SP-231368__;!!HOHtwYw!GqNklfvdNFdGAliebTZI5RnaqDFigElWZuB733S-zZwp8OJeB_uUectmUKJtS5xyxYUMc9FP-TZzjllUuKCDQooeAI5n2w$" TargetMode="External"/><Relationship Id="rId11" Type="http://schemas.openxmlformats.org/officeDocument/2006/relationships/hyperlink" Target="https://urldefense.com/v3/__https:/portal.3gpp.org/desktopmodules/Specifications/SpecificationDetails.aspx?specificationId=3582__;!!HOHtwYw!GqNklfvdNFdGAliebTZI5RnaqDFigElWZuB733S-zZwp8OJeB_uUectmUKJtS5xyxYUMc9FP-TZzjllUuKCDQopfNntvCA$" TargetMode="External"/><Relationship Id="rId5" Type="http://schemas.openxmlformats.org/officeDocument/2006/relationships/hyperlink" Target="https://urldefense.com/v3/__https:/portal.3gpp.org/desktopmodules/Release/ReleaseDetails.aspx?releaseId=191__;!!HOHtwYw!GqNklfvdNFdGAliebTZI5RnaqDFigElWZuB733S-zZwp8OJeB_uUectmUKJtS5xyxYUMc9FP-TZzjllUuKCDQooHEqvyuQ$" TargetMode="External"/><Relationship Id="rId15" Type="http://schemas.openxmlformats.org/officeDocument/2006/relationships/hyperlink" Target="https://urldefense.com/v3/__https:/portal.3gpp.org/ngppapp/CreateTdoc.aspx?mode=view&amp;contributionUid=SP-231374__;!!HOHtwYw!GqNklfvdNFdGAliebTZI5RnaqDFigElWZuB733S-zZwp8OJeB_uUectmUKJtS5xyxYUMc9FP-TZzjllUuKCDQorq1oiZsw$" TargetMode="External"/><Relationship Id="rId10" Type="http://schemas.openxmlformats.org/officeDocument/2006/relationships/hyperlink" Target="https://urldefense.com/v3/__https:/portal.3gpp.org/ngppapp/CreateTdoc.aspx?mode=view&amp;contributionUid=S4-231704__;!!HOHtwYw!GqNklfvdNFdGAliebTZI5RnaqDFigElWZuB733S-zZwp8OJeB_uUectmUKJtS5xyxYUMc9FP-TZzjllUuKCDQorIoqKd8g$" TargetMode="External"/><Relationship Id="rId19" Type="http://schemas.openxmlformats.org/officeDocument/2006/relationships/hyperlink" Target="https://urldefense.com/v3/__https:/portal.3gpp.org/ngppapp/CreateTdoc.aspx?mode=view&amp;contributionUid=S4-232046__;!!HOHtwYw!GqNklfvdNFdGAliebTZI5RnaqDFigElWZuB733S-zZwp8OJeB_uUectmUKJtS5xyxYUMc9FP-TZzjllUuKCDQorIkp2lrw$" TargetMode="External"/><Relationship Id="rId4" Type="http://schemas.openxmlformats.org/officeDocument/2006/relationships/hyperlink" Target="https://urldefense.com/v3/__https:/portal.3gpp.org/desktopmodules/Specifications/SpecificationDetails.aspx?specificationId=3647__;!!HOHtwYw!GqNklfvdNFdGAliebTZI5RnaqDFigElWZuB733S-zZwp8OJeB_uUectmUKJtS5xyxYUMc9FP-TZzjllUuKCDQooNPVLlEw$" TargetMode="External"/><Relationship Id="rId9" Type="http://schemas.openxmlformats.org/officeDocument/2006/relationships/hyperlink" Target="https://urldefense.com/v3/__https:/portal.3gpp.org/ngppapp/CreateTdoc.aspx?mode=view&amp;contributionUid=SP-231369__;!!HOHtwYw!GqNklfvdNFdGAliebTZI5RnaqDFigElWZuB733S-zZwp8OJeB_uUectmUKJtS5xyxYUMc9FP-TZzjllUuKCDQoru_WYVaA$" TargetMode="External"/><Relationship Id="rId14" Type="http://schemas.openxmlformats.org/officeDocument/2006/relationships/hyperlink" Target="https://urldefense.com/v3/__https:/portal.3gpp.org/desktopmodules/Release/ReleaseDetails.aspx?releaseId=193__;!!HOHtwYw!GqNklfvdNFdGAliebTZI5RnaqDFigElWZuB733S-zZwp8OJeB_uUectmUKJtS5xyxYUMc9FP-TZzjllUuKCDQooheKd5eg$" TargetMode="External"/></Relationships>
</file>

<file path=ppt/slides/_rels/slide11.xml.rels><?xml version="1.0" encoding="UTF-8" standalone="yes"?>
<Relationships xmlns="http://schemas.openxmlformats.org/package/2006/relationships"><Relationship Id="rId8" Type="http://schemas.openxmlformats.org/officeDocument/2006/relationships/hyperlink" Target="https://www.3gpp.org/ftp/Information/WI_Sheet/SP-190040.zip" TargetMode="External"/><Relationship Id="rId13" Type="http://schemas.openxmlformats.org/officeDocument/2006/relationships/hyperlink" Target="https://www.3gpp.org/ftp/Information/WI_Sheet/SP-221346.zip" TargetMode="External"/><Relationship Id="rId3" Type="http://schemas.openxmlformats.org/officeDocument/2006/relationships/hyperlink" Target="https://www.3gpp.org/ftp/Information/WI_Sheet/SP-220242.zip" TargetMode="External"/><Relationship Id="rId7" Type="http://schemas.openxmlformats.org/officeDocument/2006/relationships/hyperlink" Target="https://www.3gpp.org/ftp/TSG_SA/TSG_SA/TSGS_100_Taipei_2023-06/Docs/SP-230541.zip" TargetMode="External"/><Relationship Id="rId12" Type="http://schemas.openxmlformats.org/officeDocument/2006/relationships/hyperlink" Target="https://www.3gpp.org/ftp/TSG_SA/TSG_SA/TSGS_99_Rotterdam_2023-03/Docs/SP-230164.zip" TargetMode="External"/><Relationship Id="rId2" Type="http://schemas.openxmlformats.org/officeDocument/2006/relationships/hyperlink" Target="https://www.3gpp.org/ftp/tsg_sa/TSG_SA/TSGs_101_Bangalore_2023-09/Docs/SP-230977.zip" TargetMode="External"/><Relationship Id="rId1" Type="http://schemas.openxmlformats.org/officeDocument/2006/relationships/slideLayout" Target="../slideLayouts/slideLayout2.xml"/><Relationship Id="rId6" Type="http://schemas.openxmlformats.org/officeDocument/2006/relationships/hyperlink" Target="https://www.3gpp.org/ftp/Information/WI_Sheet/SP-220685.zip" TargetMode="External"/><Relationship Id="rId11" Type="http://schemas.openxmlformats.org/officeDocument/2006/relationships/hyperlink" Target="https://www.3gpp.org/ftp/Information/WI_Sheet/SP-221033.zip" TargetMode="External"/><Relationship Id="rId5" Type="http://schemas.openxmlformats.org/officeDocument/2006/relationships/hyperlink" Target="https://www.3gpp.org/ftp/Information/WI_Sheet/SP-220672.zip" TargetMode="External"/><Relationship Id="rId10" Type="http://schemas.openxmlformats.org/officeDocument/2006/relationships/hyperlink" Target="https://www.3gpp.org/ftp/Information/WI_Sheet/SP-220610.zip" TargetMode="External"/><Relationship Id="rId4" Type="http://schemas.openxmlformats.org/officeDocument/2006/relationships/hyperlink" Target="https://www.3gpp.org/ftp/TSG_SA/TSG_SA/TSGS_99_Rotterdam_2023-03/Docs/SP-230165.zip" TargetMode="External"/><Relationship Id="rId9" Type="http://schemas.openxmlformats.org/officeDocument/2006/relationships/hyperlink" Target="https://www.3gpp.org/ftp/Information/WI_Sheet/SP-220608.zip" TargetMode="External"/><Relationship Id="rId14" Type="http://schemas.openxmlformats.org/officeDocument/2006/relationships/hyperlink" Target="https://www.3gpp.org/ftp/TSG_SA/TSG_SA/TSGS_102_Edinburgh_2023-12/Docs/SP-231290.zip" TargetMode="External"/></Relationships>
</file>

<file path=ppt/slides/_rels/slide12.xml.rels><?xml version="1.0" encoding="UTF-8" standalone="yes"?>
<Relationships xmlns="http://schemas.openxmlformats.org/package/2006/relationships"><Relationship Id="rId3" Type="http://schemas.openxmlformats.org/officeDocument/2006/relationships/hyperlink" Target="https://www.3gpp.org/ftp/TSG_SA/TSG_SA/TSGS_102_Edinburgh_2023-12/Docs/SP-231291.zip" TargetMode="External"/><Relationship Id="rId2" Type="http://schemas.openxmlformats.org/officeDocument/2006/relationships/hyperlink" Target="https://www.3gpp.org/ftp/TSG_SA/TSG_SA/TSGS_99_Rotterdam_2023-03/Docs/SP-230167.zip" TargetMode="External"/><Relationship Id="rId1" Type="http://schemas.openxmlformats.org/officeDocument/2006/relationships/slideLayout" Target="../slideLayouts/slideLayout2.xml"/><Relationship Id="rId5" Type="http://schemas.openxmlformats.org/officeDocument/2006/relationships/hyperlink" Target="https://www.3gpp.org/ftp/tsg_sa/TSG_SA/TSGs_101_Bangalore_2023-09/Docs/SP-230976.zip" TargetMode="External"/><Relationship Id="rId4" Type="http://schemas.openxmlformats.org/officeDocument/2006/relationships/hyperlink" Target="file:///C:\Users\fgabi\Box\Documents\3GPP%20SA\TSGS_100_Taipei_2023-06\Docs\SP-230542.zip" TargetMode="External"/></Relationships>
</file>

<file path=ppt/slides/_rels/slide13.xml.rels><?xml version="1.0" encoding="UTF-8" standalone="yes"?>
<Relationships xmlns="http://schemas.openxmlformats.org/package/2006/relationships"><Relationship Id="rId8" Type="http://schemas.openxmlformats.org/officeDocument/2006/relationships/hyperlink" Target="https://urldefense.com/v3/__https:/portal.3gpp.org/ngppapp/CreateTdoc.aspx?mode=view&amp;contributionUid=S4-232004__;!!HOHtwYw!GqNklfvdNFdGAliebTZI5RnaqDFigElWZuB733S-zZwp8OJeB_uUectmUKJtS5xyxYUMc9FP-TZzjllUuKCDQooCBTxTxw$" TargetMode="External"/><Relationship Id="rId13" Type="http://schemas.openxmlformats.org/officeDocument/2006/relationships/hyperlink" Target="https://urldefense.com/v3/__https:/portal.3gpp.org/desktopmodules/Specifications/SpecificationDetails.aspx?specificationId=3890__;!!HOHtwYw!GqNklfvdNFdGAliebTZI5RnaqDFigElWZuB733S-zZwp8OJeB_uUectmUKJtS5xyxYUMc9FP-TZzjllUuKCDQorNY2uuhg$" TargetMode="External"/><Relationship Id="rId18" Type="http://schemas.openxmlformats.org/officeDocument/2006/relationships/hyperlink" Target="https://urldefense.com/v3/__https:/portal.3gpp.org/ngppapp/CreateTdoc.aspx?mode=view&amp;contributionUid=S4-232047__;!!HOHtwYw!GqNklfvdNFdGAliebTZI5RnaqDFigElWZuB733S-zZwp8OJeB_uUectmUKJtS5xyxYUMc9FP-TZzjllUuKCDQorbqQaErw$" TargetMode="External"/><Relationship Id="rId3" Type="http://schemas.openxmlformats.org/officeDocument/2006/relationships/hyperlink" Target="https://urldefense.com/v3/__https:/portal.3gpp.org/ngppapp/CreateTdoc.aspx?mode=view&amp;contributionUid=S4-231630__;!!HOHtwYw!GqNklfvdNFdGAliebTZI5RnaqDFigElWZuB733S-zZwp8OJeB_uUectmUKJtS5xyxYUMc9FP-TZzjllUuKCDQopTu10eZQ$" TargetMode="External"/><Relationship Id="rId21" Type="http://schemas.openxmlformats.org/officeDocument/2006/relationships/hyperlink" Target="https://urldefense.com/v3/__https:/portal.3gpp.org/ngppapp/CreateTdoc.aspx?mode=view&amp;contributionUid=S4-232058__;!!HOHtwYw!GqNklfvdNFdGAliebTZI5RnaqDFigElWZuB733S-zZwp8OJeB_uUectmUKJtS5xyxYUMc9FP-TZzjllUuKCDQophL_eIJQ$" TargetMode="External"/><Relationship Id="rId7" Type="http://schemas.openxmlformats.org/officeDocument/2006/relationships/hyperlink" Target="https://urldefense.com/v3/__https:/portal.3gpp.org/ngppapp/CreateTdoc.aspx?mode=view&amp;contributionUid=S4-232003__;!!HOHtwYw!GqNklfvdNFdGAliebTZI5RnaqDFigElWZuB733S-zZwp8OJeB_uUectmUKJtS5xyxYUMc9FP-TZzjllUuKCDQooKSKjNhQ$" TargetMode="External"/><Relationship Id="rId12" Type="http://schemas.openxmlformats.org/officeDocument/2006/relationships/hyperlink" Target="https://urldefense.com/v3/__https:/portal.3gpp.org/ngppapp/CreateTdoc.aspx?mode=view&amp;contributionUid=S4-232044__;!!HOHtwYw!GqNklfvdNFdGAliebTZI5RnaqDFigElWZuB733S-zZwp8OJeB_uUectmUKJtS5xyxYUMc9FP-TZzjllUuKCDQop1KRAv2A$" TargetMode="External"/><Relationship Id="rId17" Type="http://schemas.openxmlformats.org/officeDocument/2006/relationships/hyperlink" Target="https://urldefense.com/v3/__https:/portal.3gpp.org/ngppapp/CreateTdoc.aspx?mode=view&amp;contributionUid=SP-231377__;!!HOHtwYw!GqNklfvdNFdGAliebTZI5RnaqDFigElWZuB733S-zZwp8OJeB_uUectmUKJtS5xyxYUMc9FP-TZzjllUuKCDQopZUX4iVg$" TargetMode="External"/><Relationship Id="rId2" Type="http://schemas.openxmlformats.org/officeDocument/2006/relationships/hyperlink" Target="https://urldefense.com/v3/__https:/portal.3gpp.org/ngppapp/CreateTdoc.aspx?mode=view&amp;contributionUid=SP-231363__;!!HOHtwYw!GqNklfvdNFdGAliebTZI5RnaqDFigElWZuB733S-zZwp8OJeB_uUectmUKJtS5xyxYUMc9FP-TZzjllUuKCDQopdkvvznw$" TargetMode="External"/><Relationship Id="rId16" Type="http://schemas.openxmlformats.org/officeDocument/2006/relationships/hyperlink" Target="https://urldefense.com/v3/__https:/portal.3gpp.org/desktopmodules/Specifications/SpecificationDetails.aspx?specificationId=4102__;!!HOHtwYw!GqNklfvdNFdGAliebTZI5RnaqDFigElWZuB733S-zZwp8OJeB_uUectmUKJtS5xyxYUMc9FP-TZzjllUuKCDQoq9pF8CEw$" TargetMode="External"/><Relationship Id="rId20" Type="http://schemas.openxmlformats.org/officeDocument/2006/relationships/hyperlink" Target="https://urldefense.com/v3/__https:/portal.3gpp.org/ngppapp/CreateTdoc.aspx?mode=view&amp;contributionUid=SP-231510__;!!HOHtwYw!GqNklfvdNFdGAliebTZI5RnaqDFigElWZuB733S-zZwp8OJeB_uUectmUKJtS5xyxYUMc9FP-TZzjllUuKCDQoqUlOSoOQ$" TargetMode="External"/><Relationship Id="rId1" Type="http://schemas.openxmlformats.org/officeDocument/2006/relationships/slideLayout" Target="../slideLayouts/slideLayout2.xml"/><Relationship Id="rId6" Type="http://schemas.openxmlformats.org/officeDocument/2006/relationships/hyperlink" Target="https://urldefense.com/v3/__https:/portal.3gpp.org/ngppapp/CreateTdoc.aspx?mode=view&amp;contributionUid=S4-231987__;!!HOHtwYw!GqNklfvdNFdGAliebTZI5RnaqDFigElWZuB733S-zZwp8OJeB_uUectmUKJtS5xyxYUMc9FP-TZzjllUuKCDQop1fO6DTQ$" TargetMode="External"/><Relationship Id="rId11" Type="http://schemas.openxmlformats.org/officeDocument/2006/relationships/hyperlink" Target="https://urldefense.com/v3/__https:/portal.3gpp.org/desktopmodules/Specifications/SpecificationDetails.aspx?specificationId=3533__;!!HOHtwYw!GqNklfvdNFdGAliebTZI5RnaqDFigElWZuB733S-zZwp8OJeB_uUectmUKJtS5xyxYUMc9FP-TZzjllUuKCDQor2ADGt_A$" TargetMode="External"/><Relationship Id="rId5" Type="http://schemas.openxmlformats.org/officeDocument/2006/relationships/hyperlink" Target="https://urldefense.com/v3/__https:/portal.3gpp.org/desktopmodules/Release/ReleaseDetails.aspx?releaseId=193__;!!HOHtwYw!GqNklfvdNFdGAliebTZI5RnaqDFigElWZuB733S-zZwp8OJeB_uUectmUKJtS5xyxYUMc9FP-TZzjllUuKCDQooheKd5eg$" TargetMode="External"/><Relationship Id="rId15" Type="http://schemas.openxmlformats.org/officeDocument/2006/relationships/hyperlink" Target="https://urldefense.com/v3/__https:/portal.3gpp.org/ngppapp/CreateTdoc.aspx?mode=view&amp;contributionUid=S4-232048__;!!HOHtwYw!GqNklfvdNFdGAliebTZI5RnaqDFigElWZuB733S-zZwp8OJeB_uUectmUKJtS5xyxYUMc9FP-TZzjllUuKCDQopPnzXhaw$" TargetMode="External"/><Relationship Id="rId10" Type="http://schemas.openxmlformats.org/officeDocument/2006/relationships/hyperlink" Target="https://urldefense.com/v3/__https:/portal.3gpp.org/ngppapp/CreateTdoc.aspx?mode=view&amp;contributionUid=S4-231697__;!!HOHtwYw!GqNklfvdNFdGAliebTZI5RnaqDFigElWZuB733S-zZwp8OJeB_uUectmUKJtS5xyxYUMc9FP-TZzjllUuKCDQop0GI1gPw$" TargetMode="External"/><Relationship Id="rId19" Type="http://schemas.openxmlformats.org/officeDocument/2006/relationships/hyperlink" Target="https://urldefense.com/v3/__https:/portal.3gpp.org/desktopmodules/Specifications/SpecificationDetails.aspx?specificationId=1404__;!!HOHtwYw!GqNklfvdNFdGAliebTZI5RnaqDFigElWZuB733S-zZwp8OJeB_uUectmUKJtS5xyxYUMc9FP-TZzjllUuKCDQop-MiJh5g$" TargetMode="External"/><Relationship Id="rId4" Type="http://schemas.openxmlformats.org/officeDocument/2006/relationships/hyperlink" Target="https://urldefense.com/v3/__https:/portal.3gpp.org/desktopmodules/Specifications/SpecificationDetails.aspx?specificationId=3582__;!!HOHtwYw!GqNklfvdNFdGAliebTZI5RnaqDFigElWZuB733S-zZwp8OJeB_uUectmUKJtS5xyxYUMc9FP-TZzjllUuKCDQopfNntvCA$" TargetMode="External"/><Relationship Id="rId9" Type="http://schemas.openxmlformats.org/officeDocument/2006/relationships/hyperlink" Target="https://urldefense.com/v3/__https:/portal.3gpp.org/ngppapp/CreateTdoc.aspx?mode=view&amp;contributionUid=SP-231372__;!!HOHtwYw!GqNklfvdNFdGAliebTZI5RnaqDFigElWZuB733S-zZwp8OJeB_uUectmUKJtS5xyxYUMc9FP-TZzjllUuKCDQor5lH4YNg$" TargetMode="External"/><Relationship Id="rId14" Type="http://schemas.openxmlformats.org/officeDocument/2006/relationships/hyperlink" Target="https://urldefense.com/v3/__https:/portal.3gpp.org/ngppapp/CreateTdoc.aspx?mode=view&amp;contributionUid=SP-231373__;!!HOHtwYw!GqNklfvdNFdGAliebTZI5RnaqDFigElWZuB733S-zZwp8OJeB_uUectmUKJtS5xyxYUMc9FP-TZzjllUuKCDQor2INp9GQ$" TargetMode="External"/><Relationship Id="rId22" Type="http://schemas.openxmlformats.org/officeDocument/2006/relationships/hyperlink" Target="https://urldefense.com/v3/__https:/portal.3gpp.org/desktopmodules/Specifications/SpecificationDetails.aspx?specificationId=3914__;!!HOHtwYw!GqNklfvdNFdGAliebTZI5RnaqDFigElWZuB733S-zZwp8OJeB_uUectmUKJtS5xyxYUMc9FP-TZzjllUuKCDQoppFdH23Q$" TargetMode="External"/></Relationships>
</file>

<file path=ppt/slides/_rels/slide14.xml.rels><?xml version="1.0" encoding="UTF-8" standalone="yes"?>
<Relationships xmlns="http://schemas.openxmlformats.org/package/2006/relationships"><Relationship Id="rId3" Type="http://schemas.openxmlformats.org/officeDocument/2006/relationships/hyperlink" Target="https://www.3gpp.org/ftp/tsg_sa/TSG_SA/TSGs_101_Bangalore_2023-09/Docs/SP-230977.zip" TargetMode="External"/><Relationship Id="rId2" Type="http://schemas.openxmlformats.org/officeDocument/2006/relationships/hyperlink" Target="https://www.3gpp.org/ftp/TSG_SA/TSG_SA/TSGS_102_Edinburgh_2023-12/Docs/SP-231305.zip" TargetMode="Externa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hyperlink" Target="https://www.3gpp.org/ftp/Information/WI_Sheet/SP-220242.zip" TargetMode="External"/><Relationship Id="rId2" Type="http://schemas.openxmlformats.org/officeDocument/2006/relationships/hyperlink" Target="https://www.3gpp.org/ftp/TSG_SA/TSG_SA/TSGS_102_Edinburgh_2023-12/Docs/SP-231300.zip" TargetMode="Externa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hyperlink" Target="https://www.3gpp.org/ftp/TSG_SA/TSG_SA/TSGS_99_Rotterdam_2023-03/Docs/SP-230165.zip" TargetMode="Externa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hyperlink" Target="https://www.3gpp.org/ftp/Information/WI_Sheet/SP-220685.zip" TargetMode="External"/><Relationship Id="rId2" Type="http://schemas.openxmlformats.org/officeDocument/2006/relationships/hyperlink" Target="https://www.3gpp.org/ftp/TSG_SA/TSG_SA/TSGS_102_Edinburgh_2023-12/Docs/SP-231306.zip" TargetMode="Externa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hyperlink" Target="https://www.3gpp.org/ftp/TSG_SA/TSG_SA/TSGS_100_Taipei_2023-06/Docs/SP-230541.zip" TargetMode="Externa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hyperlink" Target="https://www.3gpp.org/ftp/Information/WI_Sheet/SP-190040.zip"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hyperlink" Target="https://www.3gpp.org/ftp/Information/WI_Sheet/SP-220608.zip" TargetMode="Externa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hyperlink" Target="https://www.3gpp.org/ftp/Information/WI_Sheet/SP-220610.zip" TargetMode="External"/><Relationship Id="rId2" Type="http://schemas.openxmlformats.org/officeDocument/2006/relationships/hyperlink" Target="https://urldefense.com/v3/__https:/portal.3gpp.org/ngppapp/CreateTdoc.aspx?mode=view&amp;contributionUid=SP-231370__;!!HOHtwYw!GqNklfvdNFdGAliebTZI5RnaqDFigElWZuB733S-zZwp8OJeB_uUectmUKJtS5xyxYUMc9FP-TZzjllUuKCDQooXwrkNiA$" TargetMode="Externa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hyperlink" Target="https://www.3gpp.org/ftp/TSG_SA/TSG_SA/TSGS_102_Edinburgh_2023-12/Docs/SP-231290.zip" TargetMode="External"/><Relationship Id="rId2" Type="http://schemas.openxmlformats.org/officeDocument/2006/relationships/hyperlink" Target="https://urldefense.com/v3/__https:/portal.3gpp.org/ngppapp/CreateTdoc.aspx?mode=view&amp;contributionUid=SP-231375__;!!HOHtwYw!GqNklfvdNFdGAliebTZI5RnaqDFigElWZuB733S-zZwp8OJeB_uUectmUKJtS5xyxYUMc9FP-TZzjllUuKCDQorFNlWsdw$" TargetMode="External"/><Relationship Id="rId1" Type="http://schemas.openxmlformats.org/officeDocument/2006/relationships/slideLayout" Target="../slideLayouts/slideLayout2.xml"/><Relationship Id="rId4" Type="http://schemas.openxmlformats.org/officeDocument/2006/relationships/hyperlink" Target="https://www.3gpp.org/ftp/Information/WI_Sheet/SP-221346.zip" TargetMode="External"/></Relationships>
</file>

<file path=ppt/slides/_rels/slide24.xml.rels><?xml version="1.0" encoding="UTF-8" standalone="yes"?>
<Relationships xmlns="http://schemas.openxmlformats.org/package/2006/relationships"><Relationship Id="rId3" Type="http://schemas.openxmlformats.org/officeDocument/2006/relationships/hyperlink" Target="https://www.3gpp.org/ftp/TSG_SA/TSG_SA/TSGS_99_Rotterdam_2023-03/Docs/SP-230167.zip" TargetMode="External"/><Relationship Id="rId2" Type="http://schemas.openxmlformats.org/officeDocument/2006/relationships/hyperlink" Target="https://www.3gpp.org/ftp/TSG_SA/TSG_SA/TSGS_102_Edinburgh_2023-12/Docs/SP-231291.zip" TargetMode="Externa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hyperlink" Target="file:///C:\Users\fgabi\Box\Documents\3GPP%20SA\TSGS_100_Taipei_2023-06\Docs\SP-230542.zip" TargetMode="External"/><Relationship Id="rId2" Type="http://schemas.openxmlformats.org/officeDocument/2006/relationships/hyperlink" Target="https://www.3gpp.org/ftp/TSG_SA/TSG_SA/TSGS_102_Edinburgh_2023-12/Docs/SP-231575.zip" TargetMode="Externa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hyperlink" Target="https://www.3gpp.org/ftp/TSG_SA/TSG_SA/TSGS_102_Edinburgh_2023-12/Docs/SP-231380.zip" TargetMode="External"/><Relationship Id="rId2" Type="http://schemas.openxmlformats.org/officeDocument/2006/relationships/hyperlink" Target="https://www.3gpp.org/ftp/TSG_SA/TSG_SA/TSGS_102_Edinburgh_2023-12/Docs/SP-231379.zip" TargetMode="External"/><Relationship Id="rId1" Type="http://schemas.openxmlformats.org/officeDocument/2006/relationships/slideLayout" Target="../slideLayouts/slideLayout2.xml"/><Relationship Id="rId6" Type="http://schemas.openxmlformats.org/officeDocument/2006/relationships/hyperlink" Target="https://www.3gpp.org/ftp/tsg_sa/TSG_SA/TSGs_101_Bangalore_2023-09/Docs/SP-230976.zip" TargetMode="External"/><Relationship Id="rId5" Type="http://schemas.openxmlformats.org/officeDocument/2006/relationships/hyperlink" Target="https://www.3gpp.org/ftp/TSG_SA/TSG_SA/TSGS_102_Edinburgh_2023-12/Docs/SP-231303.zip" TargetMode="External"/><Relationship Id="rId4" Type="http://schemas.openxmlformats.org/officeDocument/2006/relationships/hyperlink" Target="https://www.3gpp.org/ftp/TSG_SA/TSG_SA/TSGS_102_Edinburgh_2023-12/Docs/SP-231364.zip" TargetMode="External"/></Relationships>
</file>

<file path=ppt/slides/_rels/slide27.xml.rels><?xml version="1.0" encoding="UTF-8" standalone="yes"?>
<Relationships xmlns="http://schemas.openxmlformats.org/package/2006/relationships"><Relationship Id="rId8" Type="http://schemas.openxmlformats.org/officeDocument/2006/relationships/hyperlink" Target="https://www.3gpp.org/ftp/Information/WI_Sheet/SP-221330.zip" TargetMode="External"/><Relationship Id="rId13" Type="http://schemas.openxmlformats.org/officeDocument/2006/relationships/hyperlink" Target="file:///C:\Users\fgabi\Box\Documents\3GPP%20SA\TSGS_100_Taipei_2023-06\Docs\SP-230544.zip" TargetMode="External"/><Relationship Id="rId3" Type="http://schemas.openxmlformats.org/officeDocument/2006/relationships/hyperlink" Target="https://www.3gpp.org/ftp/Information/WI_Sheet/SP-220328.zip" TargetMode="External"/><Relationship Id="rId7" Type="http://schemas.openxmlformats.org/officeDocument/2006/relationships/hyperlink" Target="https://www.3gpp.org/ftp/tsg_sa/TSG_SA/TSGS_96_Budapest_2022_06/Docs/SP-220616.zip" TargetMode="External"/><Relationship Id="rId12" Type="http://schemas.openxmlformats.org/officeDocument/2006/relationships/hyperlink" Target="file:///C:\Users\fgabi\Box\Documents\3GPP%20SA\TSGS_100_Taipei_2023-06\Docs\SP-230540.zip" TargetMode="External"/><Relationship Id="rId2" Type="http://schemas.openxmlformats.org/officeDocument/2006/relationships/hyperlink" Target="https://www.3gpp.org/ftp/tsg_sa/TSG_SA/TSGs_91E_Electronic/Docs/SP-210043.zip" TargetMode="External"/><Relationship Id="rId1" Type="http://schemas.openxmlformats.org/officeDocument/2006/relationships/slideLayout" Target="../slideLayouts/slideLayout2.xml"/><Relationship Id="rId6" Type="http://schemas.openxmlformats.org/officeDocument/2006/relationships/hyperlink" Target="https://www.3gpp.org/ftp/Information/WI_Sheet/SP-220240.zip" TargetMode="External"/><Relationship Id="rId11" Type="http://schemas.openxmlformats.org/officeDocument/2006/relationships/hyperlink" Target="file:///C:\Users\fgabi\Box\Documents\3GPP%20SA\TSGS_100_Taipei_2023-06\Docs\SP-230539.zip" TargetMode="External"/><Relationship Id="rId5" Type="http://schemas.openxmlformats.org/officeDocument/2006/relationships/hyperlink" Target="https://www.3gpp.org/ftp/Information/WI_Sheet/SP-220239.zip" TargetMode="External"/><Relationship Id="rId10" Type="http://schemas.openxmlformats.org/officeDocument/2006/relationships/hyperlink" Target="https://www.3gpp.org/ftp/Information/WI_Sheet/SP-211338.zip" TargetMode="External"/><Relationship Id="rId4" Type="http://schemas.openxmlformats.org/officeDocument/2006/relationships/hyperlink" Target="https://www.3gpp.org/ftp/Information/WI_Sheet/SP-220675.zip" TargetMode="External"/><Relationship Id="rId9" Type="http://schemas.openxmlformats.org/officeDocument/2006/relationships/hyperlink" Target="https://www.3gpp.org/ftp/Information/WI_Sheet/SP-220617.zip" TargetMode="External"/></Relationships>
</file>

<file path=ppt/slides/_rels/slide28.xml.rels><?xml version="1.0" encoding="UTF-8" standalone="yes"?>
<Relationships xmlns="http://schemas.openxmlformats.org/package/2006/relationships"><Relationship Id="rId2" Type="http://schemas.openxmlformats.org/officeDocument/2006/relationships/hyperlink" Target="https://www.3gpp.org/ftp/Information/WI_Sheet/SP-220328.zip" TargetMode="Externa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hyperlink" Target="https://www.3gpp.org/ftp/Information/WI_Sheet/SP-220675.zip" TargetMode="External"/><Relationship Id="rId2" Type="http://schemas.openxmlformats.org/officeDocument/2006/relationships/hyperlink" Target="https://www.3gpp.org/ftp/TSG_SA/TSG_SA/TSGS_102_Edinburgh_2023-12/Docs/SP-231293.zip"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hyperlink" Target="https://www.3gpp.org/ftp/Information/WI_Sheet/SP-220239.zip" TargetMode="Externa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s://www.3gpp.org/ftp/TSG_SA/TSG_SA/TSGS_102_Edinburgh_2023-12/Docs/SP-231297.zip" TargetMode="External"/><Relationship Id="rId1" Type="http://schemas.openxmlformats.org/officeDocument/2006/relationships/slideLayout" Target="../slideLayouts/slideLayout2.xml"/><Relationship Id="rId4" Type="http://schemas.openxmlformats.org/officeDocument/2006/relationships/hyperlink" Target="https://www.3gpp.org/ftp/tsg_sa/TSG_SA/TSGS_96_Budapest_2022_06/Docs/SP-220616.zip" TargetMode="External"/></Relationships>
</file>

<file path=ppt/slides/_rels/slide32.xml.rels><?xml version="1.0" encoding="UTF-8" standalone="yes"?>
<Relationships xmlns="http://schemas.openxmlformats.org/package/2006/relationships"><Relationship Id="rId3" Type="http://schemas.openxmlformats.org/officeDocument/2006/relationships/hyperlink" Target="https://www.3gpp.org/ftp/Information/WI_Sheet/SP-221330.zip" TargetMode="External"/><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file:///C:\Users\fgabi\Box\Documents\3GPP%20SA\TSGS_100_Taipei_2023-06\Docs\SP-230539.zip" TargetMode="Externa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hyperlink" Target="https://www.3gpp.org/ftp/TSG_SA/TSG_SA/TSGS_102_Edinburgh_2023-12/Docs/SP-231304.zip" TargetMode="External"/><Relationship Id="rId2" Type="http://schemas.openxmlformats.org/officeDocument/2006/relationships/hyperlink" Target="file:///C:\Users\fgabi\Box\Documents\3GPP%20SA\TSGS_100_Taipei_2023-06\Docs\SP-230540.zip" TargetMode="External"/><Relationship Id="rId1" Type="http://schemas.openxmlformats.org/officeDocument/2006/relationships/slideLayout" Target="../slideLayouts/slideLayout2.xml"/><Relationship Id="rId4" Type="http://schemas.openxmlformats.org/officeDocument/2006/relationships/image" Target="../media/image2.jpeg"/></Relationships>
</file>

<file path=ppt/slides/_rels/slide3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file:///C:\Users\fgabi\Box\Documents\3GPP%20SA\TSGS_100_Taipei_2023-06\Docs\SP-230544.zip" TargetMode="Externa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hyperlink" Target="https://www.3gpp.org/ftp/tsg_sa/TSG_SA/TSGs_101_Bangalore_2023-09/Docs/SP-231293.zip"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8" Type="http://schemas.openxmlformats.org/officeDocument/2006/relationships/hyperlink" Target="https://urldefense.com/v3/__https:/portal.3gpp.org/ngppapp/CreateTdoc.aspx?mode=view&amp;contributionUid=SP-231375__;!!HOHtwYw!GqNklfvdNFdGAliebTZI5RnaqDFigElWZuB733S-zZwp8OJeB_uUectmUKJtS5xyxYUMc9FP-TZzjllUuKCDQorFNlWsdw$" TargetMode="External"/><Relationship Id="rId3" Type="http://schemas.openxmlformats.org/officeDocument/2006/relationships/hyperlink" Target="https://www.3gpp.org/ftp/TSG_SA/TSG_SA/TSGS_102_Edinburgh_2023-12/Docs/SP-231305.zip" TargetMode="External"/><Relationship Id="rId7" Type="http://schemas.openxmlformats.org/officeDocument/2006/relationships/hyperlink" Target="https://www.3gpp.org/ftp/TSG_SA/TSG_SA/TSGS_102_Edinburgh_2023-12/Docs/SP-231303.zip" TargetMode="External"/><Relationship Id="rId2" Type="http://schemas.openxmlformats.org/officeDocument/2006/relationships/hyperlink" Target="https://www.3gpp.org/ftp/TSG_SA/TSG_SA/TSGS_102_Edinburgh_2023-12/Docs/SP-231293.zip" TargetMode="External"/><Relationship Id="rId1" Type="http://schemas.openxmlformats.org/officeDocument/2006/relationships/slideLayout" Target="../slideLayouts/slideLayout2.xml"/><Relationship Id="rId6" Type="http://schemas.openxmlformats.org/officeDocument/2006/relationships/hyperlink" Target="https://www.3gpp.org/ftp/TSG_SA/TSG_SA/TSGS_102_Edinburgh_2023-12/Docs/SP-231575.zip" TargetMode="External"/><Relationship Id="rId5" Type="http://schemas.openxmlformats.org/officeDocument/2006/relationships/hyperlink" Target="https://www.3gpp.org/ftp/TSG_SA/TSG_SA/TSGS_102_Edinburgh_2023-12/Docs/SP-231306.zip" TargetMode="External"/><Relationship Id="rId10" Type="http://schemas.openxmlformats.org/officeDocument/2006/relationships/hyperlink" Target="https://www.3gpp.org/ftp/TSG_SA/TSG_SA/TSGS_102_Edinburgh_2023-12/Docs/SP-231304.zip" TargetMode="External"/><Relationship Id="rId4" Type="http://schemas.openxmlformats.org/officeDocument/2006/relationships/hyperlink" Target="https://www.3gpp.org/ftp/TSG_SA/TSG_SA/TSGS_102_Edinburgh_2023-12/Docs/SP-231300.zip" TargetMode="External"/><Relationship Id="rId9" Type="http://schemas.openxmlformats.org/officeDocument/2006/relationships/hyperlink" Target="https://www.3gpp.org/ftp/TSG_SA/TSG_SA/TSGS_102_Edinburgh_2023-12/Docs/SP-231297.zip"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a:extLst>
              <a:ext uri="{FF2B5EF4-FFF2-40B4-BE49-F238E27FC236}">
                <a16:creationId xmlns:a16="http://schemas.microsoft.com/office/drawing/2014/main" id="{8EE155D7-4578-4DE9-B201-A26BBC2A7B65}"/>
              </a:ext>
            </a:extLst>
          </p:cNvPr>
          <p:cNvSpPr>
            <a:spLocks noGrp="1" noChangeArrowheads="1"/>
          </p:cNvSpPr>
          <p:nvPr>
            <p:ph type="ctrTitle"/>
          </p:nvPr>
        </p:nvSpPr>
        <p:spPr>
          <a:xfrm>
            <a:off x="2182813" y="1671639"/>
            <a:ext cx="7772400" cy="1470025"/>
          </a:xfrm>
        </p:spPr>
        <p:txBody>
          <a:bodyPr>
            <a:normAutofit fontScale="90000"/>
          </a:bodyPr>
          <a:lstStyle/>
          <a:p>
            <a:pPr>
              <a:defRPr/>
            </a:pPr>
            <a:r>
              <a:rPr lang="en-GB" b="1" i="1" dirty="0">
                <a:effectLst>
                  <a:outerShdw blurRad="38100" dist="38100" dir="2700000" algn="tl">
                    <a:srgbClr val="C0C0C0"/>
                  </a:outerShdw>
                </a:effectLst>
              </a:rPr>
              <a:t>  </a:t>
            </a:r>
            <a:br>
              <a:rPr lang="en-GB" dirty="0"/>
            </a:br>
            <a:br>
              <a:rPr lang="en-US" sz="6000" b="1" dirty="0"/>
            </a:br>
            <a:r>
              <a:rPr lang="en-GB" sz="6000" dirty="0"/>
              <a:t> </a:t>
            </a:r>
            <a:r>
              <a:rPr lang="en-US" sz="5300" b="1" dirty="0"/>
              <a:t>TSG SA WG4 (SA4)</a:t>
            </a:r>
            <a:br>
              <a:rPr lang="en-US" sz="5300" b="1" dirty="0"/>
            </a:br>
            <a:r>
              <a:rPr lang="en-US" sz="5300" b="1" dirty="0"/>
              <a:t>Status Report at TSG SA#102</a:t>
            </a:r>
            <a:br>
              <a:rPr lang="en-GB" sz="6000" b="1" i="1" dirty="0"/>
            </a:br>
            <a:r>
              <a:rPr lang="en-GB" dirty="0">
                <a:latin typeface="Arial" pitchFamily="34" charset="0"/>
              </a:rPr>
              <a:t> </a:t>
            </a:r>
            <a:br>
              <a:rPr lang="en-US" dirty="0">
                <a:effectLst>
                  <a:outerShdw blurRad="38100" dist="38100" dir="2700000" algn="tl">
                    <a:srgbClr val="C0C0C0"/>
                  </a:outerShdw>
                </a:effectLst>
                <a:latin typeface="Arial" pitchFamily="34" charset="0"/>
              </a:rPr>
            </a:br>
            <a:br>
              <a:rPr lang="en-US" sz="2800" dirty="0">
                <a:effectLst>
                  <a:outerShdw blurRad="38100" dist="38100" dir="2700000" algn="tl">
                    <a:srgbClr val="C0C0C0"/>
                  </a:outerShdw>
                </a:effectLst>
              </a:rPr>
            </a:br>
            <a:endParaRPr lang="en-GB" sz="2800" dirty="0">
              <a:effectLst>
                <a:outerShdw blurRad="38100" dist="38100" dir="2700000" algn="tl">
                  <a:srgbClr val="C0C0C0"/>
                </a:outerShdw>
              </a:effectLst>
            </a:endParaRPr>
          </a:p>
        </p:txBody>
      </p:sp>
      <p:sp>
        <p:nvSpPr>
          <p:cNvPr id="5123" name="Subtitle 6">
            <a:extLst>
              <a:ext uri="{FF2B5EF4-FFF2-40B4-BE49-F238E27FC236}">
                <a16:creationId xmlns:a16="http://schemas.microsoft.com/office/drawing/2014/main" id="{CE970FC0-E315-4AAB-908E-5027477CC002}"/>
              </a:ext>
            </a:extLst>
          </p:cNvPr>
          <p:cNvSpPr>
            <a:spLocks noGrp="1"/>
          </p:cNvSpPr>
          <p:nvPr>
            <p:ph type="subTitle" idx="1"/>
          </p:nvPr>
        </p:nvSpPr>
        <p:spPr>
          <a:xfrm>
            <a:off x="2895600" y="4406900"/>
            <a:ext cx="6400800" cy="1752600"/>
          </a:xfrm>
        </p:spPr>
        <p:txBody>
          <a:bodyPr/>
          <a:lstStyle/>
          <a:p>
            <a:pPr>
              <a:lnSpc>
                <a:spcPct val="80000"/>
              </a:lnSpc>
            </a:pPr>
            <a:br>
              <a:rPr lang="en-US" altLang="en-US" sz="2000" dirty="0"/>
            </a:br>
            <a:r>
              <a:rPr lang="en-US" altLang="en-US" dirty="0">
                <a:latin typeface="Arial" panose="020B0604020202020204" pitchFamily="34" charset="0"/>
              </a:rPr>
              <a:t>Frédéric Gabin</a:t>
            </a:r>
          </a:p>
          <a:p>
            <a:pPr>
              <a:lnSpc>
                <a:spcPct val="80000"/>
              </a:lnSpc>
            </a:pPr>
            <a:endParaRPr lang="en-US" altLang="en-US" sz="1200" dirty="0">
              <a:latin typeface="Arial" panose="020B0604020202020204" pitchFamily="34" charset="0"/>
            </a:endParaRPr>
          </a:p>
          <a:p>
            <a:pPr>
              <a:lnSpc>
                <a:spcPct val="80000"/>
              </a:lnSpc>
            </a:pPr>
            <a:r>
              <a:rPr lang="en-US" altLang="en-US" sz="2000" dirty="0">
                <a:latin typeface="Arial" panose="020B0604020202020204" pitchFamily="34" charset="0"/>
              </a:rPr>
              <a:t>SA4 Chair (Dolby Laboratories Inc.)</a:t>
            </a:r>
          </a:p>
        </p:txBody>
      </p:sp>
      <p:sp>
        <p:nvSpPr>
          <p:cNvPr id="4" name="Subtitle 6">
            <a:extLst>
              <a:ext uri="{FF2B5EF4-FFF2-40B4-BE49-F238E27FC236}">
                <a16:creationId xmlns:a16="http://schemas.microsoft.com/office/drawing/2014/main" id="{A466663D-F8DD-4C2B-86B0-D8D110D84A17}"/>
              </a:ext>
            </a:extLst>
          </p:cNvPr>
          <p:cNvSpPr txBox="1">
            <a:spLocks/>
          </p:cNvSpPr>
          <p:nvPr/>
        </p:nvSpPr>
        <p:spPr bwMode="auto">
          <a:xfrm>
            <a:off x="2862263" y="3197225"/>
            <a:ext cx="6400800" cy="952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0" indent="0" algn="ctr" rtl="0" eaLnBrk="0" fontAlgn="base" hangingPunct="0">
              <a:spcBef>
                <a:spcPct val="20000"/>
              </a:spcBef>
              <a:spcAft>
                <a:spcPct val="0"/>
              </a:spcAft>
              <a:buNone/>
              <a:defRPr sz="2800">
                <a:solidFill>
                  <a:schemeClr val="tx1"/>
                </a:solidFill>
                <a:latin typeface="+mn-lt"/>
                <a:ea typeface="+mn-ea"/>
                <a:cs typeface="+mn-cs"/>
              </a:defRPr>
            </a:lvl1pPr>
            <a:lvl2pPr marL="457200" indent="0" algn="ctr" rtl="0" eaLnBrk="0" fontAlgn="base" hangingPunct="0">
              <a:spcBef>
                <a:spcPct val="20000"/>
              </a:spcBef>
              <a:spcAft>
                <a:spcPct val="0"/>
              </a:spcAft>
              <a:buClr>
                <a:srgbClr val="C00000"/>
              </a:buClr>
              <a:buFont typeface="Arial" panose="020B0604020202020204" pitchFamily="34" charset="0"/>
              <a:buNone/>
              <a:defRPr sz="2400">
                <a:solidFill>
                  <a:schemeClr val="tx1"/>
                </a:solidFill>
                <a:latin typeface="+mn-lt"/>
              </a:defRPr>
            </a:lvl2pPr>
            <a:lvl3pPr marL="914400" indent="0" algn="ctr" rtl="0" eaLnBrk="0" fontAlgn="base" hangingPunct="0">
              <a:spcBef>
                <a:spcPct val="20000"/>
              </a:spcBef>
              <a:spcAft>
                <a:spcPct val="0"/>
              </a:spcAft>
              <a:buFont typeface="Arial" panose="020B0604020202020204" pitchFamily="34" charset="0"/>
              <a:buNone/>
              <a:defRPr sz="2000">
                <a:solidFill>
                  <a:schemeClr val="tx1"/>
                </a:solidFill>
                <a:latin typeface="+mn-lt"/>
              </a:defRPr>
            </a:lvl3pPr>
            <a:lvl4pPr marL="1371600" indent="0" algn="ctr" rtl="0" eaLnBrk="0" fontAlgn="base" hangingPunct="0">
              <a:spcBef>
                <a:spcPct val="20000"/>
              </a:spcBef>
              <a:spcAft>
                <a:spcPct val="0"/>
              </a:spcAft>
              <a:buFont typeface="Arial" panose="020B0604020202020204" pitchFamily="34" charset="0"/>
              <a:buNone/>
              <a:defRPr sz="2000">
                <a:solidFill>
                  <a:schemeClr val="tx1"/>
                </a:solidFill>
                <a:latin typeface="+mn-lt"/>
              </a:defRPr>
            </a:lvl4pPr>
            <a:lvl5pPr marL="1828800" indent="0" algn="ctr" rtl="0" eaLnBrk="0" fontAlgn="base" hangingPunct="0">
              <a:spcBef>
                <a:spcPct val="20000"/>
              </a:spcBef>
              <a:spcAft>
                <a:spcPct val="0"/>
              </a:spcAft>
              <a:buFont typeface="Arial" panose="020B0604020202020204" pitchFamily="34" charset="0"/>
              <a:buNone/>
              <a:defRPr sz="1600">
                <a:solidFill>
                  <a:schemeClr val="tx1"/>
                </a:solidFill>
                <a:latin typeface="+mn-lt"/>
              </a:defRPr>
            </a:lvl5pPr>
            <a:lvl6pPr marL="2286000" indent="0" algn="ctr" rtl="0" eaLnBrk="0" fontAlgn="base" hangingPunct="0">
              <a:spcBef>
                <a:spcPct val="20000"/>
              </a:spcBef>
              <a:spcAft>
                <a:spcPct val="0"/>
              </a:spcAft>
              <a:buFont typeface="Arial" charset="0"/>
              <a:buNone/>
              <a:defRPr sz="1600">
                <a:solidFill>
                  <a:schemeClr val="tx1"/>
                </a:solidFill>
                <a:latin typeface="+mn-lt"/>
              </a:defRPr>
            </a:lvl6pPr>
            <a:lvl7pPr marL="2743200" indent="0" algn="ctr" rtl="0" eaLnBrk="0" fontAlgn="base" hangingPunct="0">
              <a:spcBef>
                <a:spcPct val="20000"/>
              </a:spcBef>
              <a:spcAft>
                <a:spcPct val="0"/>
              </a:spcAft>
              <a:buFont typeface="Arial" charset="0"/>
              <a:buNone/>
              <a:defRPr sz="1600">
                <a:solidFill>
                  <a:schemeClr val="tx1"/>
                </a:solidFill>
                <a:latin typeface="+mn-lt"/>
              </a:defRPr>
            </a:lvl7pPr>
            <a:lvl8pPr marL="3200400" indent="0" algn="ctr" rtl="0" eaLnBrk="0" fontAlgn="base" hangingPunct="0">
              <a:spcBef>
                <a:spcPct val="20000"/>
              </a:spcBef>
              <a:spcAft>
                <a:spcPct val="0"/>
              </a:spcAft>
              <a:buFont typeface="Arial" charset="0"/>
              <a:buNone/>
              <a:defRPr sz="1600">
                <a:solidFill>
                  <a:schemeClr val="tx1"/>
                </a:solidFill>
                <a:latin typeface="+mn-lt"/>
              </a:defRPr>
            </a:lvl8pPr>
            <a:lvl9pPr marL="3657600" indent="0" algn="ctr" rtl="0" eaLnBrk="0" fontAlgn="base" hangingPunct="0">
              <a:spcBef>
                <a:spcPct val="20000"/>
              </a:spcBef>
              <a:spcAft>
                <a:spcPct val="0"/>
              </a:spcAft>
              <a:buFont typeface="Arial" charset="0"/>
              <a:buNone/>
              <a:defRPr sz="1600">
                <a:solidFill>
                  <a:schemeClr val="tx1"/>
                </a:solidFill>
                <a:latin typeface="+mn-lt"/>
              </a:defRPr>
            </a:lvl9pPr>
          </a:lstStyle>
          <a:p>
            <a:pPr>
              <a:lnSpc>
                <a:spcPct val="80000"/>
              </a:lnSpc>
              <a:defRPr/>
            </a:pPr>
            <a:br>
              <a:rPr lang="en-US" altLang="en-US" sz="2000" kern="0" dirty="0"/>
            </a:br>
            <a:r>
              <a:rPr lang="en-US" altLang="en-US" sz="2000" kern="0" dirty="0">
                <a:solidFill>
                  <a:srgbClr val="FF0000"/>
                </a:solidFill>
                <a:latin typeface="Arial" panose="020B0604020202020204" pitchFamily="34" charset="0"/>
              </a:rPr>
              <a:t>(Agenda Item 4.4)</a:t>
            </a:r>
          </a:p>
          <a:p>
            <a:pPr>
              <a:lnSpc>
                <a:spcPct val="80000"/>
              </a:lnSpc>
              <a:defRPr/>
            </a:pPr>
            <a:endParaRPr lang="en-GB" altLang="en-US" sz="2000" kern="0" dirty="0">
              <a:latin typeface="Arial" panose="020B0604020202020204" pitchFamily="34" charset="0"/>
            </a:endParaRP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a:extLst>
              <a:ext uri="{FF2B5EF4-FFF2-40B4-BE49-F238E27FC236}">
                <a16:creationId xmlns:a16="http://schemas.microsoft.com/office/drawing/2014/main" id="{016F4338-2C8B-45C5-BBCB-5CBF0403C383}"/>
              </a:ext>
            </a:extLst>
          </p:cNvPr>
          <p:cNvSpPr>
            <a:spLocks noGrp="1"/>
          </p:cNvSpPr>
          <p:nvPr>
            <p:ph type="title"/>
          </p:nvPr>
        </p:nvSpPr>
        <p:spPr/>
        <p:txBody>
          <a:bodyPr/>
          <a:lstStyle/>
          <a:p>
            <a:pPr marL="342900" indent="-342900">
              <a:lnSpc>
                <a:spcPct val="90000"/>
              </a:lnSpc>
            </a:pPr>
            <a:r>
              <a:rPr lang="en-US" altLang="en-US" dirty="0">
                <a:solidFill>
                  <a:srgbClr val="FF3300"/>
                </a:solidFill>
              </a:rPr>
              <a:t>CRs to features in Release 17 and earlier</a:t>
            </a:r>
            <a:endParaRPr lang="en-US" altLang="en-US" dirty="0"/>
          </a:p>
        </p:txBody>
      </p:sp>
      <p:sp>
        <p:nvSpPr>
          <p:cNvPr id="2" name="Espace réservé du contenu 1">
            <a:extLst>
              <a:ext uri="{FF2B5EF4-FFF2-40B4-BE49-F238E27FC236}">
                <a16:creationId xmlns:a16="http://schemas.microsoft.com/office/drawing/2014/main" id="{C81F6A6D-8BAF-4BB8-AC46-2C73FC7322B0}"/>
              </a:ext>
            </a:extLst>
          </p:cNvPr>
          <p:cNvSpPr>
            <a:spLocks noGrp="1"/>
          </p:cNvSpPr>
          <p:nvPr>
            <p:ph idx="1"/>
          </p:nvPr>
        </p:nvSpPr>
        <p:spPr/>
        <p:txBody>
          <a:bodyPr/>
          <a:lstStyle/>
          <a:p>
            <a:endParaRPr lang="en-US" sz="1200" dirty="0"/>
          </a:p>
          <a:p>
            <a:endParaRPr lang="en-US" sz="1200" dirty="0"/>
          </a:p>
          <a:p>
            <a:endParaRPr lang="en-US" sz="1200" dirty="0"/>
          </a:p>
          <a:p>
            <a:r>
              <a:rPr lang="en-US" sz="1200" dirty="0"/>
              <a:t>Essential corrections to 5G Media Streaming based on feedback from 5G-MAG reference tools implementations</a:t>
            </a:r>
          </a:p>
          <a:p>
            <a:endParaRPr lang="en-US" sz="1200" dirty="0"/>
          </a:p>
          <a:p>
            <a:endParaRPr lang="en-US" sz="1200" dirty="0"/>
          </a:p>
          <a:p>
            <a:endParaRPr lang="en-US" sz="1200" dirty="0"/>
          </a:p>
          <a:p>
            <a:endParaRPr lang="en-US" sz="1200" dirty="0"/>
          </a:p>
          <a:p>
            <a:r>
              <a:rPr lang="en-US" sz="1200" dirty="0"/>
              <a:t>Corrects inconsistencies in the description of ANBR-based network assistance; some clauses are missing the mention of two key features that were envisaged for stage 3.</a:t>
            </a:r>
          </a:p>
          <a:p>
            <a:endParaRPr lang="en-US" sz="1200" dirty="0"/>
          </a:p>
          <a:p>
            <a:endParaRPr lang="en-US" sz="1200" dirty="0"/>
          </a:p>
          <a:p>
            <a:endParaRPr lang="en-US" sz="1200" dirty="0"/>
          </a:p>
          <a:p>
            <a:r>
              <a:rPr lang="en-US" sz="1200" dirty="0"/>
              <a:t>During verification and validation work, implementations that erroneously set FEC-OTI-Maximum-Source-Block-Length to a value larger than 65535 were encountered when the Compact No-Code FEC is selected. This can result in Encoding Symbol ID (ESI) values that cannot be represented in the 16-bit field available to convey this value in the ALC protocol that underlies FLUTE.</a:t>
            </a:r>
          </a:p>
          <a:p>
            <a:pPr marL="0" indent="0">
              <a:buNone/>
            </a:pPr>
            <a:endParaRPr lang="en-US" sz="1200" dirty="0"/>
          </a:p>
          <a:p>
            <a:endParaRPr lang="en-US" sz="1200" dirty="0"/>
          </a:p>
          <a:p>
            <a:r>
              <a:rPr lang="en-US" sz="1200" dirty="0"/>
              <a:t>The relation between the Server Certificate and the Content Hosting Configuration is unclear. An Application Client verifies the Server Certification during TLS Session Establishment. One of the verification checks is the matching of the Domain Names, which are listed within the Certificate with the Domain Name of the actual request URL. The TLS session establishment fails, when the domain name matching fails. The Service Access Information is compiled based on the Content Hosting Configuration, </a:t>
            </a:r>
            <a:r>
              <a:rPr lang="en-US" sz="1200" dirty="0" err="1"/>
              <a:t>usign</a:t>
            </a:r>
            <a:r>
              <a:rPr lang="en-US" sz="1200" dirty="0"/>
              <a:t> either the </a:t>
            </a:r>
            <a:r>
              <a:rPr lang="en-US" sz="1200" dirty="0" err="1"/>
              <a:t>domainNameAlias</a:t>
            </a:r>
            <a:r>
              <a:rPr lang="en-US" sz="1200" dirty="0"/>
              <a:t> or the </a:t>
            </a:r>
            <a:r>
              <a:rPr lang="en-US" sz="1200" dirty="0" err="1"/>
              <a:t>canonicalDomainName</a:t>
            </a:r>
            <a:r>
              <a:rPr lang="en-US" sz="1200" dirty="0"/>
              <a:t>. However, it is not clear, whether these domain names are also present in the Server Certificate.</a:t>
            </a:r>
          </a:p>
          <a:p>
            <a:endParaRPr lang="en-US" sz="1200" dirty="0"/>
          </a:p>
          <a:p>
            <a:endParaRPr lang="en-US" sz="1200" dirty="0"/>
          </a:p>
        </p:txBody>
      </p:sp>
      <p:graphicFrame>
        <p:nvGraphicFramePr>
          <p:cNvPr id="6" name="Table 5">
            <a:extLst>
              <a:ext uri="{FF2B5EF4-FFF2-40B4-BE49-F238E27FC236}">
                <a16:creationId xmlns:a16="http://schemas.microsoft.com/office/drawing/2014/main" id="{723FCFA0-5588-4540-74A1-752E37280A15}"/>
              </a:ext>
            </a:extLst>
          </p:cNvPr>
          <p:cNvGraphicFramePr>
            <a:graphicFrameLocks noGrp="1"/>
          </p:cNvGraphicFramePr>
          <p:nvPr>
            <p:extLst>
              <p:ext uri="{D42A27DB-BD31-4B8C-83A1-F6EECF244321}">
                <p14:modId xmlns:p14="http://schemas.microsoft.com/office/powerpoint/2010/main" val="2673990233"/>
              </p:ext>
            </p:extLst>
          </p:nvPr>
        </p:nvGraphicFramePr>
        <p:xfrm>
          <a:off x="576678" y="1515204"/>
          <a:ext cx="11183939" cy="160020"/>
        </p:xfrm>
        <a:graphic>
          <a:graphicData uri="http://schemas.openxmlformats.org/drawingml/2006/table">
            <a:tbl>
              <a:tblPr firstRow="1" firstCol="1" bandRow="1">
                <a:tableStyleId>{5C22544A-7EE6-4342-B048-85BDC9FD1C3A}</a:tableStyleId>
              </a:tblPr>
              <a:tblGrid>
                <a:gridCol w="885019">
                  <a:extLst>
                    <a:ext uri="{9D8B030D-6E8A-4147-A177-3AD203B41FA5}">
                      <a16:colId xmlns:a16="http://schemas.microsoft.com/office/drawing/2014/main" val="3557049602"/>
                    </a:ext>
                  </a:extLst>
                </a:gridCol>
                <a:gridCol w="988540">
                  <a:extLst>
                    <a:ext uri="{9D8B030D-6E8A-4147-A177-3AD203B41FA5}">
                      <a16:colId xmlns:a16="http://schemas.microsoft.com/office/drawing/2014/main" val="2132088415"/>
                    </a:ext>
                  </a:extLst>
                </a:gridCol>
                <a:gridCol w="520941">
                  <a:extLst>
                    <a:ext uri="{9D8B030D-6E8A-4147-A177-3AD203B41FA5}">
                      <a16:colId xmlns:a16="http://schemas.microsoft.com/office/drawing/2014/main" val="2126411156"/>
                    </a:ext>
                  </a:extLst>
                </a:gridCol>
                <a:gridCol w="887525">
                  <a:extLst>
                    <a:ext uri="{9D8B030D-6E8A-4147-A177-3AD203B41FA5}">
                      <a16:colId xmlns:a16="http://schemas.microsoft.com/office/drawing/2014/main" val="1903925435"/>
                    </a:ext>
                  </a:extLst>
                </a:gridCol>
                <a:gridCol w="533016">
                  <a:extLst>
                    <a:ext uri="{9D8B030D-6E8A-4147-A177-3AD203B41FA5}">
                      <a16:colId xmlns:a16="http://schemas.microsoft.com/office/drawing/2014/main" val="3839443482"/>
                    </a:ext>
                  </a:extLst>
                </a:gridCol>
                <a:gridCol w="532390">
                  <a:extLst>
                    <a:ext uri="{9D8B030D-6E8A-4147-A177-3AD203B41FA5}">
                      <a16:colId xmlns:a16="http://schemas.microsoft.com/office/drawing/2014/main" val="4170572284"/>
                    </a:ext>
                  </a:extLst>
                </a:gridCol>
                <a:gridCol w="621330">
                  <a:extLst>
                    <a:ext uri="{9D8B030D-6E8A-4147-A177-3AD203B41FA5}">
                      <a16:colId xmlns:a16="http://schemas.microsoft.com/office/drawing/2014/main" val="2260907735"/>
                    </a:ext>
                  </a:extLst>
                </a:gridCol>
                <a:gridCol w="621956">
                  <a:extLst>
                    <a:ext uri="{9D8B030D-6E8A-4147-A177-3AD203B41FA5}">
                      <a16:colId xmlns:a16="http://schemas.microsoft.com/office/drawing/2014/main" val="4038167269"/>
                    </a:ext>
                  </a:extLst>
                </a:gridCol>
                <a:gridCol w="621330">
                  <a:extLst>
                    <a:ext uri="{9D8B030D-6E8A-4147-A177-3AD203B41FA5}">
                      <a16:colId xmlns:a16="http://schemas.microsoft.com/office/drawing/2014/main" val="476701916"/>
                    </a:ext>
                  </a:extLst>
                </a:gridCol>
                <a:gridCol w="621330">
                  <a:extLst>
                    <a:ext uri="{9D8B030D-6E8A-4147-A177-3AD203B41FA5}">
                      <a16:colId xmlns:a16="http://schemas.microsoft.com/office/drawing/2014/main" val="359661506"/>
                    </a:ext>
                  </a:extLst>
                </a:gridCol>
                <a:gridCol w="4350562">
                  <a:extLst>
                    <a:ext uri="{9D8B030D-6E8A-4147-A177-3AD203B41FA5}">
                      <a16:colId xmlns:a16="http://schemas.microsoft.com/office/drawing/2014/main" val="2941883394"/>
                    </a:ext>
                  </a:extLst>
                </a:gridCol>
              </a:tblGrid>
              <a:tr h="127773">
                <a:tc>
                  <a:txBody>
                    <a:bodyPr/>
                    <a:lstStyle/>
                    <a:p>
                      <a:pPr marL="0" marR="0">
                        <a:spcBef>
                          <a:spcPts val="0"/>
                        </a:spcBef>
                        <a:spcAft>
                          <a:spcPts val="0"/>
                        </a:spcAft>
                      </a:pPr>
                      <a:r>
                        <a:rPr lang="en-US" sz="1050" u="sng">
                          <a:effectLst/>
                          <a:hlinkClick r:id="rId2"/>
                        </a:rPr>
                        <a:t>SP-231367</a:t>
                      </a:r>
                      <a:endParaRPr lang="en-US" sz="1600">
                        <a:effectLst/>
                        <a:latin typeface="Calibri" panose="020F0502020204030204" pitchFamily="34" charset="0"/>
                        <a:ea typeface="Calibri" panose="020F0502020204030204" pitchFamily="34" charset="0"/>
                      </a:endParaRPr>
                    </a:p>
                  </a:txBody>
                  <a:tcPr marL="67645" marR="67645" marT="0" marB="0" anchor="b"/>
                </a:tc>
                <a:tc>
                  <a:txBody>
                    <a:bodyPr/>
                    <a:lstStyle/>
                    <a:p>
                      <a:pPr marL="0" marR="0">
                        <a:spcBef>
                          <a:spcPts val="0"/>
                        </a:spcBef>
                        <a:spcAft>
                          <a:spcPts val="0"/>
                        </a:spcAft>
                      </a:pPr>
                      <a:r>
                        <a:rPr lang="en-US" sz="1050" u="sng">
                          <a:effectLst/>
                          <a:hlinkClick r:id="rId3"/>
                        </a:rPr>
                        <a:t>S4-231632</a:t>
                      </a:r>
                      <a:endParaRPr lang="en-US" sz="1600">
                        <a:effectLst/>
                        <a:latin typeface="Calibri" panose="020F0502020204030204" pitchFamily="34" charset="0"/>
                        <a:ea typeface="Calibri" panose="020F0502020204030204" pitchFamily="34" charset="0"/>
                      </a:endParaRPr>
                    </a:p>
                  </a:txBody>
                  <a:tcPr marL="67645" marR="67645" marT="0" marB="0" anchor="b"/>
                </a:tc>
                <a:tc>
                  <a:txBody>
                    <a:bodyPr/>
                    <a:lstStyle/>
                    <a:p>
                      <a:pPr marL="0" marR="0" algn="ctr">
                        <a:spcBef>
                          <a:spcPts val="0"/>
                        </a:spcBef>
                        <a:spcAft>
                          <a:spcPts val="0"/>
                        </a:spcAft>
                      </a:pPr>
                      <a:r>
                        <a:rPr lang="en-US" sz="1050">
                          <a:effectLst/>
                        </a:rPr>
                        <a:t>agreed</a:t>
                      </a:r>
                      <a:endParaRPr lang="en-US" sz="1600">
                        <a:effectLst/>
                        <a:latin typeface="Calibri" panose="020F0502020204030204" pitchFamily="34" charset="0"/>
                        <a:ea typeface="Calibri" panose="020F0502020204030204" pitchFamily="34" charset="0"/>
                      </a:endParaRPr>
                    </a:p>
                  </a:txBody>
                  <a:tcPr marL="67645" marR="67645" marT="0" marB="0" anchor="b"/>
                </a:tc>
                <a:tc>
                  <a:txBody>
                    <a:bodyPr/>
                    <a:lstStyle/>
                    <a:p>
                      <a:pPr marL="0" marR="0" algn="ctr">
                        <a:spcBef>
                          <a:spcPts val="0"/>
                        </a:spcBef>
                        <a:spcAft>
                          <a:spcPts val="0"/>
                        </a:spcAft>
                      </a:pPr>
                      <a:r>
                        <a:rPr lang="en-US" sz="1050">
                          <a:effectLst/>
                        </a:rPr>
                        <a:t> </a:t>
                      </a:r>
                      <a:endParaRPr lang="en-US" sz="1600">
                        <a:effectLst/>
                        <a:latin typeface="Calibri" panose="020F0502020204030204" pitchFamily="34" charset="0"/>
                        <a:ea typeface="Calibri" panose="020F0502020204030204" pitchFamily="34" charset="0"/>
                      </a:endParaRPr>
                    </a:p>
                  </a:txBody>
                  <a:tcPr marL="67645" marR="67645" marT="0" marB="0" anchor="b"/>
                </a:tc>
                <a:tc>
                  <a:txBody>
                    <a:bodyPr/>
                    <a:lstStyle/>
                    <a:p>
                      <a:pPr marL="0" marR="0">
                        <a:spcBef>
                          <a:spcPts val="0"/>
                        </a:spcBef>
                        <a:spcAft>
                          <a:spcPts val="0"/>
                        </a:spcAft>
                      </a:pPr>
                      <a:r>
                        <a:rPr lang="en-US" sz="1050" u="sng">
                          <a:effectLst/>
                          <a:hlinkClick r:id="rId4"/>
                        </a:rPr>
                        <a:t>26.512</a:t>
                      </a:r>
                      <a:endParaRPr lang="en-US" sz="1600">
                        <a:effectLst/>
                        <a:latin typeface="Calibri" panose="020F0502020204030204" pitchFamily="34" charset="0"/>
                        <a:ea typeface="Calibri" panose="020F0502020204030204" pitchFamily="34" charset="0"/>
                      </a:endParaRPr>
                    </a:p>
                  </a:txBody>
                  <a:tcPr marL="67645" marR="67645" marT="0" marB="0" anchor="b"/>
                </a:tc>
                <a:tc>
                  <a:txBody>
                    <a:bodyPr/>
                    <a:lstStyle/>
                    <a:p>
                      <a:pPr marL="0" marR="0">
                        <a:spcBef>
                          <a:spcPts val="0"/>
                        </a:spcBef>
                        <a:spcAft>
                          <a:spcPts val="0"/>
                        </a:spcAft>
                      </a:pPr>
                      <a:r>
                        <a:rPr lang="en-US" sz="1050">
                          <a:effectLst/>
                        </a:rPr>
                        <a:t>0056</a:t>
                      </a:r>
                      <a:endParaRPr lang="en-US" sz="1600">
                        <a:effectLst/>
                        <a:latin typeface="Calibri" panose="020F0502020204030204" pitchFamily="34" charset="0"/>
                        <a:ea typeface="Calibri" panose="020F0502020204030204" pitchFamily="34" charset="0"/>
                      </a:endParaRPr>
                    </a:p>
                  </a:txBody>
                  <a:tcPr marL="67645" marR="67645" marT="0" marB="0" anchor="b"/>
                </a:tc>
                <a:tc>
                  <a:txBody>
                    <a:bodyPr/>
                    <a:lstStyle/>
                    <a:p>
                      <a:pPr marL="0" marR="0">
                        <a:spcBef>
                          <a:spcPts val="0"/>
                        </a:spcBef>
                        <a:spcAft>
                          <a:spcPts val="0"/>
                        </a:spcAft>
                      </a:pPr>
                      <a:r>
                        <a:rPr lang="en-US" sz="1050">
                          <a:effectLst/>
                        </a:rPr>
                        <a:t> </a:t>
                      </a:r>
                      <a:endParaRPr lang="en-US" sz="1600">
                        <a:effectLst/>
                        <a:latin typeface="Calibri" panose="020F0502020204030204" pitchFamily="34" charset="0"/>
                        <a:ea typeface="Calibri" panose="020F0502020204030204" pitchFamily="34" charset="0"/>
                      </a:endParaRPr>
                    </a:p>
                  </a:txBody>
                  <a:tcPr marL="67645" marR="67645" marT="0" marB="0" anchor="b"/>
                </a:tc>
                <a:tc>
                  <a:txBody>
                    <a:bodyPr/>
                    <a:lstStyle/>
                    <a:p>
                      <a:pPr marL="0" marR="0">
                        <a:spcBef>
                          <a:spcPts val="0"/>
                        </a:spcBef>
                        <a:spcAft>
                          <a:spcPts val="0"/>
                        </a:spcAft>
                      </a:pPr>
                      <a:r>
                        <a:rPr lang="en-US" sz="1050">
                          <a:effectLst/>
                        </a:rPr>
                        <a:t>F</a:t>
                      </a:r>
                      <a:endParaRPr lang="en-US" sz="1600">
                        <a:effectLst/>
                        <a:latin typeface="Calibri" panose="020F0502020204030204" pitchFamily="34" charset="0"/>
                        <a:ea typeface="Calibri" panose="020F0502020204030204" pitchFamily="34" charset="0"/>
                      </a:endParaRPr>
                    </a:p>
                  </a:txBody>
                  <a:tcPr marL="67645" marR="67645" marT="0" marB="0" anchor="b"/>
                </a:tc>
                <a:tc>
                  <a:txBody>
                    <a:bodyPr/>
                    <a:lstStyle/>
                    <a:p>
                      <a:pPr marL="0" marR="0">
                        <a:spcBef>
                          <a:spcPts val="0"/>
                        </a:spcBef>
                        <a:spcAft>
                          <a:spcPts val="0"/>
                        </a:spcAft>
                      </a:pPr>
                      <a:r>
                        <a:rPr lang="en-US" sz="1050" u="sng">
                          <a:effectLst/>
                          <a:hlinkClick r:id="rId5"/>
                        </a:rPr>
                        <a:t>Rel-16</a:t>
                      </a:r>
                      <a:endParaRPr lang="en-US" sz="1600">
                        <a:effectLst/>
                        <a:latin typeface="Calibri" panose="020F0502020204030204" pitchFamily="34" charset="0"/>
                        <a:ea typeface="Calibri" panose="020F0502020204030204" pitchFamily="34" charset="0"/>
                      </a:endParaRPr>
                    </a:p>
                  </a:txBody>
                  <a:tcPr marL="67645" marR="67645" marT="0" marB="0" anchor="b"/>
                </a:tc>
                <a:tc>
                  <a:txBody>
                    <a:bodyPr/>
                    <a:lstStyle/>
                    <a:p>
                      <a:pPr marL="0" marR="0">
                        <a:spcBef>
                          <a:spcPts val="0"/>
                        </a:spcBef>
                        <a:spcAft>
                          <a:spcPts val="0"/>
                        </a:spcAft>
                      </a:pPr>
                      <a:r>
                        <a:rPr lang="en-US" sz="1050">
                          <a:effectLst/>
                        </a:rPr>
                        <a:t>16.11.0</a:t>
                      </a:r>
                      <a:endParaRPr lang="en-US" sz="1600">
                        <a:effectLst/>
                        <a:latin typeface="Calibri" panose="020F0502020204030204" pitchFamily="34" charset="0"/>
                        <a:ea typeface="Calibri" panose="020F0502020204030204" pitchFamily="34" charset="0"/>
                      </a:endParaRPr>
                    </a:p>
                  </a:txBody>
                  <a:tcPr marL="67645" marR="67645" marT="0" marB="0" anchor="b"/>
                </a:tc>
                <a:tc>
                  <a:txBody>
                    <a:bodyPr/>
                    <a:lstStyle/>
                    <a:p>
                      <a:pPr marL="0" marR="0">
                        <a:spcBef>
                          <a:spcPts val="0"/>
                        </a:spcBef>
                        <a:spcAft>
                          <a:spcPts val="0"/>
                        </a:spcAft>
                      </a:pPr>
                      <a:r>
                        <a:rPr lang="en-US" sz="1050" dirty="0">
                          <a:effectLst/>
                        </a:rPr>
                        <a:t>[5GMS3] Essential maintenance</a:t>
                      </a:r>
                      <a:endParaRPr lang="en-US" sz="1600" dirty="0">
                        <a:effectLst/>
                        <a:latin typeface="Calibri" panose="020F0502020204030204" pitchFamily="34" charset="0"/>
                        <a:ea typeface="Calibri" panose="020F0502020204030204" pitchFamily="34" charset="0"/>
                      </a:endParaRPr>
                    </a:p>
                  </a:txBody>
                  <a:tcPr marL="67645" marR="67645" marT="0" marB="0" anchor="b"/>
                </a:tc>
                <a:extLst>
                  <a:ext uri="{0D108BD9-81ED-4DB2-BD59-A6C34878D82A}">
                    <a16:rowId xmlns:a16="http://schemas.microsoft.com/office/drawing/2014/main" val="2364680677"/>
                  </a:ext>
                </a:extLst>
              </a:tr>
            </a:tbl>
          </a:graphicData>
        </a:graphic>
      </p:graphicFrame>
      <p:graphicFrame>
        <p:nvGraphicFramePr>
          <p:cNvPr id="7" name="Table 6">
            <a:extLst>
              <a:ext uri="{FF2B5EF4-FFF2-40B4-BE49-F238E27FC236}">
                <a16:creationId xmlns:a16="http://schemas.microsoft.com/office/drawing/2014/main" id="{597D1CD5-D321-8B59-310F-50028624ED8B}"/>
              </a:ext>
            </a:extLst>
          </p:cNvPr>
          <p:cNvGraphicFramePr>
            <a:graphicFrameLocks noGrp="1"/>
          </p:cNvGraphicFramePr>
          <p:nvPr>
            <p:extLst>
              <p:ext uri="{D42A27DB-BD31-4B8C-83A1-F6EECF244321}">
                <p14:modId xmlns:p14="http://schemas.microsoft.com/office/powerpoint/2010/main" val="213655118"/>
              </p:ext>
            </p:extLst>
          </p:nvPr>
        </p:nvGraphicFramePr>
        <p:xfrm>
          <a:off x="576677" y="1818828"/>
          <a:ext cx="11183939" cy="160020"/>
        </p:xfrm>
        <a:graphic>
          <a:graphicData uri="http://schemas.openxmlformats.org/drawingml/2006/table">
            <a:tbl>
              <a:tblPr firstRow="1" firstCol="1" bandRow="1">
                <a:tableStyleId>{5C22544A-7EE6-4342-B048-85BDC9FD1C3A}</a:tableStyleId>
              </a:tblPr>
              <a:tblGrid>
                <a:gridCol w="885019">
                  <a:extLst>
                    <a:ext uri="{9D8B030D-6E8A-4147-A177-3AD203B41FA5}">
                      <a16:colId xmlns:a16="http://schemas.microsoft.com/office/drawing/2014/main" val="3386685557"/>
                    </a:ext>
                  </a:extLst>
                </a:gridCol>
                <a:gridCol w="953030">
                  <a:extLst>
                    <a:ext uri="{9D8B030D-6E8A-4147-A177-3AD203B41FA5}">
                      <a16:colId xmlns:a16="http://schemas.microsoft.com/office/drawing/2014/main" val="3229028818"/>
                    </a:ext>
                  </a:extLst>
                </a:gridCol>
                <a:gridCol w="556451">
                  <a:extLst>
                    <a:ext uri="{9D8B030D-6E8A-4147-A177-3AD203B41FA5}">
                      <a16:colId xmlns:a16="http://schemas.microsoft.com/office/drawing/2014/main" val="1893256304"/>
                    </a:ext>
                  </a:extLst>
                </a:gridCol>
                <a:gridCol w="887525">
                  <a:extLst>
                    <a:ext uri="{9D8B030D-6E8A-4147-A177-3AD203B41FA5}">
                      <a16:colId xmlns:a16="http://schemas.microsoft.com/office/drawing/2014/main" val="3523030204"/>
                    </a:ext>
                  </a:extLst>
                </a:gridCol>
                <a:gridCol w="533016">
                  <a:extLst>
                    <a:ext uri="{9D8B030D-6E8A-4147-A177-3AD203B41FA5}">
                      <a16:colId xmlns:a16="http://schemas.microsoft.com/office/drawing/2014/main" val="322291290"/>
                    </a:ext>
                  </a:extLst>
                </a:gridCol>
                <a:gridCol w="532390">
                  <a:extLst>
                    <a:ext uri="{9D8B030D-6E8A-4147-A177-3AD203B41FA5}">
                      <a16:colId xmlns:a16="http://schemas.microsoft.com/office/drawing/2014/main" val="3309250921"/>
                    </a:ext>
                  </a:extLst>
                </a:gridCol>
                <a:gridCol w="621330">
                  <a:extLst>
                    <a:ext uri="{9D8B030D-6E8A-4147-A177-3AD203B41FA5}">
                      <a16:colId xmlns:a16="http://schemas.microsoft.com/office/drawing/2014/main" val="2108229604"/>
                    </a:ext>
                  </a:extLst>
                </a:gridCol>
                <a:gridCol w="621956">
                  <a:extLst>
                    <a:ext uri="{9D8B030D-6E8A-4147-A177-3AD203B41FA5}">
                      <a16:colId xmlns:a16="http://schemas.microsoft.com/office/drawing/2014/main" val="201503767"/>
                    </a:ext>
                  </a:extLst>
                </a:gridCol>
                <a:gridCol w="621330">
                  <a:extLst>
                    <a:ext uri="{9D8B030D-6E8A-4147-A177-3AD203B41FA5}">
                      <a16:colId xmlns:a16="http://schemas.microsoft.com/office/drawing/2014/main" val="2581288222"/>
                    </a:ext>
                  </a:extLst>
                </a:gridCol>
                <a:gridCol w="621330">
                  <a:extLst>
                    <a:ext uri="{9D8B030D-6E8A-4147-A177-3AD203B41FA5}">
                      <a16:colId xmlns:a16="http://schemas.microsoft.com/office/drawing/2014/main" val="2205133393"/>
                    </a:ext>
                  </a:extLst>
                </a:gridCol>
                <a:gridCol w="4350562">
                  <a:extLst>
                    <a:ext uri="{9D8B030D-6E8A-4147-A177-3AD203B41FA5}">
                      <a16:colId xmlns:a16="http://schemas.microsoft.com/office/drawing/2014/main" val="575732823"/>
                    </a:ext>
                  </a:extLst>
                </a:gridCol>
              </a:tblGrid>
              <a:tr h="0">
                <a:tc>
                  <a:txBody>
                    <a:bodyPr/>
                    <a:lstStyle/>
                    <a:p>
                      <a:pPr marL="0" marR="0">
                        <a:spcBef>
                          <a:spcPts val="0"/>
                        </a:spcBef>
                        <a:spcAft>
                          <a:spcPts val="0"/>
                        </a:spcAft>
                      </a:pPr>
                      <a:r>
                        <a:rPr lang="en-US" sz="1050" u="sng">
                          <a:effectLst/>
                          <a:hlinkClick r:id="rId6"/>
                        </a:rPr>
                        <a:t>SP-231368</a:t>
                      </a:r>
                      <a:endParaRPr lang="en-US" sz="1600">
                        <a:effectLst/>
                        <a:latin typeface="Calibri" panose="020F0502020204030204" pitchFamily="34" charset="0"/>
                        <a:ea typeface="Calibri" panose="020F0502020204030204" pitchFamily="34" charset="0"/>
                      </a:endParaRPr>
                    </a:p>
                  </a:txBody>
                  <a:tcPr marL="67645" marR="67645" marT="0" marB="0" anchor="b"/>
                </a:tc>
                <a:tc>
                  <a:txBody>
                    <a:bodyPr/>
                    <a:lstStyle/>
                    <a:p>
                      <a:pPr marL="0" marR="0">
                        <a:spcBef>
                          <a:spcPts val="0"/>
                        </a:spcBef>
                        <a:spcAft>
                          <a:spcPts val="0"/>
                        </a:spcAft>
                      </a:pPr>
                      <a:r>
                        <a:rPr lang="en-US" sz="1050" u="sng">
                          <a:effectLst/>
                          <a:hlinkClick r:id="rId7"/>
                        </a:rPr>
                        <a:t>S4-231631</a:t>
                      </a:r>
                      <a:endParaRPr lang="en-US" sz="1600">
                        <a:effectLst/>
                        <a:latin typeface="Calibri" panose="020F0502020204030204" pitchFamily="34" charset="0"/>
                        <a:ea typeface="Calibri" panose="020F0502020204030204" pitchFamily="34" charset="0"/>
                      </a:endParaRPr>
                    </a:p>
                  </a:txBody>
                  <a:tcPr marL="67645" marR="67645" marT="0" marB="0" anchor="b"/>
                </a:tc>
                <a:tc>
                  <a:txBody>
                    <a:bodyPr/>
                    <a:lstStyle/>
                    <a:p>
                      <a:pPr marL="0" marR="0" algn="ctr">
                        <a:spcBef>
                          <a:spcPts val="0"/>
                        </a:spcBef>
                        <a:spcAft>
                          <a:spcPts val="0"/>
                        </a:spcAft>
                      </a:pPr>
                      <a:r>
                        <a:rPr lang="en-US" sz="1050">
                          <a:effectLst/>
                        </a:rPr>
                        <a:t>agreed</a:t>
                      </a:r>
                      <a:endParaRPr lang="en-US" sz="1600">
                        <a:effectLst/>
                        <a:latin typeface="Calibri" panose="020F0502020204030204" pitchFamily="34" charset="0"/>
                        <a:ea typeface="Calibri" panose="020F0502020204030204" pitchFamily="34" charset="0"/>
                      </a:endParaRPr>
                    </a:p>
                  </a:txBody>
                  <a:tcPr marL="67645" marR="67645" marT="0" marB="0" anchor="b"/>
                </a:tc>
                <a:tc>
                  <a:txBody>
                    <a:bodyPr/>
                    <a:lstStyle/>
                    <a:p>
                      <a:pPr marL="0" marR="0" algn="ctr">
                        <a:spcBef>
                          <a:spcPts val="0"/>
                        </a:spcBef>
                        <a:spcAft>
                          <a:spcPts val="0"/>
                        </a:spcAft>
                      </a:pPr>
                      <a:r>
                        <a:rPr lang="en-US" sz="1050">
                          <a:effectLst/>
                        </a:rPr>
                        <a:t> </a:t>
                      </a:r>
                      <a:endParaRPr lang="en-US" sz="1600">
                        <a:effectLst/>
                        <a:latin typeface="Calibri" panose="020F0502020204030204" pitchFamily="34" charset="0"/>
                        <a:ea typeface="Calibri" panose="020F0502020204030204" pitchFamily="34" charset="0"/>
                      </a:endParaRPr>
                    </a:p>
                  </a:txBody>
                  <a:tcPr marL="67645" marR="67645" marT="0" marB="0" anchor="b"/>
                </a:tc>
                <a:tc>
                  <a:txBody>
                    <a:bodyPr/>
                    <a:lstStyle/>
                    <a:p>
                      <a:pPr marL="0" marR="0">
                        <a:spcBef>
                          <a:spcPts val="0"/>
                        </a:spcBef>
                        <a:spcAft>
                          <a:spcPts val="0"/>
                        </a:spcAft>
                      </a:pPr>
                      <a:r>
                        <a:rPr lang="en-US" sz="1050" u="sng">
                          <a:effectLst/>
                          <a:hlinkClick r:id="rId4"/>
                        </a:rPr>
                        <a:t>26.512</a:t>
                      </a:r>
                      <a:endParaRPr lang="en-US" sz="1600">
                        <a:effectLst/>
                        <a:latin typeface="Calibri" panose="020F0502020204030204" pitchFamily="34" charset="0"/>
                        <a:ea typeface="Calibri" panose="020F0502020204030204" pitchFamily="34" charset="0"/>
                      </a:endParaRPr>
                    </a:p>
                  </a:txBody>
                  <a:tcPr marL="67645" marR="67645" marT="0" marB="0" anchor="b"/>
                </a:tc>
                <a:tc>
                  <a:txBody>
                    <a:bodyPr/>
                    <a:lstStyle/>
                    <a:p>
                      <a:pPr marL="0" marR="0">
                        <a:spcBef>
                          <a:spcPts val="0"/>
                        </a:spcBef>
                        <a:spcAft>
                          <a:spcPts val="0"/>
                        </a:spcAft>
                      </a:pPr>
                      <a:r>
                        <a:rPr lang="en-US" sz="1050">
                          <a:effectLst/>
                        </a:rPr>
                        <a:t>0054</a:t>
                      </a:r>
                      <a:endParaRPr lang="en-US" sz="1600">
                        <a:effectLst/>
                        <a:latin typeface="Calibri" panose="020F0502020204030204" pitchFamily="34" charset="0"/>
                        <a:ea typeface="Calibri" panose="020F0502020204030204" pitchFamily="34" charset="0"/>
                      </a:endParaRPr>
                    </a:p>
                  </a:txBody>
                  <a:tcPr marL="67645" marR="67645" marT="0" marB="0" anchor="b"/>
                </a:tc>
                <a:tc>
                  <a:txBody>
                    <a:bodyPr/>
                    <a:lstStyle/>
                    <a:p>
                      <a:pPr marL="0" marR="0">
                        <a:spcBef>
                          <a:spcPts val="0"/>
                        </a:spcBef>
                        <a:spcAft>
                          <a:spcPts val="0"/>
                        </a:spcAft>
                      </a:pPr>
                      <a:r>
                        <a:rPr lang="en-US" sz="1050">
                          <a:effectLst/>
                        </a:rPr>
                        <a:t>1</a:t>
                      </a:r>
                      <a:endParaRPr lang="en-US" sz="1600">
                        <a:effectLst/>
                        <a:latin typeface="Calibri" panose="020F0502020204030204" pitchFamily="34" charset="0"/>
                        <a:ea typeface="Calibri" panose="020F0502020204030204" pitchFamily="34" charset="0"/>
                      </a:endParaRPr>
                    </a:p>
                  </a:txBody>
                  <a:tcPr marL="67645" marR="67645" marT="0" marB="0" anchor="b"/>
                </a:tc>
                <a:tc>
                  <a:txBody>
                    <a:bodyPr/>
                    <a:lstStyle/>
                    <a:p>
                      <a:pPr marL="0" marR="0">
                        <a:spcBef>
                          <a:spcPts val="0"/>
                        </a:spcBef>
                        <a:spcAft>
                          <a:spcPts val="0"/>
                        </a:spcAft>
                      </a:pPr>
                      <a:r>
                        <a:rPr lang="en-US" sz="1050">
                          <a:effectLst/>
                        </a:rPr>
                        <a:t>F</a:t>
                      </a:r>
                      <a:endParaRPr lang="en-US" sz="1600">
                        <a:effectLst/>
                        <a:latin typeface="Calibri" panose="020F0502020204030204" pitchFamily="34" charset="0"/>
                        <a:ea typeface="Calibri" panose="020F0502020204030204" pitchFamily="34" charset="0"/>
                      </a:endParaRPr>
                    </a:p>
                  </a:txBody>
                  <a:tcPr marL="67645" marR="67645" marT="0" marB="0" anchor="b"/>
                </a:tc>
                <a:tc>
                  <a:txBody>
                    <a:bodyPr/>
                    <a:lstStyle/>
                    <a:p>
                      <a:pPr marL="0" marR="0">
                        <a:spcBef>
                          <a:spcPts val="0"/>
                        </a:spcBef>
                        <a:spcAft>
                          <a:spcPts val="0"/>
                        </a:spcAft>
                      </a:pPr>
                      <a:r>
                        <a:rPr lang="en-US" sz="1050" u="sng">
                          <a:effectLst/>
                          <a:hlinkClick r:id="rId8"/>
                        </a:rPr>
                        <a:t>Rel-17</a:t>
                      </a:r>
                      <a:endParaRPr lang="en-US" sz="1600">
                        <a:effectLst/>
                        <a:latin typeface="Calibri" panose="020F0502020204030204" pitchFamily="34" charset="0"/>
                        <a:ea typeface="Calibri" panose="020F0502020204030204" pitchFamily="34" charset="0"/>
                      </a:endParaRPr>
                    </a:p>
                  </a:txBody>
                  <a:tcPr marL="67645" marR="67645" marT="0" marB="0" anchor="b"/>
                </a:tc>
                <a:tc>
                  <a:txBody>
                    <a:bodyPr/>
                    <a:lstStyle/>
                    <a:p>
                      <a:pPr marL="0" marR="0">
                        <a:spcBef>
                          <a:spcPts val="0"/>
                        </a:spcBef>
                        <a:spcAft>
                          <a:spcPts val="0"/>
                        </a:spcAft>
                      </a:pPr>
                      <a:r>
                        <a:rPr lang="en-US" sz="1050">
                          <a:effectLst/>
                        </a:rPr>
                        <a:t>17.6.0</a:t>
                      </a:r>
                      <a:endParaRPr lang="en-US" sz="1600">
                        <a:effectLst/>
                        <a:latin typeface="Calibri" panose="020F0502020204030204" pitchFamily="34" charset="0"/>
                        <a:ea typeface="Calibri" panose="020F0502020204030204" pitchFamily="34" charset="0"/>
                      </a:endParaRPr>
                    </a:p>
                  </a:txBody>
                  <a:tcPr marL="67645" marR="67645" marT="0" marB="0" anchor="b"/>
                </a:tc>
                <a:tc>
                  <a:txBody>
                    <a:bodyPr/>
                    <a:lstStyle/>
                    <a:p>
                      <a:pPr marL="0" marR="0">
                        <a:spcBef>
                          <a:spcPts val="0"/>
                        </a:spcBef>
                        <a:spcAft>
                          <a:spcPts val="0"/>
                        </a:spcAft>
                      </a:pPr>
                      <a:r>
                        <a:rPr lang="en-US" sz="1050" dirty="0">
                          <a:effectLst/>
                        </a:rPr>
                        <a:t>[5GMS3, TEI17] Essential maintenance</a:t>
                      </a:r>
                      <a:endParaRPr lang="en-US" sz="1600" dirty="0">
                        <a:effectLst/>
                        <a:latin typeface="Calibri" panose="020F0502020204030204" pitchFamily="34" charset="0"/>
                        <a:ea typeface="Calibri" panose="020F0502020204030204" pitchFamily="34" charset="0"/>
                      </a:endParaRPr>
                    </a:p>
                  </a:txBody>
                  <a:tcPr marL="67645" marR="67645" marT="0" marB="0" anchor="b"/>
                </a:tc>
                <a:extLst>
                  <a:ext uri="{0D108BD9-81ED-4DB2-BD59-A6C34878D82A}">
                    <a16:rowId xmlns:a16="http://schemas.microsoft.com/office/drawing/2014/main" val="3452621708"/>
                  </a:ext>
                </a:extLst>
              </a:tr>
            </a:tbl>
          </a:graphicData>
        </a:graphic>
      </p:graphicFrame>
      <p:graphicFrame>
        <p:nvGraphicFramePr>
          <p:cNvPr id="8" name="Table 7">
            <a:extLst>
              <a:ext uri="{FF2B5EF4-FFF2-40B4-BE49-F238E27FC236}">
                <a16:creationId xmlns:a16="http://schemas.microsoft.com/office/drawing/2014/main" id="{E2E70607-C3D0-03D7-3966-BE1CFD9079DF}"/>
              </a:ext>
            </a:extLst>
          </p:cNvPr>
          <p:cNvGraphicFramePr>
            <a:graphicFrameLocks noGrp="1"/>
          </p:cNvGraphicFramePr>
          <p:nvPr>
            <p:extLst>
              <p:ext uri="{D42A27DB-BD31-4B8C-83A1-F6EECF244321}">
                <p14:modId xmlns:p14="http://schemas.microsoft.com/office/powerpoint/2010/main" val="1547459523"/>
              </p:ext>
            </p:extLst>
          </p:nvPr>
        </p:nvGraphicFramePr>
        <p:xfrm>
          <a:off x="576677" y="2564513"/>
          <a:ext cx="11183939" cy="480060"/>
        </p:xfrm>
        <a:graphic>
          <a:graphicData uri="http://schemas.openxmlformats.org/drawingml/2006/table">
            <a:tbl>
              <a:tblPr firstRow="1" firstCol="1" bandRow="1">
                <a:tableStyleId>{5C22544A-7EE6-4342-B048-85BDC9FD1C3A}</a:tableStyleId>
              </a:tblPr>
              <a:tblGrid>
                <a:gridCol w="885019">
                  <a:extLst>
                    <a:ext uri="{9D8B030D-6E8A-4147-A177-3AD203B41FA5}">
                      <a16:colId xmlns:a16="http://schemas.microsoft.com/office/drawing/2014/main" val="3166610186"/>
                    </a:ext>
                  </a:extLst>
                </a:gridCol>
                <a:gridCol w="979663">
                  <a:extLst>
                    <a:ext uri="{9D8B030D-6E8A-4147-A177-3AD203B41FA5}">
                      <a16:colId xmlns:a16="http://schemas.microsoft.com/office/drawing/2014/main" val="2450076943"/>
                    </a:ext>
                  </a:extLst>
                </a:gridCol>
                <a:gridCol w="529818">
                  <a:extLst>
                    <a:ext uri="{9D8B030D-6E8A-4147-A177-3AD203B41FA5}">
                      <a16:colId xmlns:a16="http://schemas.microsoft.com/office/drawing/2014/main" val="3423380957"/>
                    </a:ext>
                  </a:extLst>
                </a:gridCol>
                <a:gridCol w="887525">
                  <a:extLst>
                    <a:ext uri="{9D8B030D-6E8A-4147-A177-3AD203B41FA5}">
                      <a16:colId xmlns:a16="http://schemas.microsoft.com/office/drawing/2014/main" val="99355273"/>
                    </a:ext>
                  </a:extLst>
                </a:gridCol>
                <a:gridCol w="533016">
                  <a:extLst>
                    <a:ext uri="{9D8B030D-6E8A-4147-A177-3AD203B41FA5}">
                      <a16:colId xmlns:a16="http://schemas.microsoft.com/office/drawing/2014/main" val="1908800807"/>
                    </a:ext>
                  </a:extLst>
                </a:gridCol>
                <a:gridCol w="532390">
                  <a:extLst>
                    <a:ext uri="{9D8B030D-6E8A-4147-A177-3AD203B41FA5}">
                      <a16:colId xmlns:a16="http://schemas.microsoft.com/office/drawing/2014/main" val="12316249"/>
                    </a:ext>
                  </a:extLst>
                </a:gridCol>
                <a:gridCol w="621330">
                  <a:extLst>
                    <a:ext uri="{9D8B030D-6E8A-4147-A177-3AD203B41FA5}">
                      <a16:colId xmlns:a16="http://schemas.microsoft.com/office/drawing/2014/main" val="589224639"/>
                    </a:ext>
                  </a:extLst>
                </a:gridCol>
                <a:gridCol w="621956">
                  <a:extLst>
                    <a:ext uri="{9D8B030D-6E8A-4147-A177-3AD203B41FA5}">
                      <a16:colId xmlns:a16="http://schemas.microsoft.com/office/drawing/2014/main" val="387151506"/>
                    </a:ext>
                  </a:extLst>
                </a:gridCol>
                <a:gridCol w="621330">
                  <a:extLst>
                    <a:ext uri="{9D8B030D-6E8A-4147-A177-3AD203B41FA5}">
                      <a16:colId xmlns:a16="http://schemas.microsoft.com/office/drawing/2014/main" val="1436948825"/>
                    </a:ext>
                  </a:extLst>
                </a:gridCol>
                <a:gridCol w="621330">
                  <a:extLst>
                    <a:ext uri="{9D8B030D-6E8A-4147-A177-3AD203B41FA5}">
                      <a16:colId xmlns:a16="http://schemas.microsoft.com/office/drawing/2014/main" val="1467103146"/>
                    </a:ext>
                  </a:extLst>
                </a:gridCol>
                <a:gridCol w="4350562">
                  <a:extLst>
                    <a:ext uri="{9D8B030D-6E8A-4147-A177-3AD203B41FA5}">
                      <a16:colId xmlns:a16="http://schemas.microsoft.com/office/drawing/2014/main" val="4119497691"/>
                    </a:ext>
                  </a:extLst>
                </a:gridCol>
              </a:tblGrid>
              <a:tr h="127773">
                <a:tc>
                  <a:txBody>
                    <a:bodyPr/>
                    <a:lstStyle/>
                    <a:p>
                      <a:pPr marL="0" marR="0">
                        <a:spcBef>
                          <a:spcPts val="0"/>
                        </a:spcBef>
                        <a:spcAft>
                          <a:spcPts val="0"/>
                        </a:spcAft>
                      </a:pPr>
                      <a:r>
                        <a:rPr lang="en-US" sz="1050" u="sng">
                          <a:effectLst/>
                          <a:hlinkClick r:id="rId9"/>
                        </a:rPr>
                        <a:t>SP-231369</a:t>
                      </a:r>
                      <a:endParaRPr lang="en-US" sz="1600">
                        <a:effectLst/>
                        <a:latin typeface="Calibri" panose="020F0502020204030204" pitchFamily="34" charset="0"/>
                        <a:ea typeface="Calibri" panose="020F0502020204030204" pitchFamily="34" charset="0"/>
                      </a:endParaRPr>
                    </a:p>
                  </a:txBody>
                  <a:tcPr marL="67645" marR="67645" marT="0" marB="0" anchor="b"/>
                </a:tc>
                <a:tc>
                  <a:txBody>
                    <a:bodyPr/>
                    <a:lstStyle/>
                    <a:p>
                      <a:pPr marL="0" marR="0">
                        <a:spcBef>
                          <a:spcPts val="0"/>
                        </a:spcBef>
                        <a:spcAft>
                          <a:spcPts val="0"/>
                        </a:spcAft>
                      </a:pPr>
                      <a:r>
                        <a:rPr lang="en-US" sz="1050" u="sng">
                          <a:effectLst/>
                          <a:hlinkClick r:id="rId10"/>
                        </a:rPr>
                        <a:t>S4-231704</a:t>
                      </a:r>
                      <a:endParaRPr lang="en-US" sz="1600">
                        <a:effectLst/>
                        <a:latin typeface="Calibri" panose="020F0502020204030204" pitchFamily="34" charset="0"/>
                        <a:ea typeface="Calibri" panose="020F0502020204030204" pitchFamily="34" charset="0"/>
                      </a:endParaRPr>
                    </a:p>
                  </a:txBody>
                  <a:tcPr marL="67645" marR="67645" marT="0" marB="0" anchor="b"/>
                </a:tc>
                <a:tc>
                  <a:txBody>
                    <a:bodyPr/>
                    <a:lstStyle/>
                    <a:p>
                      <a:pPr marL="0" marR="0" algn="ctr">
                        <a:spcBef>
                          <a:spcPts val="0"/>
                        </a:spcBef>
                        <a:spcAft>
                          <a:spcPts val="0"/>
                        </a:spcAft>
                      </a:pPr>
                      <a:r>
                        <a:rPr lang="en-US" sz="1050">
                          <a:effectLst/>
                        </a:rPr>
                        <a:t>agreed</a:t>
                      </a:r>
                      <a:endParaRPr lang="en-US" sz="1600">
                        <a:effectLst/>
                        <a:latin typeface="Calibri" panose="020F0502020204030204" pitchFamily="34" charset="0"/>
                        <a:ea typeface="Calibri" panose="020F0502020204030204" pitchFamily="34" charset="0"/>
                      </a:endParaRPr>
                    </a:p>
                  </a:txBody>
                  <a:tcPr marL="67645" marR="67645" marT="0" marB="0" anchor="b"/>
                </a:tc>
                <a:tc>
                  <a:txBody>
                    <a:bodyPr/>
                    <a:lstStyle/>
                    <a:p>
                      <a:pPr marL="0" marR="0" algn="ctr">
                        <a:spcBef>
                          <a:spcPts val="0"/>
                        </a:spcBef>
                        <a:spcAft>
                          <a:spcPts val="0"/>
                        </a:spcAft>
                      </a:pPr>
                      <a:r>
                        <a:rPr lang="en-US" sz="1050">
                          <a:effectLst/>
                        </a:rPr>
                        <a:t> </a:t>
                      </a:r>
                      <a:endParaRPr lang="en-US" sz="1600">
                        <a:effectLst/>
                        <a:latin typeface="Calibri" panose="020F0502020204030204" pitchFamily="34" charset="0"/>
                        <a:ea typeface="Calibri" panose="020F0502020204030204" pitchFamily="34" charset="0"/>
                      </a:endParaRPr>
                    </a:p>
                  </a:txBody>
                  <a:tcPr marL="67645" marR="67645" marT="0" marB="0" anchor="b"/>
                </a:tc>
                <a:tc>
                  <a:txBody>
                    <a:bodyPr/>
                    <a:lstStyle/>
                    <a:p>
                      <a:pPr marL="0" marR="0">
                        <a:spcBef>
                          <a:spcPts val="0"/>
                        </a:spcBef>
                        <a:spcAft>
                          <a:spcPts val="0"/>
                        </a:spcAft>
                      </a:pPr>
                      <a:r>
                        <a:rPr lang="en-US" sz="1050" u="sng">
                          <a:effectLst/>
                          <a:hlinkClick r:id="rId11"/>
                        </a:rPr>
                        <a:t>26.501</a:t>
                      </a:r>
                      <a:endParaRPr lang="en-US" sz="1600">
                        <a:effectLst/>
                        <a:latin typeface="Calibri" panose="020F0502020204030204" pitchFamily="34" charset="0"/>
                        <a:ea typeface="Calibri" panose="020F0502020204030204" pitchFamily="34" charset="0"/>
                      </a:endParaRPr>
                    </a:p>
                  </a:txBody>
                  <a:tcPr marL="67645" marR="67645" marT="0" marB="0" anchor="b"/>
                </a:tc>
                <a:tc>
                  <a:txBody>
                    <a:bodyPr/>
                    <a:lstStyle/>
                    <a:p>
                      <a:pPr marL="0" marR="0">
                        <a:spcBef>
                          <a:spcPts val="0"/>
                        </a:spcBef>
                        <a:spcAft>
                          <a:spcPts val="0"/>
                        </a:spcAft>
                      </a:pPr>
                      <a:r>
                        <a:rPr lang="en-US" sz="1050">
                          <a:effectLst/>
                        </a:rPr>
                        <a:t>0083</a:t>
                      </a:r>
                      <a:endParaRPr lang="en-US" sz="1600">
                        <a:effectLst/>
                        <a:latin typeface="Calibri" panose="020F0502020204030204" pitchFamily="34" charset="0"/>
                        <a:ea typeface="Calibri" panose="020F0502020204030204" pitchFamily="34" charset="0"/>
                      </a:endParaRPr>
                    </a:p>
                  </a:txBody>
                  <a:tcPr marL="67645" marR="67645" marT="0" marB="0" anchor="b"/>
                </a:tc>
                <a:tc>
                  <a:txBody>
                    <a:bodyPr/>
                    <a:lstStyle/>
                    <a:p>
                      <a:pPr marL="0" marR="0">
                        <a:spcBef>
                          <a:spcPts val="0"/>
                        </a:spcBef>
                        <a:spcAft>
                          <a:spcPts val="0"/>
                        </a:spcAft>
                      </a:pPr>
                      <a:r>
                        <a:rPr lang="en-US" sz="1050">
                          <a:effectLst/>
                        </a:rPr>
                        <a:t> </a:t>
                      </a:r>
                      <a:endParaRPr lang="en-US" sz="1600">
                        <a:effectLst/>
                        <a:latin typeface="Calibri" panose="020F0502020204030204" pitchFamily="34" charset="0"/>
                        <a:ea typeface="Calibri" panose="020F0502020204030204" pitchFamily="34" charset="0"/>
                      </a:endParaRPr>
                    </a:p>
                  </a:txBody>
                  <a:tcPr marL="67645" marR="67645" marT="0" marB="0" anchor="b"/>
                </a:tc>
                <a:tc>
                  <a:txBody>
                    <a:bodyPr/>
                    <a:lstStyle/>
                    <a:p>
                      <a:pPr marL="0" marR="0">
                        <a:spcBef>
                          <a:spcPts val="0"/>
                        </a:spcBef>
                        <a:spcAft>
                          <a:spcPts val="0"/>
                        </a:spcAft>
                      </a:pPr>
                      <a:r>
                        <a:rPr lang="en-US" sz="1050">
                          <a:effectLst/>
                        </a:rPr>
                        <a:t>F</a:t>
                      </a:r>
                      <a:endParaRPr lang="en-US" sz="1600">
                        <a:effectLst/>
                        <a:latin typeface="Calibri" panose="020F0502020204030204" pitchFamily="34" charset="0"/>
                        <a:ea typeface="Calibri" panose="020F0502020204030204" pitchFamily="34" charset="0"/>
                      </a:endParaRPr>
                    </a:p>
                  </a:txBody>
                  <a:tcPr marL="67645" marR="67645" marT="0" marB="0" anchor="b"/>
                </a:tc>
                <a:tc>
                  <a:txBody>
                    <a:bodyPr/>
                    <a:lstStyle/>
                    <a:p>
                      <a:pPr marL="0" marR="0">
                        <a:spcBef>
                          <a:spcPts val="0"/>
                        </a:spcBef>
                        <a:spcAft>
                          <a:spcPts val="0"/>
                        </a:spcAft>
                      </a:pPr>
                      <a:r>
                        <a:rPr lang="en-US" sz="1050" u="sng">
                          <a:effectLst/>
                          <a:hlinkClick r:id="rId5"/>
                        </a:rPr>
                        <a:t>Rel-16</a:t>
                      </a:r>
                      <a:endParaRPr lang="en-US" sz="1600">
                        <a:effectLst/>
                        <a:latin typeface="Calibri" panose="020F0502020204030204" pitchFamily="34" charset="0"/>
                        <a:ea typeface="Calibri" panose="020F0502020204030204" pitchFamily="34" charset="0"/>
                      </a:endParaRPr>
                    </a:p>
                  </a:txBody>
                  <a:tcPr marL="67645" marR="67645" marT="0" marB="0" anchor="b"/>
                </a:tc>
                <a:tc>
                  <a:txBody>
                    <a:bodyPr/>
                    <a:lstStyle/>
                    <a:p>
                      <a:pPr marL="0" marR="0">
                        <a:spcBef>
                          <a:spcPts val="0"/>
                        </a:spcBef>
                        <a:spcAft>
                          <a:spcPts val="0"/>
                        </a:spcAft>
                      </a:pPr>
                      <a:r>
                        <a:rPr lang="en-US" sz="1050">
                          <a:effectLst/>
                        </a:rPr>
                        <a:t>16.12.0</a:t>
                      </a:r>
                      <a:endParaRPr lang="en-US" sz="1600">
                        <a:effectLst/>
                        <a:latin typeface="Calibri" panose="020F0502020204030204" pitchFamily="34" charset="0"/>
                        <a:ea typeface="Calibri" panose="020F0502020204030204" pitchFamily="34" charset="0"/>
                      </a:endParaRPr>
                    </a:p>
                  </a:txBody>
                  <a:tcPr marL="67645" marR="67645" marT="0" marB="0" anchor="b"/>
                </a:tc>
                <a:tc>
                  <a:txBody>
                    <a:bodyPr/>
                    <a:lstStyle/>
                    <a:p>
                      <a:pPr marL="0" marR="0">
                        <a:spcBef>
                          <a:spcPts val="0"/>
                        </a:spcBef>
                        <a:spcAft>
                          <a:spcPts val="0"/>
                        </a:spcAft>
                      </a:pPr>
                      <a:r>
                        <a:rPr lang="en-US" sz="1050">
                          <a:effectLst/>
                        </a:rPr>
                        <a:t>[5GMSA] ANBR-based NA</a:t>
                      </a:r>
                      <a:endParaRPr lang="en-US" sz="1600">
                        <a:effectLst/>
                        <a:latin typeface="Calibri" panose="020F0502020204030204" pitchFamily="34" charset="0"/>
                        <a:ea typeface="Calibri" panose="020F0502020204030204" pitchFamily="34" charset="0"/>
                      </a:endParaRPr>
                    </a:p>
                  </a:txBody>
                  <a:tcPr marL="67645" marR="67645" marT="0" marB="0" anchor="b"/>
                </a:tc>
                <a:extLst>
                  <a:ext uri="{0D108BD9-81ED-4DB2-BD59-A6C34878D82A}">
                    <a16:rowId xmlns:a16="http://schemas.microsoft.com/office/drawing/2014/main" val="1750723606"/>
                  </a:ext>
                </a:extLst>
              </a:tr>
              <a:tr h="127773">
                <a:tc>
                  <a:txBody>
                    <a:bodyPr/>
                    <a:lstStyle/>
                    <a:p>
                      <a:pPr marL="0" marR="0">
                        <a:spcBef>
                          <a:spcPts val="0"/>
                        </a:spcBef>
                        <a:spcAft>
                          <a:spcPts val="0"/>
                        </a:spcAft>
                      </a:pPr>
                      <a:r>
                        <a:rPr lang="en-US" sz="1050" u="sng">
                          <a:effectLst/>
                          <a:hlinkClick r:id="rId9"/>
                        </a:rPr>
                        <a:t>SP-231369</a:t>
                      </a:r>
                      <a:endParaRPr lang="en-US" sz="1600">
                        <a:effectLst/>
                        <a:latin typeface="Calibri" panose="020F0502020204030204" pitchFamily="34" charset="0"/>
                        <a:ea typeface="Calibri" panose="020F0502020204030204" pitchFamily="34" charset="0"/>
                      </a:endParaRPr>
                    </a:p>
                  </a:txBody>
                  <a:tcPr marL="67645" marR="67645" marT="0" marB="0" anchor="b"/>
                </a:tc>
                <a:tc>
                  <a:txBody>
                    <a:bodyPr/>
                    <a:lstStyle/>
                    <a:p>
                      <a:pPr marL="0" marR="0">
                        <a:spcBef>
                          <a:spcPts val="0"/>
                        </a:spcBef>
                        <a:spcAft>
                          <a:spcPts val="0"/>
                        </a:spcAft>
                      </a:pPr>
                      <a:r>
                        <a:rPr lang="en-US" sz="1050" u="sng">
                          <a:effectLst/>
                          <a:hlinkClick r:id="rId12"/>
                        </a:rPr>
                        <a:t>S4-231900</a:t>
                      </a:r>
                      <a:endParaRPr lang="en-US" sz="1600">
                        <a:effectLst/>
                        <a:latin typeface="Calibri" panose="020F0502020204030204" pitchFamily="34" charset="0"/>
                        <a:ea typeface="Calibri" panose="020F0502020204030204" pitchFamily="34" charset="0"/>
                      </a:endParaRPr>
                    </a:p>
                  </a:txBody>
                  <a:tcPr marL="67645" marR="67645" marT="0" marB="0" anchor="b"/>
                </a:tc>
                <a:tc>
                  <a:txBody>
                    <a:bodyPr/>
                    <a:lstStyle/>
                    <a:p>
                      <a:pPr marL="0" marR="0" algn="ctr">
                        <a:spcBef>
                          <a:spcPts val="0"/>
                        </a:spcBef>
                        <a:spcAft>
                          <a:spcPts val="0"/>
                        </a:spcAft>
                      </a:pPr>
                      <a:r>
                        <a:rPr lang="en-US" sz="1050">
                          <a:effectLst/>
                        </a:rPr>
                        <a:t>agreed</a:t>
                      </a:r>
                      <a:endParaRPr lang="en-US" sz="1600">
                        <a:effectLst/>
                        <a:latin typeface="Calibri" panose="020F0502020204030204" pitchFamily="34" charset="0"/>
                        <a:ea typeface="Calibri" panose="020F0502020204030204" pitchFamily="34" charset="0"/>
                      </a:endParaRPr>
                    </a:p>
                  </a:txBody>
                  <a:tcPr marL="67645" marR="67645" marT="0" marB="0" anchor="b"/>
                </a:tc>
                <a:tc>
                  <a:txBody>
                    <a:bodyPr/>
                    <a:lstStyle/>
                    <a:p>
                      <a:pPr marL="0" marR="0" algn="ctr">
                        <a:spcBef>
                          <a:spcPts val="0"/>
                        </a:spcBef>
                        <a:spcAft>
                          <a:spcPts val="0"/>
                        </a:spcAft>
                      </a:pPr>
                      <a:r>
                        <a:rPr lang="en-US" sz="1050">
                          <a:effectLst/>
                        </a:rPr>
                        <a:t> </a:t>
                      </a:r>
                      <a:endParaRPr lang="en-US" sz="1600">
                        <a:effectLst/>
                        <a:latin typeface="Calibri" panose="020F0502020204030204" pitchFamily="34" charset="0"/>
                        <a:ea typeface="Calibri" panose="020F0502020204030204" pitchFamily="34" charset="0"/>
                      </a:endParaRPr>
                    </a:p>
                  </a:txBody>
                  <a:tcPr marL="67645" marR="67645" marT="0" marB="0" anchor="b"/>
                </a:tc>
                <a:tc>
                  <a:txBody>
                    <a:bodyPr/>
                    <a:lstStyle/>
                    <a:p>
                      <a:pPr marL="0" marR="0">
                        <a:spcBef>
                          <a:spcPts val="0"/>
                        </a:spcBef>
                        <a:spcAft>
                          <a:spcPts val="0"/>
                        </a:spcAft>
                      </a:pPr>
                      <a:r>
                        <a:rPr lang="en-US" sz="1050" u="sng">
                          <a:effectLst/>
                          <a:hlinkClick r:id="rId11"/>
                        </a:rPr>
                        <a:t>26.501</a:t>
                      </a:r>
                      <a:endParaRPr lang="en-US" sz="1600">
                        <a:effectLst/>
                        <a:latin typeface="Calibri" panose="020F0502020204030204" pitchFamily="34" charset="0"/>
                        <a:ea typeface="Calibri" panose="020F0502020204030204" pitchFamily="34" charset="0"/>
                      </a:endParaRPr>
                    </a:p>
                  </a:txBody>
                  <a:tcPr marL="67645" marR="67645" marT="0" marB="0" anchor="b"/>
                </a:tc>
                <a:tc>
                  <a:txBody>
                    <a:bodyPr/>
                    <a:lstStyle/>
                    <a:p>
                      <a:pPr marL="0" marR="0">
                        <a:spcBef>
                          <a:spcPts val="0"/>
                        </a:spcBef>
                        <a:spcAft>
                          <a:spcPts val="0"/>
                        </a:spcAft>
                      </a:pPr>
                      <a:r>
                        <a:rPr lang="en-US" sz="1050">
                          <a:effectLst/>
                        </a:rPr>
                        <a:t>0082</a:t>
                      </a:r>
                      <a:endParaRPr lang="en-US" sz="1600">
                        <a:effectLst/>
                        <a:latin typeface="Calibri" panose="020F0502020204030204" pitchFamily="34" charset="0"/>
                        <a:ea typeface="Calibri" panose="020F0502020204030204" pitchFamily="34" charset="0"/>
                      </a:endParaRPr>
                    </a:p>
                  </a:txBody>
                  <a:tcPr marL="67645" marR="67645" marT="0" marB="0" anchor="b"/>
                </a:tc>
                <a:tc>
                  <a:txBody>
                    <a:bodyPr/>
                    <a:lstStyle/>
                    <a:p>
                      <a:pPr marL="0" marR="0">
                        <a:spcBef>
                          <a:spcPts val="0"/>
                        </a:spcBef>
                        <a:spcAft>
                          <a:spcPts val="0"/>
                        </a:spcAft>
                      </a:pPr>
                      <a:r>
                        <a:rPr lang="en-US" sz="1050">
                          <a:effectLst/>
                        </a:rPr>
                        <a:t>1</a:t>
                      </a:r>
                      <a:endParaRPr lang="en-US" sz="1600">
                        <a:effectLst/>
                        <a:latin typeface="Calibri" panose="020F0502020204030204" pitchFamily="34" charset="0"/>
                        <a:ea typeface="Calibri" panose="020F0502020204030204" pitchFamily="34" charset="0"/>
                      </a:endParaRPr>
                    </a:p>
                  </a:txBody>
                  <a:tcPr marL="67645" marR="67645" marT="0" marB="0" anchor="b"/>
                </a:tc>
                <a:tc>
                  <a:txBody>
                    <a:bodyPr/>
                    <a:lstStyle/>
                    <a:p>
                      <a:pPr marL="0" marR="0">
                        <a:spcBef>
                          <a:spcPts val="0"/>
                        </a:spcBef>
                        <a:spcAft>
                          <a:spcPts val="0"/>
                        </a:spcAft>
                      </a:pPr>
                      <a:r>
                        <a:rPr lang="en-US" sz="1050">
                          <a:effectLst/>
                        </a:rPr>
                        <a:t>A</a:t>
                      </a:r>
                      <a:endParaRPr lang="en-US" sz="1600">
                        <a:effectLst/>
                        <a:latin typeface="Calibri" panose="020F0502020204030204" pitchFamily="34" charset="0"/>
                        <a:ea typeface="Calibri" panose="020F0502020204030204" pitchFamily="34" charset="0"/>
                      </a:endParaRPr>
                    </a:p>
                  </a:txBody>
                  <a:tcPr marL="67645" marR="67645" marT="0" marB="0" anchor="b"/>
                </a:tc>
                <a:tc>
                  <a:txBody>
                    <a:bodyPr/>
                    <a:lstStyle/>
                    <a:p>
                      <a:pPr marL="0" marR="0">
                        <a:spcBef>
                          <a:spcPts val="0"/>
                        </a:spcBef>
                        <a:spcAft>
                          <a:spcPts val="0"/>
                        </a:spcAft>
                      </a:pPr>
                      <a:r>
                        <a:rPr lang="en-US" sz="1050" u="sng">
                          <a:effectLst/>
                          <a:hlinkClick r:id="rId8"/>
                        </a:rPr>
                        <a:t>Rel-17</a:t>
                      </a:r>
                      <a:endParaRPr lang="en-US" sz="1600">
                        <a:effectLst/>
                        <a:latin typeface="Calibri" panose="020F0502020204030204" pitchFamily="34" charset="0"/>
                        <a:ea typeface="Calibri" panose="020F0502020204030204" pitchFamily="34" charset="0"/>
                      </a:endParaRPr>
                    </a:p>
                  </a:txBody>
                  <a:tcPr marL="67645" marR="67645" marT="0" marB="0" anchor="b"/>
                </a:tc>
                <a:tc>
                  <a:txBody>
                    <a:bodyPr/>
                    <a:lstStyle/>
                    <a:p>
                      <a:pPr marL="0" marR="0">
                        <a:spcBef>
                          <a:spcPts val="0"/>
                        </a:spcBef>
                        <a:spcAft>
                          <a:spcPts val="0"/>
                        </a:spcAft>
                      </a:pPr>
                      <a:r>
                        <a:rPr lang="en-US" sz="1050">
                          <a:effectLst/>
                        </a:rPr>
                        <a:t>17.7.0</a:t>
                      </a:r>
                      <a:endParaRPr lang="en-US" sz="1600">
                        <a:effectLst/>
                        <a:latin typeface="Calibri" panose="020F0502020204030204" pitchFamily="34" charset="0"/>
                        <a:ea typeface="Calibri" panose="020F0502020204030204" pitchFamily="34" charset="0"/>
                      </a:endParaRPr>
                    </a:p>
                  </a:txBody>
                  <a:tcPr marL="67645" marR="67645" marT="0" marB="0" anchor="b"/>
                </a:tc>
                <a:tc>
                  <a:txBody>
                    <a:bodyPr/>
                    <a:lstStyle/>
                    <a:p>
                      <a:pPr marL="0" marR="0">
                        <a:spcBef>
                          <a:spcPts val="0"/>
                        </a:spcBef>
                        <a:spcAft>
                          <a:spcPts val="0"/>
                        </a:spcAft>
                      </a:pPr>
                      <a:r>
                        <a:rPr lang="en-US" sz="1050">
                          <a:effectLst/>
                        </a:rPr>
                        <a:t>[5GMSA] ANBR-based NA</a:t>
                      </a:r>
                      <a:endParaRPr lang="en-US" sz="1600">
                        <a:effectLst/>
                        <a:latin typeface="Calibri" panose="020F0502020204030204" pitchFamily="34" charset="0"/>
                        <a:ea typeface="Calibri" panose="020F0502020204030204" pitchFamily="34" charset="0"/>
                      </a:endParaRPr>
                    </a:p>
                  </a:txBody>
                  <a:tcPr marL="67645" marR="67645" marT="0" marB="0" anchor="b"/>
                </a:tc>
                <a:extLst>
                  <a:ext uri="{0D108BD9-81ED-4DB2-BD59-A6C34878D82A}">
                    <a16:rowId xmlns:a16="http://schemas.microsoft.com/office/drawing/2014/main" val="3179276504"/>
                  </a:ext>
                </a:extLst>
              </a:tr>
              <a:tr h="127773">
                <a:tc>
                  <a:txBody>
                    <a:bodyPr/>
                    <a:lstStyle/>
                    <a:p>
                      <a:pPr marL="0" marR="0">
                        <a:spcBef>
                          <a:spcPts val="0"/>
                        </a:spcBef>
                        <a:spcAft>
                          <a:spcPts val="0"/>
                        </a:spcAft>
                      </a:pPr>
                      <a:r>
                        <a:rPr lang="en-US" sz="1050" u="sng">
                          <a:effectLst/>
                          <a:hlinkClick r:id="rId9"/>
                        </a:rPr>
                        <a:t>SP-231369</a:t>
                      </a:r>
                      <a:endParaRPr lang="en-US" sz="1600">
                        <a:effectLst/>
                        <a:latin typeface="Calibri" panose="020F0502020204030204" pitchFamily="34" charset="0"/>
                        <a:ea typeface="Calibri" panose="020F0502020204030204" pitchFamily="34" charset="0"/>
                      </a:endParaRPr>
                    </a:p>
                  </a:txBody>
                  <a:tcPr marL="67645" marR="67645" marT="0" marB="0" anchor="b"/>
                </a:tc>
                <a:tc>
                  <a:txBody>
                    <a:bodyPr/>
                    <a:lstStyle/>
                    <a:p>
                      <a:pPr marL="0" marR="0">
                        <a:spcBef>
                          <a:spcPts val="0"/>
                        </a:spcBef>
                        <a:spcAft>
                          <a:spcPts val="0"/>
                        </a:spcAft>
                      </a:pPr>
                      <a:r>
                        <a:rPr lang="en-US" sz="1050" u="sng">
                          <a:effectLst/>
                          <a:hlinkClick r:id="rId13"/>
                        </a:rPr>
                        <a:t>S4-231901</a:t>
                      </a:r>
                      <a:endParaRPr lang="en-US" sz="1600">
                        <a:effectLst/>
                        <a:latin typeface="Calibri" panose="020F0502020204030204" pitchFamily="34" charset="0"/>
                        <a:ea typeface="Calibri" panose="020F0502020204030204" pitchFamily="34" charset="0"/>
                      </a:endParaRPr>
                    </a:p>
                  </a:txBody>
                  <a:tcPr marL="67645" marR="67645" marT="0" marB="0" anchor="b"/>
                </a:tc>
                <a:tc>
                  <a:txBody>
                    <a:bodyPr/>
                    <a:lstStyle/>
                    <a:p>
                      <a:pPr marL="0" marR="0" algn="ctr">
                        <a:spcBef>
                          <a:spcPts val="0"/>
                        </a:spcBef>
                        <a:spcAft>
                          <a:spcPts val="0"/>
                        </a:spcAft>
                      </a:pPr>
                      <a:r>
                        <a:rPr lang="en-US" sz="1050">
                          <a:effectLst/>
                        </a:rPr>
                        <a:t>agreed</a:t>
                      </a:r>
                      <a:endParaRPr lang="en-US" sz="1600">
                        <a:effectLst/>
                        <a:latin typeface="Calibri" panose="020F0502020204030204" pitchFamily="34" charset="0"/>
                        <a:ea typeface="Calibri" panose="020F0502020204030204" pitchFamily="34" charset="0"/>
                      </a:endParaRPr>
                    </a:p>
                  </a:txBody>
                  <a:tcPr marL="67645" marR="67645" marT="0" marB="0" anchor="b"/>
                </a:tc>
                <a:tc>
                  <a:txBody>
                    <a:bodyPr/>
                    <a:lstStyle/>
                    <a:p>
                      <a:pPr marL="0" marR="0" algn="ctr">
                        <a:spcBef>
                          <a:spcPts val="0"/>
                        </a:spcBef>
                        <a:spcAft>
                          <a:spcPts val="0"/>
                        </a:spcAft>
                      </a:pPr>
                      <a:r>
                        <a:rPr lang="en-US" sz="1050">
                          <a:effectLst/>
                        </a:rPr>
                        <a:t> </a:t>
                      </a:r>
                      <a:endParaRPr lang="en-US" sz="1600">
                        <a:effectLst/>
                        <a:latin typeface="Calibri" panose="020F0502020204030204" pitchFamily="34" charset="0"/>
                        <a:ea typeface="Calibri" panose="020F0502020204030204" pitchFamily="34" charset="0"/>
                      </a:endParaRPr>
                    </a:p>
                  </a:txBody>
                  <a:tcPr marL="67645" marR="67645" marT="0" marB="0" anchor="b"/>
                </a:tc>
                <a:tc>
                  <a:txBody>
                    <a:bodyPr/>
                    <a:lstStyle/>
                    <a:p>
                      <a:pPr marL="0" marR="0">
                        <a:spcBef>
                          <a:spcPts val="0"/>
                        </a:spcBef>
                        <a:spcAft>
                          <a:spcPts val="0"/>
                        </a:spcAft>
                      </a:pPr>
                      <a:r>
                        <a:rPr lang="en-US" sz="1050" u="sng">
                          <a:effectLst/>
                          <a:hlinkClick r:id="rId11"/>
                        </a:rPr>
                        <a:t>26.501</a:t>
                      </a:r>
                      <a:endParaRPr lang="en-US" sz="1600">
                        <a:effectLst/>
                        <a:latin typeface="Calibri" panose="020F0502020204030204" pitchFamily="34" charset="0"/>
                        <a:ea typeface="Calibri" panose="020F0502020204030204" pitchFamily="34" charset="0"/>
                      </a:endParaRPr>
                    </a:p>
                  </a:txBody>
                  <a:tcPr marL="67645" marR="67645" marT="0" marB="0" anchor="b"/>
                </a:tc>
                <a:tc>
                  <a:txBody>
                    <a:bodyPr/>
                    <a:lstStyle/>
                    <a:p>
                      <a:pPr marL="0" marR="0">
                        <a:spcBef>
                          <a:spcPts val="0"/>
                        </a:spcBef>
                        <a:spcAft>
                          <a:spcPts val="0"/>
                        </a:spcAft>
                      </a:pPr>
                      <a:r>
                        <a:rPr lang="en-US" sz="1050">
                          <a:effectLst/>
                        </a:rPr>
                        <a:t>0080</a:t>
                      </a:r>
                      <a:endParaRPr lang="en-US" sz="1600">
                        <a:effectLst/>
                        <a:latin typeface="Calibri" panose="020F0502020204030204" pitchFamily="34" charset="0"/>
                        <a:ea typeface="Calibri" panose="020F0502020204030204" pitchFamily="34" charset="0"/>
                      </a:endParaRPr>
                    </a:p>
                  </a:txBody>
                  <a:tcPr marL="67645" marR="67645" marT="0" marB="0" anchor="b"/>
                </a:tc>
                <a:tc>
                  <a:txBody>
                    <a:bodyPr/>
                    <a:lstStyle/>
                    <a:p>
                      <a:pPr marL="0" marR="0">
                        <a:spcBef>
                          <a:spcPts val="0"/>
                        </a:spcBef>
                        <a:spcAft>
                          <a:spcPts val="0"/>
                        </a:spcAft>
                      </a:pPr>
                      <a:r>
                        <a:rPr lang="en-US" sz="1050">
                          <a:effectLst/>
                        </a:rPr>
                        <a:t>2</a:t>
                      </a:r>
                      <a:endParaRPr lang="en-US" sz="1600">
                        <a:effectLst/>
                        <a:latin typeface="Calibri" panose="020F0502020204030204" pitchFamily="34" charset="0"/>
                        <a:ea typeface="Calibri" panose="020F0502020204030204" pitchFamily="34" charset="0"/>
                      </a:endParaRPr>
                    </a:p>
                  </a:txBody>
                  <a:tcPr marL="67645" marR="67645" marT="0" marB="0" anchor="b"/>
                </a:tc>
                <a:tc>
                  <a:txBody>
                    <a:bodyPr/>
                    <a:lstStyle/>
                    <a:p>
                      <a:pPr marL="0" marR="0">
                        <a:spcBef>
                          <a:spcPts val="0"/>
                        </a:spcBef>
                        <a:spcAft>
                          <a:spcPts val="0"/>
                        </a:spcAft>
                      </a:pPr>
                      <a:r>
                        <a:rPr lang="en-US" sz="1050">
                          <a:effectLst/>
                        </a:rPr>
                        <a:t>A</a:t>
                      </a:r>
                      <a:endParaRPr lang="en-US" sz="1600">
                        <a:effectLst/>
                        <a:latin typeface="Calibri" panose="020F0502020204030204" pitchFamily="34" charset="0"/>
                        <a:ea typeface="Calibri" panose="020F0502020204030204" pitchFamily="34" charset="0"/>
                      </a:endParaRPr>
                    </a:p>
                  </a:txBody>
                  <a:tcPr marL="67645" marR="67645" marT="0" marB="0" anchor="b"/>
                </a:tc>
                <a:tc>
                  <a:txBody>
                    <a:bodyPr/>
                    <a:lstStyle/>
                    <a:p>
                      <a:pPr marL="0" marR="0">
                        <a:spcBef>
                          <a:spcPts val="0"/>
                        </a:spcBef>
                        <a:spcAft>
                          <a:spcPts val="0"/>
                        </a:spcAft>
                      </a:pPr>
                      <a:r>
                        <a:rPr lang="en-US" sz="1050" u="sng">
                          <a:effectLst/>
                          <a:hlinkClick r:id="rId14"/>
                        </a:rPr>
                        <a:t>Rel-18</a:t>
                      </a:r>
                      <a:endParaRPr lang="en-US" sz="1600">
                        <a:effectLst/>
                        <a:latin typeface="Calibri" panose="020F0502020204030204" pitchFamily="34" charset="0"/>
                        <a:ea typeface="Calibri" panose="020F0502020204030204" pitchFamily="34" charset="0"/>
                      </a:endParaRPr>
                    </a:p>
                  </a:txBody>
                  <a:tcPr marL="67645" marR="67645" marT="0" marB="0" anchor="b"/>
                </a:tc>
                <a:tc>
                  <a:txBody>
                    <a:bodyPr/>
                    <a:lstStyle/>
                    <a:p>
                      <a:pPr marL="0" marR="0">
                        <a:spcBef>
                          <a:spcPts val="0"/>
                        </a:spcBef>
                        <a:spcAft>
                          <a:spcPts val="0"/>
                        </a:spcAft>
                      </a:pPr>
                      <a:r>
                        <a:rPr lang="en-US" sz="1050">
                          <a:effectLst/>
                        </a:rPr>
                        <a:t>18.3.1</a:t>
                      </a:r>
                      <a:endParaRPr lang="en-US" sz="1600">
                        <a:effectLst/>
                        <a:latin typeface="Calibri" panose="020F0502020204030204" pitchFamily="34" charset="0"/>
                        <a:ea typeface="Calibri" panose="020F0502020204030204" pitchFamily="34" charset="0"/>
                      </a:endParaRPr>
                    </a:p>
                  </a:txBody>
                  <a:tcPr marL="67645" marR="67645" marT="0" marB="0" anchor="b"/>
                </a:tc>
                <a:tc>
                  <a:txBody>
                    <a:bodyPr/>
                    <a:lstStyle/>
                    <a:p>
                      <a:pPr marL="0" marR="0">
                        <a:spcBef>
                          <a:spcPts val="0"/>
                        </a:spcBef>
                        <a:spcAft>
                          <a:spcPts val="0"/>
                        </a:spcAft>
                      </a:pPr>
                      <a:r>
                        <a:rPr lang="en-US" sz="1050" dirty="0">
                          <a:effectLst/>
                        </a:rPr>
                        <a:t>[5GMSA] ANBR-based NA</a:t>
                      </a:r>
                      <a:endParaRPr lang="en-US" sz="1600" dirty="0">
                        <a:effectLst/>
                        <a:latin typeface="Calibri" panose="020F0502020204030204" pitchFamily="34" charset="0"/>
                        <a:ea typeface="Calibri" panose="020F0502020204030204" pitchFamily="34" charset="0"/>
                      </a:endParaRPr>
                    </a:p>
                  </a:txBody>
                  <a:tcPr marL="67645" marR="67645" marT="0" marB="0" anchor="b"/>
                </a:tc>
                <a:extLst>
                  <a:ext uri="{0D108BD9-81ED-4DB2-BD59-A6C34878D82A}">
                    <a16:rowId xmlns:a16="http://schemas.microsoft.com/office/drawing/2014/main" val="55722191"/>
                  </a:ext>
                </a:extLst>
              </a:tr>
            </a:tbl>
          </a:graphicData>
        </a:graphic>
      </p:graphicFrame>
      <p:graphicFrame>
        <p:nvGraphicFramePr>
          <p:cNvPr id="10" name="Table 9">
            <a:extLst>
              <a:ext uri="{FF2B5EF4-FFF2-40B4-BE49-F238E27FC236}">
                <a16:creationId xmlns:a16="http://schemas.microsoft.com/office/drawing/2014/main" id="{D1400416-C8BB-4BE4-042F-1B045253CD86}"/>
              </a:ext>
            </a:extLst>
          </p:cNvPr>
          <p:cNvGraphicFramePr>
            <a:graphicFrameLocks noGrp="1"/>
          </p:cNvGraphicFramePr>
          <p:nvPr>
            <p:extLst>
              <p:ext uri="{D42A27DB-BD31-4B8C-83A1-F6EECF244321}">
                <p14:modId xmlns:p14="http://schemas.microsoft.com/office/powerpoint/2010/main" val="2051245150"/>
              </p:ext>
            </p:extLst>
          </p:nvPr>
        </p:nvGraphicFramePr>
        <p:xfrm>
          <a:off x="576676" y="3813428"/>
          <a:ext cx="11183939" cy="160020"/>
        </p:xfrm>
        <a:graphic>
          <a:graphicData uri="http://schemas.openxmlformats.org/drawingml/2006/table">
            <a:tbl>
              <a:tblPr firstRow="1" firstCol="1" bandRow="1">
                <a:tableStyleId>{5C22544A-7EE6-4342-B048-85BDC9FD1C3A}</a:tableStyleId>
              </a:tblPr>
              <a:tblGrid>
                <a:gridCol w="885019">
                  <a:extLst>
                    <a:ext uri="{9D8B030D-6E8A-4147-A177-3AD203B41FA5}">
                      <a16:colId xmlns:a16="http://schemas.microsoft.com/office/drawing/2014/main" val="2536725372"/>
                    </a:ext>
                  </a:extLst>
                </a:gridCol>
                <a:gridCol w="944151">
                  <a:extLst>
                    <a:ext uri="{9D8B030D-6E8A-4147-A177-3AD203B41FA5}">
                      <a16:colId xmlns:a16="http://schemas.microsoft.com/office/drawing/2014/main" val="637630217"/>
                    </a:ext>
                  </a:extLst>
                </a:gridCol>
                <a:gridCol w="565330">
                  <a:extLst>
                    <a:ext uri="{9D8B030D-6E8A-4147-A177-3AD203B41FA5}">
                      <a16:colId xmlns:a16="http://schemas.microsoft.com/office/drawing/2014/main" val="2531460061"/>
                    </a:ext>
                  </a:extLst>
                </a:gridCol>
                <a:gridCol w="887525">
                  <a:extLst>
                    <a:ext uri="{9D8B030D-6E8A-4147-A177-3AD203B41FA5}">
                      <a16:colId xmlns:a16="http://schemas.microsoft.com/office/drawing/2014/main" val="546391769"/>
                    </a:ext>
                  </a:extLst>
                </a:gridCol>
                <a:gridCol w="533016">
                  <a:extLst>
                    <a:ext uri="{9D8B030D-6E8A-4147-A177-3AD203B41FA5}">
                      <a16:colId xmlns:a16="http://schemas.microsoft.com/office/drawing/2014/main" val="3848481914"/>
                    </a:ext>
                  </a:extLst>
                </a:gridCol>
                <a:gridCol w="532390">
                  <a:extLst>
                    <a:ext uri="{9D8B030D-6E8A-4147-A177-3AD203B41FA5}">
                      <a16:colId xmlns:a16="http://schemas.microsoft.com/office/drawing/2014/main" val="1930549970"/>
                    </a:ext>
                  </a:extLst>
                </a:gridCol>
                <a:gridCol w="621330">
                  <a:extLst>
                    <a:ext uri="{9D8B030D-6E8A-4147-A177-3AD203B41FA5}">
                      <a16:colId xmlns:a16="http://schemas.microsoft.com/office/drawing/2014/main" val="1562017054"/>
                    </a:ext>
                  </a:extLst>
                </a:gridCol>
                <a:gridCol w="621956">
                  <a:extLst>
                    <a:ext uri="{9D8B030D-6E8A-4147-A177-3AD203B41FA5}">
                      <a16:colId xmlns:a16="http://schemas.microsoft.com/office/drawing/2014/main" val="2213815766"/>
                    </a:ext>
                  </a:extLst>
                </a:gridCol>
                <a:gridCol w="621330">
                  <a:extLst>
                    <a:ext uri="{9D8B030D-6E8A-4147-A177-3AD203B41FA5}">
                      <a16:colId xmlns:a16="http://schemas.microsoft.com/office/drawing/2014/main" val="448504344"/>
                    </a:ext>
                  </a:extLst>
                </a:gridCol>
                <a:gridCol w="621330">
                  <a:extLst>
                    <a:ext uri="{9D8B030D-6E8A-4147-A177-3AD203B41FA5}">
                      <a16:colId xmlns:a16="http://schemas.microsoft.com/office/drawing/2014/main" val="3701083901"/>
                    </a:ext>
                  </a:extLst>
                </a:gridCol>
                <a:gridCol w="4350562">
                  <a:extLst>
                    <a:ext uri="{9D8B030D-6E8A-4147-A177-3AD203B41FA5}">
                      <a16:colId xmlns:a16="http://schemas.microsoft.com/office/drawing/2014/main" val="2264543189"/>
                    </a:ext>
                  </a:extLst>
                </a:gridCol>
              </a:tblGrid>
              <a:tr h="127773">
                <a:tc>
                  <a:txBody>
                    <a:bodyPr/>
                    <a:lstStyle/>
                    <a:p>
                      <a:pPr marL="0" marR="0">
                        <a:spcBef>
                          <a:spcPts val="0"/>
                        </a:spcBef>
                        <a:spcAft>
                          <a:spcPts val="0"/>
                        </a:spcAft>
                      </a:pPr>
                      <a:r>
                        <a:rPr lang="en-US" sz="1050" u="sng">
                          <a:effectLst/>
                          <a:hlinkClick r:id="rId15"/>
                        </a:rPr>
                        <a:t>SP-231374</a:t>
                      </a:r>
                      <a:endParaRPr lang="en-US" sz="1600">
                        <a:effectLst/>
                        <a:latin typeface="Calibri" panose="020F0502020204030204" pitchFamily="34" charset="0"/>
                        <a:ea typeface="Calibri" panose="020F0502020204030204" pitchFamily="34" charset="0"/>
                      </a:endParaRPr>
                    </a:p>
                  </a:txBody>
                  <a:tcPr marL="67645" marR="67645" marT="0" marB="0" anchor="b"/>
                </a:tc>
                <a:tc>
                  <a:txBody>
                    <a:bodyPr/>
                    <a:lstStyle/>
                    <a:p>
                      <a:pPr marL="0" marR="0">
                        <a:spcBef>
                          <a:spcPts val="0"/>
                        </a:spcBef>
                        <a:spcAft>
                          <a:spcPts val="0"/>
                        </a:spcAft>
                      </a:pPr>
                      <a:r>
                        <a:rPr lang="en-US" sz="1050" u="sng" dirty="0">
                          <a:effectLst/>
                          <a:hlinkClick r:id="rId16"/>
                        </a:rPr>
                        <a:t>S4-231902</a:t>
                      </a:r>
                      <a:endParaRPr lang="en-US" sz="1600" dirty="0">
                        <a:effectLst/>
                        <a:latin typeface="Calibri" panose="020F0502020204030204" pitchFamily="34" charset="0"/>
                        <a:ea typeface="Calibri" panose="020F0502020204030204" pitchFamily="34" charset="0"/>
                      </a:endParaRPr>
                    </a:p>
                  </a:txBody>
                  <a:tcPr marL="67645" marR="67645" marT="0" marB="0" anchor="b"/>
                </a:tc>
                <a:tc>
                  <a:txBody>
                    <a:bodyPr/>
                    <a:lstStyle/>
                    <a:p>
                      <a:pPr marL="0" marR="0" algn="ctr">
                        <a:spcBef>
                          <a:spcPts val="0"/>
                        </a:spcBef>
                        <a:spcAft>
                          <a:spcPts val="0"/>
                        </a:spcAft>
                      </a:pPr>
                      <a:r>
                        <a:rPr lang="en-US" sz="1050">
                          <a:effectLst/>
                        </a:rPr>
                        <a:t>agreed</a:t>
                      </a:r>
                      <a:endParaRPr lang="en-US" sz="1600">
                        <a:effectLst/>
                        <a:latin typeface="Calibri" panose="020F0502020204030204" pitchFamily="34" charset="0"/>
                        <a:ea typeface="Calibri" panose="020F0502020204030204" pitchFamily="34" charset="0"/>
                      </a:endParaRPr>
                    </a:p>
                  </a:txBody>
                  <a:tcPr marL="67645" marR="67645" marT="0" marB="0" anchor="b"/>
                </a:tc>
                <a:tc>
                  <a:txBody>
                    <a:bodyPr/>
                    <a:lstStyle/>
                    <a:p>
                      <a:pPr marL="0" marR="0" algn="ctr">
                        <a:spcBef>
                          <a:spcPts val="0"/>
                        </a:spcBef>
                        <a:spcAft>
                          <a:spcPts val="0"/>
                        </a:spcAft>
                      </a:pPr>
                      <a:r>
                        <a:rPr lang="en-US" sz="1050">
                          <a:effectLst/>
                        </a:rPr>
                        <a:t> </a:t>
                      </a:r>
                      <a:endParaRPr lang="en-US" sz="1600">
                        <a:effectLst/>
                        <a:latin typeface="Calibri" panose="020F0502020204030204" pitchFamily="34" charset="0"/>
                        <a:ea typeface="Calibri" panose="020F0502020204030204" pitchFamily="34" charset="0"/>
                      </a:endParaRPr>
                    </a:p>
                  </a:txBody>
                  <a:tcPr marL="67645" marR="67645" marT="0" marB="0" anchor="b"/>
                </a:tc>
                <a:tc>
                  <a:txBody>
                    <a:bodyPr/>
                    <a:lstStyle/>
                    <a:p>
                      <a:pPr marL="0" marR="0">
                        <a:spcBef>
                          <a:spcPts val="0"/>
                        </a:spcBef>
                        <a:spcAft>
                          <a:spcPts val="0"/>
                        </a:spcAft>
                      </a:pPr>
                      <a:r>
                        <a:rPr lang="en-US" sz="1050" u="sng">
                          <a:effectLst/>
                          <a:hlinkClick r:id="rId17"/>
                        </a:rPr>
                        <a:t>26.346</a:t>
                      </a:r>
                      <a:endParaRPr lang="en-US" sz="1600">
                        <a:effectLst/>
                        <a:latin typeface="Calibri" panose="020F0502020204030204" pitchFamily="34" charset="0"/>
                        <a:ea typeface="Calibri" panose="020F0502020204030204" pitchFamily="34" charset="0"/>
                      </a:endParaRPr>
                    </a:p>
                  </a:txBody>
                  <a:tcPr marL="67645" marR="67645" marT="0" marB="0" anchor="b"/>
                </a:tc>
                <a:tc>
                  <a:txBody>
                    <a:bodyPr/>
                    <a:lstStyle/>
                    <a:p>
                      <a:pPr marL="0" marR="0">
                        <a:spcBef>
                          <a:spcPts val="0"/>
                        </a:spcBef>
                        <a:spcAft>
                          <a:spcPts val="0"/>
                        </a:spcAft>
                      </a:pPr>
                      <a:r>
                        <a:rPr lang="en-US" sz="1050">
                          <a:effectLst/>
                        </a:rPr>
                        <a:t>0669</a:t>
                      </a:r>
                      <a:endParaRPr lang="en-US" sz="1600">
                        <a:effectLst/>
                        <a:latin typeface="Calibri" panose="020F0502020204030204" pitchFamily="34" charset="0"/>
                        <a:ea typeface="Calibri" panose="020F0502020204030204" pitchFamily="34" charset="0"/>
                      </a:endParaRPr>
                    </a:p>
                  </a:txBody>
                  <a:tcPr marL="67645" marR="67645" marT="0" marB="0" anchor="b"/>
                </a:tc>
                <a:tc>
                  <a:txBody>
                    <a:bodyPr/>
                    <a:lstStyle/>
                    <a:p>
                      <a:pPr marL="0" marR="0">
                        <a:spcBef>
                          <a:spcPts val="0"/>
                        </a:spcBef>
                        <a:spcAft>
                          <a:spcPts val="0"/>
                        </a:spcAft>
                      </a:pPr>
                      <a:r>
                        <a:rPr lang="en-US" sz="1050">
                          <a:effectLst/>
                        </a:rPr>
                        <a:t>1</a:t>
                      </a:r>
                      <a:endParaRPr lang="en-US" sz="1600">
                        <a:effectLst/>
                        <a:latin typeface="Calibri" panose="020F0502020204030204" pitchFamily="34" charset="0"/>
                        <a:ea typeface="Calibri" panose="020F0502020204030204" pitchFamily="34" charset="0"/>
                      </a:endParaRPr>
                    </a:p>
                  </a:txBody>
                  <a:tcPr marL="67645" marR="67645" marT="0" marB="0" anchor="b"/>
                </a:tc>
                <a:tc>
                  <a:txBody>
                    <a:bodyPr/>
                    <a:lstStyle/>
                    <a:p>
                      <a:pPr marL="0" marR="0">
                        <a:spcBef>
                          <a:spcPts val="0"/>
                        </a:spcBef>
                        <a:spcAft>
                          <a:spcPts val="0"/>
                        </a:spcAft>
                      </a:pPr>
                      <a:r>
                        <a:rPr lang="en-US" sz="1050">
                          <a:effectLst/>
                        </a:rPr>
                        <a:t>F</a:t>
                      </a:r>
                      <a:endParaRPr lang="en-US" sz="1600">
                        <a:effectLst/>
                        <a:latin typeface="Calibri" panose="020F0502020204030204" pitchFamily="34" charset="0"/>
                        <a:ea typeface="Calibri" panose="020F0502020204030204" pitchFamily="34" charset="0"/>
                      </a:endParaRPr>
                    </a:p>
                  </a:txBody>
                  <a:tcPr marL="67645" marR="67645" marT="0" marB="0" anchor="b"/>
                </a:tc>
                <a:tc>
                  <a:txBody>
                    <a:bodyPr/>
                    <a:lstStyle/>
                    <a:p>
                      <a:pPr marL="0" marR="0">
                        <a:spcBef>
                          <a:spcPts val="0"/>
                        </a:spcBef>
                        <a:spcAft>
                          <a:spcPts val="0"/>
                        </a:spcAft>
                      </a:pPr>
                      <a:r>
                        <a:rPr lang="en-US" sz="1050" u="sng">
                          <a:effectLst/>
                          <a:hlinkClick r:id="rId8"/>
                        </a:rPr>
                        <a:t>Rel-17</a:t>
                      </a:r>
                      <a:endParaRPr lang="en-US" sz="1600">
                        <a:effectLst/>
                        <a:latin typeface="Calibri" panose="020F0502020204030204" pitchFamily="34" charset="0"/>
                        <a:ea typeface="Calibri" panose="020F0502020204030204" pitchFamily="34" charset="0"/>
                      </a:endParaRPr>
                    </a:p>
                  </a:txBody>
                  <a:tcPr marL="67645" marR="67645" marT="0" marB="0" anchor="b"/>
                </a:tc>
                <a:tc>
                  <a:txBody>
                    <a:bodyPr/>
                    <a:lstStyle/>
                    <a:p>
                      <a:pPr marL="0" marR="0">
                        <a:spcBef>
                          <a:spcPts val="0"/>
                        </a:spcBef>
                        <a:spcAft>
                          <a:spcPts val="0"/>
                        </a:spcAft>
                      </a:pPr>
                      <a:r>
                        <a:rPr lang="en-US" sz="1050">
                          <a:effectLst/>
                        </a:rPr>
                        <a:t>17.3.0</a:t>
                      </a:r>
                      <a:endParaRPr lang="en-US" sz="1600">
                        <a:effectLst/>
                        <a:latin typeface="Calibri" panose="020F0502020204030204" pitchFamily="34" charset="0"/>
                        <a:ea typeface="Calibri" panose="020F0502020204030204" pitchFamily="34" charset="0"/>
                      </a:endParaRPr>
                    </a:p>
                  </a:txBody>
                  <a:tcPr marL="67645" marR="67645" marT="0" marB="0" anchor="b"/>
                </a:tc>
                <a:tc>
                  <a:txBody>
                    <a:bodyPr/>
                    <a:lstStyle/>
                    <a:p>
                      <a:pPr marL="0" marR="0">
                        <a:spcBef>
                          <a:spcPts val="0"/>
                        </a:spcBef>
                        <a:spcAft>
                          <a:spcPts val="0"/>
                        </a:spcAft>
                      </a:pPr>
                      <a:r>
                        <a:rPr lang="en-US" sz="1050" dirty="0">
                          <a:effectLst/>
                        </a:rPr>
                        <a:t>FEC-OTI-Maximum-Source-Block-Length for FEC Compact-No-Code</a:t>
                      </a:r>
                      <a:endParaRPr lang="en-US" sz="1600" dirty="0">
                        <a:effectLst/>
                        <a:latin typeface="Calibri" panose="020F0502020204030204" pitchFamily="34" charset="0"/>
                        <a:ea typeface="Calibri" panose="020F0502020204030204" pitchFamily="34" charset="0"/>
                      </a:endParaRPr>
                    </a:p>
                  </a:txBody>
                  <a:tcPr marL="67645" marR="67645" marT="0" marB="0" anchor="b"/>
                </a:tc>
                <a:extLst>
                  <a:ext uri="{0D108BD9-81ED-4DB2-BD59-A6C34878D82A}">
                    <a16:rowId xmlns:a16="http://schemas.microsoft.com/office/drawing/2014/main" val="1138551255"/>
                  </a:ext>
                </a:extLst>
              </a:tr>
            </a:tbl>
          </a:graphicData>
        </a:graphic>
      </p:graphicFrame>
      <p:graphicFrame>
        <p:nvGraphicFramePr>
          <p:cNvPr id="11" name="Table 10">
            <a:extLst>
              <a:ext uri="{FF2B5EF4-FFF2-40B4-BE49-F238E27FC236}">
                <a16:creationId xmlns:a16="http://schemas.microsoft.com/office/drawing/2014/main" id="{44FA9802-432F-F56C-B839-079B2CE01316}"/>
              </a:ext>
            </a:extLst>
          </p:cNvPr>
          <p:cNvGraphicFramePr>
            <a:graphicFrameLocks noGrp="1"/>
          </p:cNvGraphicFramePr>
          <p:nvPr>
            <p:extLst>
              <p:ext uri="{D42A27DB-BD31-4B8C-83A1-F6EECF244321}">
                <p14:modId xmlns:p14="http://schemas.microsoft.com/office/powerpoint/2010/main" val="3223309546"/>
              </p:ext>
            </p:extLst>
          </p:nvPr>
        </p:nvGraphicFramePr>
        <p:xfrm>
          <a:off x="576676" y="4853653"/>
          <a:ext cx="11183939" cy="160020"/>
        </p:xfrm>
        <a:graphic>
          <a:graphicData uri="http://schemas.openxmlformats.org/drawingml/2006/table">
            <a:tbl>
              <a:tblPr firstRow="1" firstCol="1" bandRow="1">
                <a:tableStyleId>{5C22544A-7EE6-4342-B048-85BDC9FD1C3A}</a:tableStyleId>
              </a:tblPr>
              <a:tblGrid>
                <a:gridCol w="885019">
                  <a:extLst>
                    <a:ext uri="{9D8B030D-6E8A-4147-A177-3AD203B41FA5}">
                      <a16:colId xmlns:a16="http://schemas.microsoft.com/office/drawing/2014/main" val="2375854658"/>
                    </a:ext>
                  </a:extLst>
                </a:gridCol>
                <a:gridCol w="873132">
                  <a:extLst>
                    <a:ext uri="{9D8B030D-6E8A-4147-A177-3AD203B41FA5}">
                      <a16:colId xmlns:a16="http://schemas.microsoft.com/office/drawing/2014/main" val="4072553372"/>
                    </a:ext>
                  </a:extLst>
                </a:gridCol>
                <a:gridCol w="636349">
                  <a:extLst>
                    <a:ext uri="{9D8B030D-6E8A-4147-A177-3AD203B41FA5}">
                      <a16:colId xmlns:a16="http://schemas.microsoft.com/office/drawing/2014/main" val="2101401355"/>
                    </a:ext>
                  </a:extLst>
                </a:gridCol>
                <a:gridCol w="887525">
                  <a:extLst>
                    <a:ext uri="{9D8B030D-6E8A-4147-A177-3AD203B41FA5}">
                      <a16:colId xmlns:a16="http://schemas.microsoft.com/office/drawing/2014/main" val="1670942916"/>
                    </a:ext>
                  </a:extLst>
                </a:gridCol>
                <a:gridCol w="533016">
                  <a:extLst>
                    <a:ext uri="{9D8B030D-6E8A-4147-A177-3AD203B41FA5}">
                      <a16:colId xmlns:a16="http://schemas.microsoft.com/office/drawing/2014/main" val="3417901355"/>
                    </a:ext>
                  </a:extLst>
                </a:gridCol>
                <a:gridCol w="532390">
                  <a:extLst>
                    <a:ext uri="{9D8B030D-6E8A-4147-A177-3AD203B41FA5}">
                      <a16:colId xmlns:a16="http://schemas.microsoft.com/office/drawing/2014/main" val="431220156"/>
                    </a:ext>
                  </a:extLst>
                </a:gridCol>
                <a:gridCol w="621330">
                  <a:extLst>
                    <a:ext uri="{9D8B030D-6E8A-4147-A177-3AD203B41FA5}">
                      <a16:colId xmlns:a16="http://schemas.microsoft.com/office/drawing/2014/main" val="3568620519"/>
                    </a:ext>
                  </a:extLst>
                </a:gridCol>
                <a:gridCol w="621956">
                  <a:extLst>
                    <a:ext uri="{9D8B030D-6E8A-4147-A177-3AD203B41FA5}">
                      <a16:colId xmlns:a16="http://schemas.microsoft.com/office/drawing/2014/main" val="159119691"/>
                    </a:ext>
                  </a:extLst>
                </a:gridCol>
                <a:gridCol w="621330">
                  <a:extLst>
                    <a:ext uri="{9D8B030D-6E8A-4147-A177-3AD203B41FA5}">
                      <a16:colId xmlns:a16="http://schemas.microsoft.com/office/drawing/2014/main" val="3302610344"/>
                    </a:ext>
                  </a:extLst>
                </a:gridCol>
                <a:gridCol w="621330">
                  <a:extLst>
                    <a:ext uri="{9D8B030D-6E8A-4147-A177-3AD203B41FA5}">
                      <a16:colId xmlns:a16="http://schemas.microsoft.com/office/drawing/2014/main" val="912722304"/>
                    </a:ext>
                  </a:extLst>
                </a:gridCol>
                <a:gridCol w="4350562">
                  <a:extLst>
                    <a:ext uri="{9D8B030D-6E8A-4147-A177-3AD203B41FA5}">
                      <a16:colId xmlns:a16="http://schemas.microsoft.com/office/drawing/2014/main" val="3152327437"/>
                    </a:ext>
                  </a:extLst>
                </a:gridCol>
              </a:tblGrid>
              <a:tr h="127773">
                <a:tc>
                  <a:txBody>
                    <a:bodyPr/>
                    <a:lstStyle/>
                    <a:p>
                      <a:pPr marL="0" marR="0">
                        <a:spcBef>
                          <a:spcPts val="0"/>
                        </a:spcBef>
                        <a:spcAft>
                          <a:spcPts val="0"/>
                        </a:spcAft>
                      </a:pPr>
                      <a:r>
                        <a:rPr lang="en-US" sz="1050" u="sng">
                          <a:effectLst/>
                          <a:hlinkClick r:id="rId18"/>
                        </a:rPr>
                        <a:t>SP-231396</a:t>
                      </a:r>
                      <a:endParaRPr lang="en-US" sz="1600">
                        <a:effectLst/>
                        <a:latin typeface="Calibri" panose="020F0502020204030204" pitchFamily="34" charset="0"/>
                        <a:ea typeface="Calibri" panose="020F0502020204030204" pitchFamily="34" charset="0"/>
                      </a:endParaRPr>
                    </a:p>
                  </a:txBody>
                  <a:tcPr marL="67645" marR="67645" marT="0" marB="0" anchor="b"/>
                </a:tc>
                <a:tc>
                  <a:txBody>
                    <a:bodyPr/>
                    <a:lstStyle/>
                    <a:p>
                      <a:pPr marL="0" marR="0">
                        <a:spcBef>
                          <a:spcPts val="0"/>
                        </a:spcBef>
                        <a:spcAft>
                          <a:spcPts val="0"/>
                        </a:spcAft>
                      </a:pPr>
                      <a:r>
                        <a:rPr lang="en-US" sz="1050" u="sng">
                          <a:effectLst/>
                          <a:hlinkClick r:id="rId19"/>
                        </a:rPr>
                        <a:t>S4-232046</a:t>
                      </a:r>
                      <a:endParaRPr lang="en-US" sz="1600">
                        <a:effectLst/>
                        <a:latin typeface="Calibri" panose="020F0502020204030204" pitchFamily="34" charset="0"/>
                        <a:ea typeface="Calibri" panose="020F0502020204030204" pitchFamily="34" charset="0"/>
                      </a:endParaRPr>
                    </a:p>
                  </a:txBody>
                  <a:tcPr marL="67645" marR="67645" marT="0" marB="0" anchor="b"/>
                </a:tc>
                <a:tc>
                  <a:txBody>
                    <a:bodyPr/>
                    <a:lstStyle/>
                    <a:p>
                      <a:pPr marL="0" marR="0" algn="ctr">
                        <a:spcBef>
                          <a:spcPts val="0"/>
                        </a:spcBef>
                        <a:spcAft>
                          <a:spcPts val="0"/>
                        </a:spcAft>
                      </a:pPr>
                      <a:r>
                        <a:rPr lang="en-US" sz="1050" dirty="0">
                          <a:effectLst/>
                        </a:rPr>
                        <a:t>agreed</a:t>
                      </a:r>
                      <a:endParaRPr lang="en-US" sz="1600" dirty="0">
                        <a:effectLst/>
                        <a:latin typeface="Calibri" panose="020F0502020204030204" pitchFamily="34" charset="0"/>
                        <a:ea typeface="Calibri" panose="020F0502020204030204" pitchFamily="34" charset="0"/>
                      </a:endParaRPr>
                    </a:p>
                  </a:txBody>
                  <a:tcPr marL="67645" marR="67645" marT="0" marB="0" anchor="b"/>
                </a:tc>
                <a:tc>
                  <a:txBody>
                    <a:bodyPr/>
                    <a:lstStyle/>
                    <a:p>
                      <a:pPr marL="0" marR="0" algn="ctr">
                        <a:spcBef>
                          <a:spcPts val="0"/>
                        </a:spcBef>
                        <a:spcAft>
                          <a:spcPts val="0"/>
                        </a:spcAft>
                      </a:pPr>
                      <a:r>
                        <a:rPr lang="en-US" sz="1050">
                          <a:effectLst/>
                        </a:rPr>
                        <a:t> </a:t>
                      </a:r>
                      <a:endParaRPr lang="en-US" sz="1600">
                        <a:effectLst/>
                        <a:latin typeface="Calibri" panose="020F0502020204030204" pitchFamily="34" charset="0"/>
                        <a:ea typeface="Calibri" panose="020F0502020204030204" pitchFamily="34" charset="0"/>
                      </a:endParaRPr>
                    </a:p>
                  </a:txBody>
                  <a:tcPr marL="67645" marR="67645" marT="0" marB="0" anchor="b"/>
                </a:tc>
                <a:tc>
                  <a:txBody>
                    <a:bodyPr/>
                    <a:lstStyle/>
                    <a:p>
                      <a:pPr marL="0" marR="0">
                        <a:spcBef>
                          <a:spcPts val="0"/>
                        </a:spcBef>
                        <a:spcAft>
                          <a:spcPts val="0"/>
                        </a:spcAft>
                      </a:pPr>
                      <a:r>
                        <a:rPr lang="en-US" sz="1050" u="sng">
                          <a:effectLst/>
                          <a:hlinkClick r:id="rId4"/>
                        </a:rPr>
                        <a:t>26.512</a:t>
                      </a:r>
                      <a:endParaRPr lang="en-US" sz="1600">
                        <a:effectLst/>
                        <a:latin typeface="Calibri" panose="020F0502020204030204" pitchFamily="34" charset="0"/>
                        <a:ea typeface="Calibri" panose="020F0502020204030204" pitchFamily="34" charset="0"/>
                      </a:endParaRPr>
                    </a:p>
                  </a:txBody>
                  <a:tcPr marL="67645" marR="67645" marT="0" marB="0" anchor="b"/>
                </a:tc>
                <a:tc>
                  <a:txBody>
                    <a:bodyPr/>
                    <a:lstStyle/>
                    <a:p>
                      <a:pPr marL="0" marR="0">
                        <a:spcBef>
                          <a:spcPts val="0"/>
                        </a:spcBef>
                        <a:spcAft>
                          <a:spcPts val="0"/>
                        </a:spcAft>
                      </a:pPr>
                      <a:r>
                        <a:rPr lang="en-US" sz="1050">
                          <a:effectLst/>
                        </a:rPr>
                        <a:t>0060</a:t>
                      </a:r>
                      <a:endParaRPr lang="en-US" sz="1600">
                        <a:effectLst/>
                        <a:latin typeface="Calibri" panose="020F0502020204030204" pitchFamily="34" charset="0"/>
                        <a:ea typeface="Calibri" panose="020F0502020204030204" pitchFamily="34" charset="0"/>
                      </a:endParaRPr>
                    </a:p>
                  </a:txBody>
                  <a:tcPr marL="67645" marR="67645" marT="0" marB="0" anchor="b"/>
                </a:tc>
                <a:tc>
                  <a:txBody>
                    <a:bodyPr/>
                    <a:lstStyle/>
                    <a:p>
                      <a:pPr marL="0" marR="0">
                        <a:spcBef>
                          <a:spcPts val="0"/>
                        </a:spcBef>
                        <a:spcAft>
                          <a:spcPts val="0"/>
                        </a:spcAft>
                      </a:pPr>
                      <a:r>
                        <a:rPr lang="en-US" sz="1050">
                          <a:effectLst/>
                        </a:rPr>
                        <a:t>2</a:t>
                      </a:r>
                      <a:endParaRPr lang="en-US" sz="1600">
                        <a:effectLst/>
                        <a:latin typeface="Calibri" panose="020F0502020204030204" pitchFamily="34" charset="0"/>
                        <a:ea typeface="Calibri" panose="020F0502020204030204" pitchFamily="34" charset="0"/>
                      </a:endParaRPr>
                    </a:p>
                  </a:txBody>
                  <a:tcPr marL="67645" marR="67645" marT="0" marB="0" anchor="b"/>
                </a:tc>
                <a:tc>
                  <a:txBody>
                    <a:bodyPr/>
                    <a:lstStyle/>
                    <a:p>
                      <a:pPr marL="0" marR="0">
                        <a:spcBef>
                          <a:spcPts val="0"/>
                        </a:spcBef>
                        <a:spcAft>
                          <a:spcPts val="0"/>
                        </a:spcAft>
                      </a:pPr>
                      <a:r>
                        <a:rPr lang="en-US" sz="1050">
                          <a:effectLst/>
                        </a:rPr>
                        <a:t>F</a:t>
                      </a:r>
                      <a:endParaRPr lang="en-US" sz="1600">
                        <a:effectLst/>
                        <a:latin typeface="Calibri" panose="020F0502020204030204" pitchFamily="34" charset="0"/>
                        <a:ea typeface="Calibri" panose="020F0502020204030204" pitchFamily="34" charset="0"/>
                      </a:endParaRPr>
                    </a:p>
                  </a:txBody>
                  <a:tcPr marL="67645" marR="67645" marT="0" marB="0" anchor="b"/>
                </a:tc>
                <a:tc>
                  <a:txBody>
                    <a:bodyPr/>
                    <a:lstStyle/>
                    <a:p>
                      <a:pPr marL="0" marR="0">
                        <a:spcBef>
                          <a:spcPts val="0"/>
                        </a:spcBef>
                        <a:spcAft>
                          <a:spcPts val="0"/>
                        </a:spcAft>
                      </a:pPr>
                      <a:r>
                        <a:rPr lang="en-US" sz="1050" u="sng">
                          <a:effectLst/>
                          <a:hlinkClick r:id="rId8"/>
                        </a:rPr>
                        <a:t>Rel-17</a:t>
                      </a:r>
                      <a:endParaRPr lang="en-US" sz="1600">
                        <a:effectLst/>
                        <a:latin typeface="Calibri" panose="020F0502020204030204" pitchFamily="34" charset="0"/>
                        <a:ea typeface="Calibri" panose="020F0502020204030204" pitchFamily="34" charset="0"/>
                      </a:endParaRPr>
                    </a:p>
                  </a:txBody>
                  <a:tcPr marL="67645" marR="67645" marT="0" marB="0" anchor="b"/>
                </a:tc>
                <a:tc>
                  <a:txBody>
                    <a:bodyPr/>
                    <a:lstStyle/>
                    <a:p>
                      <a:pPr marL="0" marR="0">
                        <a:spcBef>
                          <a:spcPts val="0"/>
                        </a:spcBef>
                        <a:spcAft>
                          <a:spcPts val="0"/>
                        </a:spcAft>
                      </a:pPr>
                      <a:r>
                        <a:rPr lang="en-US" sz="1050">
                          <a:effectLst/>
                        </a:rPr>
                        <a:t>17.6.0</a:t>
                      </a:r>
                      <a:endParaRPr lang="en-US" sz="1600">
                        <a:effectLst/>
                        <a:latin typeface="Calibri" panose="020F0502020204030204" pitchFamily="34" charset="0"/>
                        <a:ea typeface="Calibri" panose="020F0502020204030204" pitchFamily="34" charset="0"/>
                      </a:endParaRPr>
                    </a:p>
                  </a:txBody>
                  <a:tcPr marL="67645" marR="67645" marT="0" marB="0" anchor="b"/>
                </a:tc>
                <a:tc>
                  <a:txBody>
                    <a:bodyPr/>
                    <a:lstStyle/>
                    <a:p>
                      <a:pPr marL="0" marR="0">
                        <a:spcBef>
                          <a:spcPts val="0"/>
                        </a:spcBef>
                        <a:spcAft>
                          <a:spcPts val="0"/>
                        </a:spcAft>
                      </a:pPr>
                      <a:r>
                        <a:rPr lang="en-US" sz="1050" dirty="0">
                          <a:effectLst/>
                        </a:rPr>
                        <a:t>[5GMS3] Correction of Server Certificate handling</a:t>
                      </a:r>
                      <a:endParaRPr lang="en-US" sz="1600" dirty="0">
                        <a:effectLst/>
                        <a:latin typeface="Calibri" panose="020F0502020204030204" pitchFamily="34" charset="0"/>
                        <a:ea typeface="Calibri" panose="020F0502020204030204" pitchFamily="34" charset="0"/>
                      </a:endParaRPr>
                    </a:p>
                  </a:txBody>
                  <a:tcPr marL="67645" marR="67645" marT="0" marB="0" anchor="b"/>
                </a:tc>
                <a:extLst>
                  <a:ext uri="{0D108BD9-81ED-4DB2-BD59-A6C34878D82A}">
                    <a16:rowId xmlns:a16="http://schemas.microsoft.com/office/drawing/2014/main" val="2330419824"/>
                  </a:ext>
                </a:extLst>
              </a:tr>
            </a:tbl>
          </a:graphicData>
        </a:graphic>
      </p:graphicFrame>
    </p:spTree>
    <p:extLst>
      <p:ext uri="{BB962C8B-B14F-4D97-AF65-F5344CB8AC3E}">
        <p14:creationId xmlns:p14="http://schemas.microsoft.com/office/powerpoint/2010/main" val="231760705"/>
      </p:ext>
    </p:extLst>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Title 1">
            <a:extLst>
              <a:ext uri="{FF2B5EF4-FFF2-40B4-BE49-F238E27FC236}">
                <a16:creationId xmlns:a16="http://schemas.microsoft.com/office/drawing/2014/main" id="{40AB3C44-8A1D-4921-A803-B5281B64AC81}"/>
              </a:ext>
            </a:extLst>
          </p:cNvPr>
          <p:cNvSpPr>
            <a:spLocks noGrp="1"/>
          </p:cNvSpPr>
          <p:nvPr>
            <p:ph type="title"/>
          </p:nvPr>
        </p:nvSpPr>
        <p:spPr>
          <a:xfrm>
            <a:off x="2012950" y="196850"/>
            <a:ext cx="6827838" cy="1143000"/>
          </a:xfrm>
        </p:spPr>
        <p:txBody>
          <a:bodyPr/>
          <a:lstStyle/>
          <a:p>
            <a:r>
              <a:rPr lang="en-US" altLang="en-US" dirty="0"/>
              <a:t>Overview of work progress </a:t>
            </a:r>
            <a:br>
              <a:rPr lang="en-US" altLang="en-US" dirty="0"/>
            </a:br>
            <a:r>
              <a:rPr lang="en-US" altLang="en-US" dirty="0"/>
              <a:t>Rel-18 Work Items 1/2</a:t>
            </a:r>
          </a:p>
        </p:txBody>
      </p:sp>
      <p:graphicFrame>
        <p:nvGraphicFramePr>
          <p:cNvPr id="2" name="Table 1">
            <a:extLst>
              <a:ext uri="{FF2B5EF4-FFF2-40B4-BE49-F238E27FC236}">
                <a16:creationId xmlns:a16="http://schemas.microsoft.com/office/drawing/2014/main" id="{AEFED569-11F6-450E-214A-0DB8520DA1D4}"/>
              </a:ext>
            </a:extLst>
          </p:cNvPr>
          <p:cNvGraphicFramePr>
            <a:graphicFrameLocks noGrp="1"/>
          </p:cNvGraphicFramePr>
          <p:nvPr>
            <p:extLst>
              <p:ext uri="{D42A27DB-BD31-4B8C-83A1-F6EECF244321}">
                <p14:modId xmlns:p14="http://schemas.microsoft.com/office/powerpoint/2010/main" val="3150260697"/>
              </p:ext>
            </p:extLst>
          </p:nvPr>
        </p:nvGraphicFramePr>
        <p:xfrm>
          <a:off x="647700" y="1357900"/>
          <a:ext cx="10238474" cy="4470213"/>
        </p:xfrm>
        <a:graphic>
          <a:graphicData uri="http://schemas.openxmlformats.org/drawingml/2006/table">
            <a:tbl>
              <a:tblPr firstRow="1" firstCol="1" bandRow="1">
                <a:tableStyleId>{F5AB1C69-6EDB-4FF4-983F-18BD219EF322}</a:tableStyleId>
              </a:tblPr>
              <a:tblGrid>
                <a:gridCol w="611068">
                  <a:extLst>
                    <a:ext uri="{9D8B030D-6E8A-4147-A177-3AD203B41FA5}">
                      <a16:colId xmlns:a16="http://schemas.microsoft.com/office/drawing/2014/main" val="3406904079"/>
                    </a:ext>
                  </a:extLst>
                </a:gridCol>
                <a:gridCol w="3902949">
                  <a:extLst>
                    <a:ext uri="{9D8B030D-6E8A-4147-A177-3AD203B41FA5}">
                      <a16:colId xmlns:a16="http://schemas.microsoft.com/office/drawing/2014/main" val="522572285"/>
                    </a:ext>
                  </a:extLst>
                </a:gridCol>
                <a:gridCol w="1112155">
                  <a:extLst>
                    <a:ext uri="{9D8B030D-6E8A-4147-A177-3AD203B41FA5}">
                      <a16:colId xmlns:a16="http://schemas.microsoft.com/office/drawing/2014/main" val="1128329369"/>
                    </a:ext>
                  </a:extLst>
                </a:gridCol>
                <a:gridCol w="945075">
                  <a:extLst>
                    <a:ext uri="{9D8B030D-6E8A-4147-A177-3AD203B41FA5}">
                      <a16:colId xmlns:a16="http://schemas.microsoft.com/office/drawing/2014/main" val="1584888878"/>
                    </a:ext>
                  </a:extLst>
                </a:gridCol>
                <a:gridCol w="434441">
                  <a:extLst>
                    <a:ext uri="{9D8B030D-6E8A-4147-A177-3AD203B41FA5}">
                      <a16:colId xmlns:a16="http://schemas.microsoft.com/office/drawing/2014/main" val="3863086712"/>
                    </a:ext>
                  </a:extLst>
                </a:gridCol>
                <a:gridCol w="652857">
                  <a:extLst>
                    <a:ext uri="{9D8B030D-6E8A-4147-A177-3AD203B41FA5}">
                      <a16:colId xmlns:a16="http://schemas.microsoft.com/office/drawing/2014/main" val="852456964"/>
                    </a:ext>
                  </a:extLst>
                </a:gridCol>
                <a:gridCol w="652857">
                  <a:extLst>
                    <a:ext uri="{9D8B030D-6E8A-4147-A177-3AD203B41FA5}">
                      <a16:colId xmlns:a16="http://schemas.microsoft.com/office/drawing/2014/main" val="4269548696"/>
                    </a:ext>
                  </a:extLst>
                </a:gridCol>
                <a:gridCol w="1927072">
                  <a:extLst>
                    <a:ext uri="{9D8B030D-6E8A-4147-A177-3AD203B41FA5}">
                      <a16:colId xmlns:a16="http://schemas.microsoft.com/office/drawing/2014/main" val="1718835401"/>
                    </a:ext>
                  </a:extLst>
                </a:gridCol>
              </a:tblGrid>
              <a:tr h="359046">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a:t>
                      </a:r>
                      <a:r>
                        <a:rPr lang="en-GB" sz="1000" dirty="0"/>
                        <a:t>(dd/mm/</a:t>
                      </a:r>
                      <a:r>
                        <a:rPr lang="en-GB" sz="1000" dirty="0" err="1"/>
                        <a:t>yyyy</a:t>
                      </a:r>
                      <a:r>
                        <a:rPr lang="en-GB" sz="1000" dirty="0"/>
                        <a:t>)</a:t>
                      </a:r>
                      <a:endParaRPr lang="en-GB" sz="1100" dirty="0"/>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2477623767"/>
                  </a:ext>
                </a:extLst>
              </a:tr>
              <a:tr h="320733">
                <a:tc>
                  <a:txBody>
                    <a:bodyPr/>
                    <a:lstStyle/>
                    <a:p>
                      <a:pPr algn="r" fontAlgn="b"/>
                      <a:r>
                        <a:rPr lang="en-US" sz="1100" dirty="0"/>
                        <a:t>950014</a:t>
                      </a:r>
                    </a:p>
                  </a:txBody>
                  <a:tcPr marL="9525" marR="9525" marT="9525" marB="0" anchor="b"/>
                </a:tc>
                <a:tc>
                  <a:txBody>
                    <a:bodyPr/>
                    <a:lstStyle/>
                    <a:p>
                      <a:pPr algn="l" fontAlgn="b"/>
                      <a:r>
                        <a:rPr lang="en-US" sz="1100" dirty="0"/>
                        <a:t>Immersive Real-time Communication for WebRTC </a:t>
                      </a:r>
                    </a:p>
                  </a:txBody>
                  <a:tcPr marL="9525" marR="9525" marT="9525" marB="0" anchor="b"/>
                </a:tc>
                <a:tc>
                  <a:txBody>
                    <a:bodyPr/>
                    <a:lstStyle/>
                    <a:p>
                      <a:pPr algn="l" fontAlgn="b"/>
                      <a:r>
                        <a:rPr lang="en-US" sz="1100" dirty="0" err="1"/>
                        <a:t>iRTCW</a:t>
                      </a:r>
                      <a:endParaRPr lang="en-US" sz="1100" dirty="0"/>
                    </a:p>
                  </a:txBody>
                  <a:tcPr marL="9525" marR="9525" marT="9525" marB="0" anchor="b"/>
                </a:tc>
                <a:tc>
                  <a:txBody>
                    <a:bodyPr/>
                    <a:lstStyle/>
                    <a:p>
                      <a:pPr algn="r" fontAlgn="b"/>
                      <a:r>
                        <a:rPr lang="en-US" sz="1100" dirty="0">
                          <a:solidFill>
                            <a:schemeClr val="tx1"/>
                          </a:solidFill>
                        </a:rPr>
                        <a:t>3/3/2024</a:t>
                      </a:r>
                    </a:p>
                  </a:txBody>
                  <a:tcPr marL="9525" marR="9525" marT="9525" marB="0" anchor="b"/>
                </a:tc>
                <a:tc>
                  <a:txBody>
                    <a:bodyPr/>
                    <a:lstStyle/>
                    <a:p>
                      <a:pPr algn="r" fontAlgn="b"/>
                      <a:r>
                        <a:rPr lang="en-US" sz="1100" dirty="0"/>
                        <a:t>50%</a:t>
                      </a:r>
                    </a:p>
                  </a:txBody>
                  <a:tcPr marL="9525" marR="9525" marT="9525" marB="0" anchor="b"/>
                </a:tc>
                <a:tc>
                  <a:txBody>
                    <a:bodyPr/>
                    <a:lstStyle/>
                    <a:p>
                      <a:pPr algn="l" fontAlgn="b"/>
                      <a:r>
                        <a:rPr lang="en-GB" sz="1100" dirty="0">
                          <a:solidFill>
                            <a:srgbClr val="FF0000"/>
                          </a:solidFill>
                          <a:hlinkClick r:id="rId2"/>
                        </a:rPr>
                        <a:t>SP-230977</a:t>
                      </a:r>
                      <a:endParaRPr lang="en-US" sz="1100" dirty="0"/>
                    </a:p>
                  </a:txBody>
                  <a:tcPr marL="9525" marR="9525" marT="9525" marB="0" anchor="b"/>
                </a:tc>
                <a:tc>
                  <a:txBody>
                    <a:bodyPr/>
                    <a:lstStyle/>
                    <a:p>
                      <a:pPr algn="ctr">
                        <a:lnSpc>
                          <a:spcPct val="107000"/>
                        </a:lnSpc>
                        <a:spcAft>
                          <a:spcPts val="800"/>
                        </a:spcAft>
                      </a:pPr>
                      <a:r>
                        <a:rPr lang="en-GB" sz="1050" dirty="0">
                          <a:solidFill>
                            <a:srgbClr val="FF0000"/>
                          </a:solidFill>
                        </a:rPr>
                        <a:t>60%</a:t>
                      </a:r>
                    </a:p>
                  </a:txBody>
                  <a:tcPr marL="36001" marR="36001" marT="0" marB="0" anchor="ctr"/>
                </a:tc>
                <a:tc>
                  <a:txBody>
                    <a:bodyPr/>
                    <a:lstStyle/>
                    <a:p>
                      <a:pPr algn="ctr">
                        <a:lnSpc>
                          <a:spcPct val="107000"/>
                        </a:lnSpc>
                        <a:spcAft>
                          <a:spcPts val="800"/>
                        </a:spcAft>
                      </a:pPr>
                      <a:endParaRPr lang="en-GB" sz="1100" dirty="0">
                        <a:solidFill>
                          <a:srgbClr val="FF0000"/>
                        </a:solidFill>
                      </a:endParaRPr>
                    </a:p>
                  </a:txBody>
                  <a:tcPr marL="36001" marR="36001" marT="0" marB="0" anchor="ctr"/>
                </a:tc>
                <a:extLst>
                  <a:ext uri="{0D108BD9-81ED-4DB2-BD59-A6C34878D82A}">
                    <a16:rowId xmlns:a16="http://schemas.microsoft.com/office/drawing/2014/main" val="1551172648"/>
                  </a:ext>
                </a:extLst>
              </a:tr>
              <a:tr h="320733">
                <a:tc>
                  <a:txBody>
                    <a:bodyPr/>
                    <a:lstStyle/>
                    <a:p>
                      <a:pPr algn="r" fontAlgn="b"/>
                      <a:r>
                        <a:rPr lang="en-US" sz="1100" dirty="0"/>
                        <a:t>950015</a:t>
                      </a:r>
                    </a:p>
                  </a:txBody>
                  <a:tcPr marL="9525" marR="9525" marT="9525" marB="0" anchor="b"/>
                </a:tc>
                <a:tc>
                  <a:txBody>
                    <a:bodyPr/>
                    <a:lstStyle/>
                    <a:p>
                      <a:pPr algn="l" fontAlgn="b"/>
                      <a:r>
                        <a:rPr lang="en-US" sz="1100" dirty="0"/>
                        <a:t>Media Capabilities for Augmented Reality </a:t>
                      </a:r>
                    </a:p>
                  </a:txBody>
                  <a:tcPr marL="9525" marR="9525" marT="9525" marB="0" anchor="b"/>
                </a:tc>
                <a:tc>
                  <a:txBody>
                    <a:bodyPr/>
                    <a:lstStyle/>
                    <a:p>
                      <a:pPr algn="l" fontAlgn="b"/>
                      <a:r>
                        <a:rPr lang="en-US" sz="1100" dirty="0" err="1"/>
                        <a:t>MeCAR</a:t>
                      </a:r>
                      <a:endParaRPr lang="en-US" sz="1100" dirty="0"/>
                    </a:p>
                  </a:txBody>
                  <a:tcPr marL="9525" marR="9525" marT="9525" marB="0" anchor="b"/>
                </a:tc>
                <a:tc>
                  <a:txBody>
                    <a:bodyPr/>
                    <a:lstStyle/>
                    <a:p>
                      <a:pPr algn="r" fontAlgn="b"/>
                      <a:r>
                        <a:rPr lang="en-US" sz="1100" dirty="0">
                          <a:solidFill>
                            <a:schemeClr val="tx1"/>
                          </a:solidFill>
                        </a:rPr>
                        <a:t>3/3/2024</a:t>
                      </a:r>
                    </a:p>
                  </a:txBody>
                  <a:tcPr marL="9525" marR="9525" marT="9525" marB="0" anchor="b"/>
                </a:tc>
                <a:tc>
                  <a:txBody>
                    <a:bodyPr/>
                    <a:lstStyle/>
                    <a:p>
                      <a:pPr algn="r" fontAlgn="b"/>
                      <a:r>
                        <a:rPr lang="en-US" sz="1100" dirty="0"/>
                        <a:t>65%</a:t>
                      </a:r>
                    </a:p>
                  </a:txBody>
                  <a:tcPr marL="9525" marR="9525" marT="9525" marB="0" anchor="b"/>
                </a:tc>
                <a:tc>
                  <a:txBody>
                    <a:bodyPr/>
                    <a:lstStyle/>
                    <a:p>
                      <a:pPr algn="l" fontAlgn="b"/>
                      <a:r>
                        <a:rPr lang="en-US" sz="1100" dirty="0">
                          <a:hlinkClick r:id="rId3"/>
                        </a:rPr>
                        <a:t>SP-220242</a:t>
                      </a:r>
                      <a:endParaRPr lang="en-US" sz="1100" dirty="0"/>
                    </a:p>
                  </a:txBody>
                  <a:tcPr marL="9525" marR="9525" marT="9525" marB="0" anchor="b"/>
                </a:tc>
                <a:tc>
                  <a:txBody>
                    <a:bodyPr/>
                    <a:lstStyle/>
                    <a:p>
                      <a:pPr algn="ctr">
                        <a:lnSpc>
                          <a:spcPct val="107000"/>
                        </a:lnSpc>
                        <a:spcAft>
                          <a:spcPts val="800"/>
                        </a:spcAft>
                      </a:pPr>
                      <a:r>
                        <a:rPr lang="en-GB" sz="1050" dirty="0">
                          <a:solidFill>
                            <a:srgbClr val="FF0000"/>
                          </a:solidFill>
                        </a:rPr>
                        <a:t>80%</a:t>
                      </a:r>
                    </a:p>
                  </a:txBody>
                  <a:tcPr marL="36001" marR="36001" marT="0" marB="0" anchor="ctr"/>
                </a:tc>
                <a:tc>
                  <a:txBody>
                    <a:bodyPr/>
                    <a:lstStyle/>
                    <a:p>
                      <a:pPr algn="ctr">
                        <a:lnSpc>
                          <a:spcPct val="107000"/>
                        </a:lnSpc>
                        <a:spcAft>
                          <a:spcPts val="800"/>
                        </a:spcAft>
                      </a:pPr>
                      <a:endParaRPr lang="en-GB" sz="1100" dirty="0">
                        <a:solidFill>
                          <a:srgbClr val="FF0000"/>
                        </a:solidFill>
                      </a:endParaRPr>
                    </a:p>
                  </a:txBody>
                  <a:tcPr marL="36001" marR="36001" marT="0" marB="0" anchor="ctr"/>
                </a:tc>
                <a:extLst>
                  <a:ext uri="{0D108BD9-81ED-4DB2-BD59-A6C34878D82A}">
                    <a16:rowId xmlns:a16="http://schemas.microsoft.com/office/drawing/2014/main" val="2825203558"/>
                  </a:ext>
                </a:extLst>
              </a:tr>
              <a:tr h="320733">
                <a:tc>
                  <a:txBody>
                    <a:bodyPr/>
                    <a:lstStyle/>
                    <a:p>
                      <a:pPr algn="r" fontAlgn="b"/>
                      <a:r>
                        <a:rPr lang="en-US" sz="1100" dirty="0"/>
                        <a:t>960042</a:t>
                      </a:r>
                    </a:p>
                  </a:txBody>
                  <a:tcPr marL="9525" marR="9525" marT="9525" marB="0" anchor="b"/>
                </a:tc>
                <a:tc>
                  <a:txBody>
                    <a:bodyPr/>
                    <a:lstStyle/>
                    <a:p>
                      <a:pPr algn="l" fontAlgn="b"/>
                      <a:r>
                        <a:rPr lang="en-US" sz="1100" dirty="0"/>
                        <a:t>IMS-based AR Conversational Services </a:t>
                      </a:r>
                    </a:p>
                  </a:txBody>
                  <a:tcPr marL="9525" marR="9525" marT="9525" marB="0" anchor="b"/>
                </a:tc>
                <a:tc>
                  <a:txBody>
                    <a:bodyPr/>
                    <a:lstStyle/>
                    <a:p>
                      <a:pPr algn="l" fontAlgn="b"/>
                      <a:r>
                        <a:rPr lang="en-US" sz="1100" dirty="0"/>
                        <a:t>IBACS</a:t>
                      </a:r>
                    </a:p>
                  </a:txBody>
                  <a:tcPr marL="9525" marR="9525" marT="9525" marB="0" anchor="b"/>
                </a:tc>
                <a:tc>
                  <a:txBody>
                    <a:bodyPr/>
                    <a:lstStyle/>
                    <a:p>
                      <a:pPr algn="r" fontAlgn="b"/>
                      <a:r>
                        <a:rPr lang="en-US" sz="1100" dirty="0">
                          <a:solidFill>
                            <a:schemeClr val="tx1"/>
                          </a:solidFill>
                        </a:rPr>
                        <a:t>3/3/2024</a:t>
                      </a:r>
                    </a:p>
                  </a:txBody>
                  <a:tcPr marL="9525" marR="9525" marT="9525" marB="0" anchor="b"/>
                </a:tc>
                <a:tc>
                  <a:txBody>
                    <a:bodyPr/>
                    <a:lstStyle/>
                    <a:p>
                      <a:pPr algn="r" fontAlgn="b"/>
                      <a:r>
                        <a:rPr lang="en-US" sz="1100" dirty="0"/>
                        <a:t>35%</a:t>
                      </a:r>
                    </a:p>
                  </a:txBody>
                  <a:tcPr marL="9525" marR="9525" marT="9525" marB="0" anchor="b"/>
                </a:tc>
                <a:tc>
                  <a:txBody>
                    <a:bodyPr/>
                    <a:lstStyle/>
                    <a:p>
                      <a:pPr algn="l" fontAlgn="b"/>
                      <a:r>
                        <a:rPr lang="en-US" sz="1100" dirty="0">
                          <a:hlinkClick r:id="rId4"/>
                        </a:rPr>
                        <a:t>SP-230165</a:t>
                      </a:r>
                      <a:endParaRPr lang="en-US" sz="1100" dirty="0"/>
                    </a:p>
                  </a:txBody>
                  <a:tcPr marL="9525" marR="9525" marT="9525" marB="0" anchor="b"/>
                </a:tc>
                <a:tc>
                  <a:txBody>
                    <a:bodyPr/>
                    <a:lstStyle/>
                    <a:p>
                      <a:pPr algn="ctr">
                        <a:lnSpc>
                          <a:spcPct val="107000"/>
                        </a:lnSpc>
                        <a:spcAft>
                          <a:spcPts val="800"/>
                        </a:spcAft>
                      </a:pPr>
                      <a:r>
                        <a:rPr lang="en-GB" sz="1050" dirty="0">
                          <a:solidFill>
                            <a:srgbClr val="FF0000"/>
                          </a:solidFill>
                        </a:rPr>
                        <a:t>50%</a:t>
                      </a:r>
                    </a:p>
                  </a:txBody>
                  <a:tcPr marL="36001" marR="36001" marT="0" marB="0" anchor="ctr"/>
                </a:tc>
                <a:tc>
                  <a:txBody>
                    <a:bodyPr/>
                    <a:lstStyle/>
                    <a:p>
                      <a:pPr algn="ctr">
                        <a:lnSpc>
                          <a:spcPct val="107000"/>
                        </a:lnSpc>
                        <a:spcAft>
                          <a:spcPts val="800"/>
                        </a:spcAft>
                      </a:pPr>
                      <a:endParaRPr lang="en-GB" sz="1100" dirty="0">
                        <a:solidFill>
                          <a:srgbClr val="FF0000"/>
                        </a:solidFill>
                      </a:endParaRPr>
                    </a:p>
                  </a:txBody>
                  <a:tcPr marL="36001" marR="36001" marT="0" marB="0" anchor="ctr"/>
                </a:tc>
                <a:extLst>
                  <a:ext uri="{0D108BD9-81ED-4DB2-BD59-A6C34878D82A}">
                    <a16:rowId xmlns:a16="http://schemas.microsoft.com/office/drawing/2014/main" val="1565260606"/>
                  </a:ext>
                </a:extLst>
              </a:tr>
              <a:tr h="401647">
                <a:tc>
                  <a:txBody>
                    <a:bodyPr/>
                    <a:lstStyle/>
                    <a:p>
                      <a:pPr algn="r" fontAlgn="b"/>
                      <a:r>
                        <a:rPr lang="en-US" sz="1100" dirty="0">
                          <a:solidFill>
                            <a:schemeClr val="bg1">
                              <a:lumMod val="50000"/>
                            </a:schemeClr>
                          </a:solidFill>
                        </a:rPr>
                        <a:t>960044</a:t>
                      </a:r>
                    </a:p>
                  </a:txBody>
                  <a:tcPr marL="9525" marR="9525" marT="9525" marB="0" anchor="b"/>
                </a:tc>
                <a:tc>
                  <a:txBody>
                    <a:bodyPr/>
                    <a:lstStyle/>
                    <a:p>
                      <a:pPr algn="l" fontAlgn="b"/>
                      <a:r>
                        <a:rPr lang="en-US" sz="1100" dirty="0">
                          <a:solidFill>
                            <a:schemeClr val="bg1">
                              <a:lumMod val="50000"/>
                            </a:schemeClr>
                          </a:solidFill>
                        </a:rPr>
                        <a:t>Generic architecture for RT and AR/MR </a:t>
                      </a:r>
                    </a:p>
                  </a:txBody>
                  <a:tcPr marL="9525" marR="9525" marT="9525" marB="0" anchor="b"/>
                </a:tc>
                <a:tc>
                  <a:txBody>
                    <a:bodyPr/>
                    <a:lstStyle/>
                    <a:p>
                      <a:pPr algn="l" fontAlgn="b"/>
                      <a:r>
                        <a:rPr lang="en-US" sz="1100" dirty="0">
                          <a:solidFill>
                            <a:schemeClr val="bg1">
                              <a:lumMod val="50000"/>
                            </a:schemeClr>
                          </a:solidFill>
                        </a:rPr>
                        <a:t>GA4RTAR</a:t>
                      </a:r>
                    </a:p>
                  </a:txBody>
                  <a:tcPr marL="9525" marR="9525" marT="9525" marB="0" anchor="b"/>
                </a:tc>
                <a:tc>
                  <a:txBody>
                    <a:bodyPr/>
                    <a:lstStyle/>
                    <a:p>
                      <a:pPr algn="r" fontAlgn="b"/>
                      <a:r>
                        <a:rPr lang="en-US" sz="1100" dirty="0">
                          <a:solidFill>
                            <a:schemeClr val="bg1">
                              <a:lumMod val="50000"/>
                            </a:schemeClr>
                          </a:solidFill>
                        </a:rPr>
                        <a:t>6/6/2023</a:t>
                      </a:r>
                    </a:p>
                  </a:txBody>
                  <a:tcPr marL="9525" marR="9525" marT="9525" marB="0" anchor="b"/>
                </a:tc>
                <a:tc>
                  <a:txBody>
                    <a:bodyPr/>
                    <a:lstStyle/>
                    <a:p>
                      <a:pPr algn="r" fontAlgn="b"/>
                      <a:r>
                        <a:rPr lang="en-US" sz="1100" dirty="0">
                          <a:solidFill>
                            <a:schemeClr val="bg1">
                              <a:lumMod val="50000"/>
                            </a:schemeClr>
                          </a:solidFill>
                        </a:rPr>
                        <a:t>100%</a:t>
                      </a:r>
                    </a:p>
                  </a:txBody>
                  <a:tcPr marL="9525" marR="9525" marT="9525" marB="0" anchor="b"/>
                </a:tc>
                <a:tc>
                  <a:txBody>
                    <a:bodyPr/>
                    <a:lstStyle/>
                    <a:p>
                      <a:pPr algn="l" fontAlgn="b"/>
                      <a:r>
                        <a:rPr lang="en-US" sz="1100" dirty="0">
                          <a:solidFill>
                            <a:schemeClr val="bg1">
                              <a:lumMod val="50000"/>
                            </a:schemeClr>
                          </a:solidFill>
                          <a:hlinkClick r:id="rId5">
                            <a:extLst>
                              <a:ext uri="{A12FA001-AC4F-418D-AE19-62706E023703}">
                                <ahyp:hlinkClr xmlns:ahyp="http://schemas.microsoft.com/office/drawing/2018/hyperlinkcolor" val="tx"/>
                              </a:ext>
                            </a:extLst>
                          </a:hlinkClick>
                        </a:rPr>
                        <a:t>SP-220672</a:t>
                      </a:r>
                      <a:endParaRPr lang="en-US" sz="1100" dirty="0">
                        <a:solidFill>
                          <a:schemeClr val="bg1">
                            <a:lumMod val="50000"/>
                          </a:schemeClr>
                        </a:solidFill>
                      </a:endParaRPr>
                    </a:p>
                  </a:txBody>
                  <a:tcPr marL="9525" marR="9525" marT="9525" marB="0" anchor="b"/>
                </a:tc>
                <a:tc>
                  <a:txBody>
                    <a:bodyPr/>
                    <a:lstStyle/>
                    <a:p>
                      <a:pPr algn="ctr">
                        <a:lnSpc>
                          <a:spcPct val="107000"/>
                        </a:lnSpc>
                        <a:spcAft>
                          <a:spcPts val="800"/>
                        </a:spcAft>
                      </a:pPr>
                      <a:endParaRPr lang="en-GB" sz="1050" dirty="0">
                        <a:solidFill>
                          <a:schemeClr val="bg1">
                            <a:lumMod val="50000"/>
                          </a:schemeClr>
                        </a:solidFill>
                      </a:endParaRPr>
                    </a:p>
                  </a:txBody>
                  <a:tcPr marL="36001" marR="36001" marT="0" marB="0" anchor="ctr"/>
                </a:tc>
                <a:tc>
                  <a:txBody>
                    <a:bodyPr/>
                    <a:lstStyle/>
                    <a:p>
                      <a:pPr marL="0" marR="0" lvl="0" indent="0" algn="ctr" defTabSz="914296" rtl="0" eaLnBrk="1" fontAlgn="auto" latinLnBrk="0" hangingPunct="1">
                        <a:lnSpc>
                          <a:spcPct val="107000"/>
                        </a:lnSpc>
                        <a:spcBef>
                          <a:spcPts val="0"/>
                        </a:spcBef>
                        <a:spcAft>
                          <a:spcPts val="800"/>
                        </a:spcAft>
                        <a:buClrTx/>
                        <a:buSzTx/>
                        <a:buFontTx/>
                        <a:buNone/>
                        <a:tabLst/>
                        <a:defRPr/>
                      </a:pPr>
                      <a:r>
                        <a:rPr lang="en-GB" sz="1100" dirty="0">
                          <a:solidFill>
                            <a:schemeClr val="bg1">
                              <a:lumMod val="50000"/>
                            </a:schemeClr>
                          </a:solidFill>
                        </a:rPr>
                        <a:t>Stage 2 – Complete</a:t>
                      </a:r>
                    </a:p>
                  </a:txBody>
                  <a:tcPr marL="36001" marR="36001" marT="0" marB="0" anchor="ctr"/>
                </a:tc>
                <a:extLst>
                  <a:ext uri="{0D108BD9-81ED-4DB2-BD59-A6C34878D82A}">
                    <a16:rowId xmlns:a16="http://schemas.microsoft.com/office/drawing/2014/main" val="896377963"/>
                  </a:ext>
                </a:extLst>
              </a:tr>
              <a:tr h="320733">
                <a:tc>
                  <a:txBody>
                    <a:bodyPr/>
                    <a:lstStyle/>
                    <a:p>
                      <a:pPr algn="r" fontAlgn="b"/>
                      <a:r>
                        <a:rPr lang="en-US" sz="1100" dirty="0"/>
                        <a:t>960045</a:t>
                      </a:r>
                    </a:p>
                  </a:txBody>
                  <a:tcPr marL="9525" marR="9525" marT="9525" marB="0" anchor="b"/>
                </a:tc>
                <a:tc>
                  <a:txBody>
                    <a:bodyPr/>
                    <a:lstStyle/>
                    <a:p>
                      <a:pPr algn="l" fontAlgn="b"/>
                      <a:r>
                        <a:rPr lang="nb-NO" sz="1100" dirty="0"/>
                        <a:t>Split Rendering Media Service Enabler </a:t>
                      </a:r>
                    </a:p>
                  </a:txBody>
                  <a:tcPr marL="9525" marR="9525" marT="9525" marB="0" anchor="b"/>
                </a:tc>
                <a:tc>
                  <a:txBody>
                    <a:bodyPr/>
                    <a:lstStyle/>
                    <a:p>
                      <a:pPr algn="l" fontAlgn="b"/>
                      <a:r>
                        <a:rPr lang="en-US" sz="1100" dirty="0"/>
                        <a:t>SR_MSE</a:t>
                      </a:r>
                    </a:p>
                  </a:txBody>
                  <a:tcPr marL="9525" marR="9525" marT="9525" marB="0" anchor="b"/>
                </a:tc>
                <a:tc>
                  <a:txBody>
                    <a:bodyPr/>
                    <a:lstStyle/>
                    <a:p>
                      <a:pPr algn="r" fontAlgn="b"/>
                      <a:r>
                        <a:rPr lang="en-US" sz="1100" dirty="0">
                          <a:solidFill>
                            <a:schemeClr val="tx1"/>
                          </a:solidFill>
                        </a:rPr>
                        <a:t>3/3/2024</a:t>
                      </a:r>
                    </a:p>
                  </a:txBody>
                  <a:tcPr marL="9525" marR="9525" marT="9525" marB="0" anchor="b"/>
                </a:tc>
                <a:tc>
                  <a:txBody>
                    <a:bodyPr/>
                    <a:lstStyle/>
                    <a:p>
                      <a:pPr algn="r" fontAlgn="b"/>
                      <a:r>
                        <a:rPr lang="en-US" sz="1100" dirty="0"/>
                        <a:t>50%</a:t>
                      </a:r>
                    </a:p>
                  </a:txBody>
                  <a:tcPr marL="9525" marR="9525" marT="9525" marB="0" anchor="b"/>
                </a:tc>
                <a:tc>
                  <a:txBody>
                    <a:bodyPr/>
                    <a:lstStyle/>
                    <a:p>
                      <a:pPr algn="l" fontAlgn="b"/>
                      <a:r>
                        <a:rPr lang="en-US" sz="1100" dirty="0">
                          <a:hlinkClick r:id="rId6"/>
                        </a:rPr>
                        <a:t>SP-220685</a:t>
                      </a:r>
                      <a:endParaRPr lang="en-US" sz="1100" dirty="0"/>
                    </a:p>
                  </a:txBody>
                  <a:tcPr marL="9525" marR="9525" marT="9525" marB="0" anchor="b"/>
                </a:tc>
                <a:tc>
                  <a:txBody>
                    <a:bodyPr/>
                    <a:lstStyle/>
                    <a:p>
                      <a:pPr algn="ctr">
                        <a:lnSpc>
                          <a:spcPct val="107000"/>
                        </a:lnSpc>
                        <a:spcAft>
                          <a:spcPts val="800"/>
                        </a:spcAft>
                      </a:pPr>
                      <a:r>
                        <a:rPr lang="en-GB" sz="1050" dirty="0">
                          <a:solidFill>
                            <a:srgbClr val="FF0000"/>
                          </a:solidFill>
                        </a:rPr>
                        <a:t>60%</a:t>
                      </a:r>
                    </a:p>
                  </a:txBody>
                  <a:tcPr marL="36001" marR="36001" marT="0" marB="0" anchor="ctr"/>
                </a:tc>
                <a:tc>
                  <a:txBody>
                    <a:bodyPr/>
                    <a:lstStyle/>
                    <a:p>
                      <a:pPr algn="ctr">
                        <a:lnSpc>
                          <a:spcPct val="107000"/>
                        </a:lnSpc>
                        <a:spcAft>
                          <a:spcPts val="800"/>
                        </a:spcAft>
                      </a:pPr>
                      <a:endParaRPr lang="en-GB" sz="1100" dirty="0">
                        <a:solidFill>
                          <a:srgbClr val="FF0000"/>
                        </a:solidFill>
                      </a:endParaRPr>
                    </a:p>
                  </a:txBody>
                  <a:tcPr marL="36001" marR="36001" marT="0" marB="0" anchor="ctr"/>
                </a:tc>
                <a:extLst>
                  <a:ext uri="{0D108BD9-81ED-4DB2-BD59-A6C34878D82A}">
                    <a16:rowId xmlns:a16="http://schemas.microsoft.com/office/drawing/2014/main" val="411154698"/>
                  </a:ext>
                </a:extLst>
              </a:tr>
              <a:tr h="320733">
                <a:tc>
                  <a:txBody>
                    <a:bodyPr/>
                    <a:lstStyle/>
                    <a:p>
                      <a:pPr algn="r" fontAlgn="b"/>
                      <a:r>
                        <a:rPr lang="en-US" sz="1100" dirty="0"/>
                        <a:t>960046</a:t>
                      </a:r>
                    </a:p>
                  </a:txBody>
                  <a:tcPr marL="9525" marR="9525" marT="9525" marB="0" anchor="b"/>
                </a:tc>
                <a:tc>
                  <a:txBody>
                    <a:bodyPr/>
                    <a:lstStyle/>
                    <a:p>
                      <a:pPr algn="l" fontAlgn="b"/>
                      <a:r>
                        <a:rPr lang="en-US" sz="1100" dirty="0"/>
                        <a:t>Real-time Transport Protocol Configurations </a:t>
                      </a:r>
                    </a:p>
                  </a:txBody>
                  <a:tcPr marL="9525" marR="9525" marT="9525" marB="0" anchor="b"/>
                </a:tc>
                <a:tc>
                  <a:txBody>
                    <a:bodyPr/>
                    <a:lstStyle/>
                    <a:p>
                      <a:pPr algn="l" fontAlgn="b"/>
                      <a:r>
                        <a:rPr lang="en-US" sz="1100" dirty="0"/>
                        <a:t>5G_RTP</a:t>
                      </a:r>
                    </a:p>
                  </a:txBody>
                  <a:tcPr marL="9525" marR="9525" marT="9525" marB="0" anchor="b"/>
                </a:tc>
                <a:tc>
                  <a:txBody>
                    <a:bodyPr/>
                    <a:lstStyle/>
                    <a:p>
                      <a:pPr algn="r" fontAlgn="b"/>
                      <a:r>
                        <a:rPr lang="en-US" sz="1100" dirty="0">
                          <a:solidFill>
                            <a:schemeClr val="tx1"/>
                          </a:solidFill>
                        </a:rPr>
                        <a:t>3/3/2024</a:t>
                      </a:r>
                    </a:p>
                  </a:txBody>
                  <a:tcPr marL="9525" marR="9525" marT="9525" marB="0" anchor="b"/>
                </a:tc>
                <a:tc>
                  <a:txBody>
                    <a:bodyPr/>
                    <a:lstStyle/>
                    <a:p>
                      <a:pPr algn="r" fontAlgn="b"/>
                      <a:r>
                        <a:rPr lang="en-US" sz="1100" dirty="0"/>
                        <a:t>45%</a:t>
                      </a:r>
                    </a:p>
                  </a:txBody>
                  <a:tcPr marL="9525" marR="9525" marT="9525" marB="0" anchor="b"/>
                </a:tc>
                <a:tc>
                  <a:txBody>
                    <a:bodyPr/>
                    <a:lstStyle/>
                    <a:p>
                      <a:pPr algn="l" fontAlgn="b"/>
                      <a:r>
                        <a:rPr lang="en-GB" sz="1100" dirty="0">
                          <a:solidFill>
                            <a:srgbClr val="FF0000"/>
                          </a:solidFill>
                          <a:hlinkClick r:id="rId7"/>
                        </a:rPr>
                        <a:t>SP-230541</a:t>
                      </a:r>
                      <a:endParaRPr lang="en-US" sz="1100" dirty="0"/>
                    </a:p>
                  </a:txBody>
                  <a:tcPr marL="9525" marR="9525" marT="9525" marB="0" anchor="b"/>
                </a:tc>
                <a:tc>
                  <a:txBody>
                    <a:bodyPr/>
                    <a:lstStyle/>
                    <a:p>
                      <a:pPr algn="ctr">
                        <a:lnSpc>
                          <a:spcPct val="107000"/>
                        </a:lnSpc>
                        <a:spcAft>
                          <a:spcPts val="800"/>
                        </a:spcAft>
                      </a:pPr>
                      <a:r>
                        <a:rPr lang="en-GB" sz="1050" dirty="0">
                          <a:solidFill>
                            <a:srgbClr val="FF0000"/>
                          </a:solidFill>
                        </a:rPr>
                        <a:t>60%</a:t>
                      </a:r>
                    </a:p>
                  </a:txBody>
                  <a:tcPr marL="36001" marR="36001" marT="0" marB="0" anchor="ctr"/>
                </a:tc>
                <a:tc>
                  <a:txBody>
                    <a:bodyPr/>
                    <a:lstStyle/>
                    <a:p>
                      <a:pPr algn="ctr">
                        <a:lnSpc>
                          <a:spcPct val="107000"/>
                        </a:lnSpc>
                        <a:spcAft>
                          <a:spcPts val="800"/>
                        </a:spcAft>
                      </a:pPr>
                      <a:endParaRPr lang="en-GB" sz="1100" dirty="0">
                        <a:solidFill>
                          <a:srgbClr val="FF0000"/>
                        </a:solidFill>
                      </a:endParaRPr>
                    </a:p>
                  </a:txBody>
                  <a:tcPr marL="36001" marR="36001" marT="0" marB="0" anchor="ctr"/>
                </a:tc>
                <a:extLst>
                  <a:ext uri="{0D108BD9-81ED-4DB2-BD59-A6C34878D82A}">
                    <a16:rowId xmlns:a16="http://schemas.microsoft.com/office/drawing/2014/main" val="4290819200"/>
                  </a:ext>
                </a:extLst>
              </a:tr>
              <a:tr h="397204">
                <a:tc>
                  <a:txBody>
                    <a:bodyPr/>
                    <a:lstStyle/>
                    <a:p>
                      <a:pPr algn="r" fontAlgn="b"/>
                      <a:r>
                        <a:rPr lang="en-US" sz="1100" dirty="0"/>
                        <a:t>830005</a:t>
                      </a:r>
                    </a:p>
                  </a:txBody>
                  <a:tcPr marL="9525" marR="9525" marT="9525" marB="0" anchor="b"/>
                </a:tc>
                <a:tc>
                  <a:txBody>
                    <a:bodyPr/>
                    <a:lstStyle/>
                    <a:p>
                      <a:pPr algn="l" fontAlgn="b"/>
                      <a:r>
                        <a:rPr lang="en-US" sz="1100" dirty="0"/>
                        <a:t>Terminal Audio quality performance and Test methods for Immersive Audio Services</a:t>
                      </a:r>
                    </a:p>
                  </a:txBody>
                  <a:tcPr marL="9525" marR="9525" marT="9525" marB="0" anchor="b"/>
                </a:tc>
                <a:tc>
                  <a:txBody>
                    <a:bodyPr/>
                    <a:lstStyle/>
                    <a:p>
                      <a:pPr algn="l" fontAlgn="b"/>
                      <a:r>
                        <a:rPr lang="en-US" sz="1100" dirty="0"/>
                        <a:t>ATIAS</a:t>
                      </a:r>
                    </a:p>
                  </a:txBody>
                  <a:tcPr marL="9525" marR="9525" marT="9525" marB="0" anchor="b"/>
                </a:tc>
                <a:tc>
                  <a:txBody>
                    <a:bodyPr/>
                    <a:lstStyle/>
                    <a:p>
                      <a:pPr algn="r" fontAlgn="b"/>
                      <a:r>
                        <a:rPr lang="en-US" sz="1100" dirty="0">
                          <a:solidFill>
                            <a:schemeClr val="tx1"/>
                          </a:solidFill>
                        </a:rPr>
                        <a:t>3/3/2024</a:t>
                      </a:r>
                    </a:p>
                  </a:txBody>
                  <a:tcPr marL="9525" marR="9525" marT="9525" marB="0" anchor="b"/>
                </a:tc>
                <a:tc>
                  <a:txBody>
                    <a:bodyPr/>
                    <a:lstStyle/>
                    <a:p>
                      <a:pPr algn="r" fontAlgn="b"/>
                      <a:r>
                        <a:rPr lang="en-US" sz="1100" dirty="0"/>
                        <a:t>50%</a:t>
                      </a:r>
                    </a:p>
                  </a:txBody>
                  <a:tcPr marL="9525" marR="9525" marT="9525" marB="0" anchor="b"/>
                </a:tc>
                <a:tc>
                  <a:txBody>
                    <a:bodyPr/>
                    <a:lstStyle/>
                    <a:p>
                      <a:pPr algn="l" fontAlgn="b"/>
                      <a:r>
                        <a:rPr lang="en-US" sz="1100" dirty="0">
                          <a:hlinkClick r:id="rId8"/>
                        </a:rPr>
                        <a:t>SP-190040</a:t>
                      </a:r>
                      <a:endParaRPr lang="en-US" sz="1100" dirty="0"/>
                    </a:p>
                  </a:txBody>
                  <a:tcPr marL="9525" marR="9525" marT="9525" marB="0" anchor="b"/>
                </a:tc>
                <a:tc>
                  <a:txBody>
                    <a:bodyPr/>
                    <a:lstStyle/>
                    <a:p>
                      <a:pPr algn="ctr">
                        <a:lnSpc>
                          <a:spcPct val="107000"/>
                        </a:lnSpc>
                        <a:spcAft>
                          <a:spcPts val="800"/>
                        </a:spcAft>
                      </a:pPr>
                      <a:r>
                        <a:rPr lang="en-GB" sz="1050" dirty="0">
                          <a:solidFill>
                            <a:srgbClr val="FF0000"/>
                          </a:solidFill>
                        </a:rPr>
                        <a:t>60%</a:t>
                      </a:r>
                    </a:p>
                  </a:txBody>
                  <a:tcPr marL="36001" marR="36001" marT="0" marB="0" anchor="ctr"/>
                </a:tc>
                <a:tc>
                  <a:txBody>
                    <a:bodyPr/>
                    <a:lstStyle/>
                    <a:p>
                      <a:pPr algn="ctr">
                        <a:lnSpc>
                          <a:spcPct val="107000"/>
                        </a:lnSpc>
                        <a:spcAft>
                          <a:spcPts val="800"/>
                        </a:spcAft>
                      </a:pPr>
                      <a:endParaRPr lang="en-GB" sz="1100" dirty="0">
                        <a:solidFill>
                          <a:srgbClr val="FF0000"/>
                        </a:solidFill>
                      </a:endParaRPr>
                    </a:p>
                  </a:txBody>
                  <a:tcPr marL="36001" marR="36001" marT="0" marB="0" anchor="ctr"/>
                </a:tc>
                <a:extLst>
                  <a:ext uri="{0D108BD9-81ED-4DB2-BD59-A6C34878D82A}">
                    <a16:rowId xmlns:a16="http://schemas.microsoft.com/office/drawing/2014/main" val="298378519"/>
                  </a:ext>
                </a:extLst>
              </a:tr>
              <a:tr h="320733">
                <a:tc>
                  <a:txBody>
                    <a:bodyPr/>
                    <a:lstStyle/>
                    <a:p>
                      <a:pPr algn="r" fontAlgn="b"/>
                      <a:r>
                        <a:rPr lang="en-US" sz="1100" dirty="0"/>
                        <a:t>770024</a:t>
                      </a:r>
                    </a:p>
                  </a:txBody>
                  <a:tcPr marL="9525" marR="9525" marT="9525" marB="0" anchor="b"/>
                </a:tc>
                <a:tc>
                  <a:txBody>
                    <a:bodyPr/>
                    <a:lstStyle/>
                    <a:p>
                      <a:pPr algn="l" fontAlgn="b"/>
                      <a:r>
                        <a:rPr lang="en-US" sz="1100" dirty="0"/>
                        <a:t>EVS Codec Extension for Immersive Voice and Audio Services</a:t>
                      </a:r>
                    </a:p>
                  </a:txBody>
                  <a:tcPr marL="9525" marR="9525" marT="9525" marB="0" anchor="b"/>
                </a:tc>
                <a:tc>
                  <a:txBody>
                    <a:bodyPr/>
                    <a:lstStyle/>
                    <a:p>
                      <a:pPr algn="l" fontAlgn="b"/>
                      <a:r>
                        <a:rPr lang="en-US" sz="1100" dirty="0" err="1"/>
                        <a:t>IVAS_Codec</a:t>
                      </a:r>
                      <a:endParaRPr lang="en-US" sz="1100" dirty="0"/>
                    </a:p>
                  </a:txBody>
                  <a:tcPr marL="9525" marR="9525" marT="9525" marB="0" anchor="b"/>
                </a:tc>
                <a:tc>
                  <a:txBody>
                    <a:bodyPr/>
                    <a:lstStyle/>
                    <a:p>
                      <a:pPr algn="r" fontAlgn="b"/>
                      <a:r>
                        <a:rPr lang="en-US" sz="1100" dirty="0">
                          <a:solidFill>
                            <a:schemeClr val="tx1"/>
                          </a:solidFill>
                        </a:rPr>
                        <a:t>3/3/2024</a:t>
                      </a:r>
                    </a:p>
                  </a:txBody>
                  <a:tcPr marL="9525" marR="9525" marT="9525" marB="0" anchor="b"/>
                </a:tc>
                <a:tc>
                  <a:txBody>
                    <a:bodyPr/>
                    <a:lstStyle/>
                    <a:p>
                      <a:pPr algn="r" fontAlgn="b"/>
                      <a:r>
                        <a:rPr lang="en-US" sz="1100" dirty="0">
                          <a:solidFill>
                            <a:schemeClr val="tx1"/>
                          </a:solidFill>
                        </a:rPr>
                        <a:t>75%</a:t>
                      </a:r>
                    </a:p>
                  </a:txBody>
                  <a:tcPr marL="9525" marR="9525" marT="9525" marB="0" anchor="b"/>
                </a:tc>
                <a:tc>
                  <a:txBody>
                    <a:bodyPr/>
                    <a:lstStyle/>
                    <a:p>
                      <a:pPr algn="l" fontAlgn="b"/>
                      <a:r>
                        <a:rPr lang="en-US" sz="1100" dirty="0">
                          <a:hlinkClick r:id="rId9"/>
                        </a:rPr>
                        <a:t>SP-220608</a:t>
                      </a:r>
                      <a:endParaRPr lang="en-US" sz="1100" dirty="0"/>
                    </a:p>
                  </a:txBody>
                  <a:tcPr marL="9525" marR="9525" marT="9525" marB="0" anchor="b"/>
                </a:tc>
                <a:tc>
                  <a:txBody>
                    <a:bodyPr/>
                    <a:lstStyle/>
                    <a:p>
                      <a:pPr algn="ctr">
                        <a:lnSpc>
                          <a:spcPct val="107000"/>
                        </a:lnSpc>
                        <a:spcAft>
                          <a:spcPts val="800"/>
                        </a:spcAft>
                      </a:pPr>
                      <a:r>
                        <a:rPr lang="en-GB" sz="1050" dirty="0">
                          <a:solidFill>
                            <a:srgbClr val="FF0000"/>
                          </a:solidFill>
                        </a:rPr>
                        <a:t>78%</a:t>
                      </a:r>
                    </a:p>
                  </a:txBody>
                  <a:tcPr marL="36001" marR="36001" marT="0" marB="0" anchor="ctr"/>
                </a:tc>
                <a:tc>
                  <a:txBody>
                    <a:bodyPr/>
                    <a:lstStyle/>
                    <a:p>
                      <a:pPr algn="ctr">
                        <a:lnSpc>
                          <a:spcPct val="107000"/>
                        </a:lnSpc>
                        <a:spcAft>
                          <a:spcPts val="800"/>
                        </a:spcAft>
                      </a:pPr>
                      <a:endParaRPr lang="en-GB" sz="1100" dirty="0">
                        <a:solidFill>
                          <a:srgbClr val="FF0000"/>
                        </a:solidFill>
                      </a:endParaRPr>
                    </a:p>
                  </a:txBody>
                  <a:tcPr marL="36001" marR="36001" marT="0" marB="0" anchor="ctr"/>
                </a:tc>
                <a:extLst>
                  <a:ext uri="{0D108BD9-81ED-4DB2-BD59-A6C34878D82A}">
                    <a16:rowId xmlns:a16="http://schemas.microsoft.com/office/drawing/2014/main" val="3922854970"/>
                  </a:ext>
                </a:extLst>
              </a:tr>
              <a:tr h="320733">
                <a:tc>
                  <a:txBody>
                    <a:bodyPr/>
                    <a:lstStyle/>
                    <a:p>
                      <a:pPr algn="r" fontAlgn="b"/>
                      <a:r>
                        <a:rPr lang="en-US" sz="1100" dirty="0"/>
                        <a:t>960043</a:t>
                      </a:r>
                    </a:p>
                  </a:txBody>
                  <a:tcPr marL="9525" marR="9525" marT="9525" marB="0" anchor="b"/>
                </a:tc>
                <a:tc>
                  <a:txBody>
                    <a:bodyPr/>
                    <a:lstStyle/>
                    <a:p>
                      <a:pPr algn="l" fontAlgn="b"/>
                      <a:r>
                        <a:rPr lang="en-US" sz="1100" dirty="0"/>
                        <a:t>UE Testing Phase 2 </a:t>
                      </a:r>
                    </a:p>
                  </a:txBody>
                  <a:tcPr marL="9525" marR="9525" marT="9525" marB="0" anchor="b"/>
                </a:tc>
                <a:tc>
                  <a:txBody>
                    <a:bodyPr/>
                    <a:lstStyle/>
                    <a:p>
                      <a:pPr algn="l" fontAlgn="b"/>
                      <a:r>
                        <a:rPr lang="en-US" sz="1100" dirty="0" err="1"/>
                        <a:t>eUET</a:t>
                      </a:r>
                      <a:endParaRPr lang="en-US" sz="1100" dirty="0"/>
                    </a:p>
                  </a:txBody>
                  <a:tcPr marL="9525" marR="9525" marT="9525" marB="0" anchor="b"/>
                </a:tc>
                <a:tc>
                  <a:txBody>
                    <a:bodyPr/>
                    <a:lstStyle/>
                    <a:p>
                      <a:pPr algn="r" fontAlgn="b"/>
                      <a:r>
                        <a:rPr lang="en-US" sz="1100" dirty="0">
                          <a:solidFill>
                            <a:schemeClr val="tx1"/>
                          </a:solidFill>
                        </a:rPr>
                        <a:t>3/3/2024</a:t>
                      </a:r>
                    </a:p>
                  </a:txBody>
                  <a:tcPr marL="9525" marR="9525" marT="9525" marB="0" anchor="b"/>
                </a:tc>
                <a:tc>
                  <a:txBody>
                    <a:bodyPr/>
                    <a:lstStyle/>
                    <a:p>
                      <a:pPr algn="r" fontAlgn="b"/>
                      <a:r>
                        <a:rPr lang="en-US" sz="1100" dirty="0"/>
                        <a:t>35%</a:t>
                      </a:r>
                    </a:p>
                  </a:txBody>
                  <a:tcPr marL="9525" marR="9525" marT="9525" marB="0" anchor="b"/>
                </a:tc>
                <a:tc>
                  <a:txBody>
                    <a:bodyPr/>
                    <a:lstStyle/>
                    <a:p>
                      <a:pPr algn="l" fontAlgn="b"/>
                      <a:r>
                        <a:rPr lang="en-US" sz="1100" dirty="0">
                          <a:hlinkClick r:id="rId10"/>
                        </a:rPr>
                        <a:t>SP-220610</a:t>
                      </a:r>
                      <a:endParaRPr lang="en-US" sz="1100" dirty="0"/>
                    </a:p>
                  </a:txBody>
                  <a:tcPr marL="9525" marR="9525" marT="9525" marB="0" anchor="b"/>
                </a:tc>
                <a:tc>
                  <a:txBody>
                    <a:bodyPr/>
                    <a:lstStyle/>
                    <a:p>
                      <a:pPr algn="ctr">
                        <a:lnSpc>
                          <a:spcPct val="107000"/>
                        </a:lnSpc>
                        <a:spcAft>
                          <a:spcPts val="800"/>
                        </a:spcAft>
                      </a:pPr>
                      <a:r>
                        <a:rPr lang="en-GB" sz="1050" dirty="0">
                          <a:solidFill>
                            <a:srgbClr val="FF0000"/>
                          </a:solidFill>
                        </a:rPr>
                        <a:t>65%</a:t>
                      </a:r>
                    </a:p>
                  </a:txBody>
                  <a:tcPr marL="36001" marR="36001" marT="0" marB="0" anchor="ctr"/>
                </a:tc>
                <a:tc>
                  <a:txBody>
                    <a:bodyPr/>
                    <a:lstStyle/>
                    <a:p>
                      <a:pPr algn="ctr">
                        <a:lnSpc>
                          <a:spcPct val="107000"/>
                        </a:lnSpc>
                        <a:spcAft>
                          <a:spcPts val="800"/>
                        </a:spcAft>
                      </a:pPr>
                      <a:endParaRPr lang="en-GB" sz="1100" dirty="0">
                        <a:solidFill>
                          <a:srgbClr val="FF0000"/>
                        </a:solidFill>
                      </a:endParaRPr>
                    </a:p>
                  </a:txBody>
                  <a:tcPr marL="36001" marR="36001" marT="0" marB="0" anchor="ctr"/>
                </a:tc>
                <a:extLst>
                  <a:ext uri="{0D108BD9-81ED-4DB2-BD59-A6C34878D82A}">
                    <a16:rowId xmlns:a16="http://schemas.microsoft.com/office/drawing/2014/main" val="3522471227"/>
                  </a:ext>
                </a:extLst>
              </a:tr>
              <a:tr h="320733">
                <a:tc>
                  <a:txBody>
                    <a:bodyPr/>
                    <a:lstStyle/>
                    <a:p>
                      <a:pPr algn="r" fontAlgn="b"/>
                      <a:r>
                        <a:rPr lang="en-US" sz="1100" dirty="0">
                          <a:solidFill>
                            <a:schemeClr val="bg1">
                              <a:lumMod val="50000"/>
                            </a:schemeClr>
                          </a:solidFill>
                        </a:rPr>
                        <a:t>980009</a:t>
                      </a:r>
                    </a:p>
                  </a:txBody>
                  <a:tcPr marL="9525" marR="9525" marT="9525" marB="0" anchor="b"/>
                </a:tc>
                <a:tc>
                  <a:txBody>
                    <a:bodyPr/>
                    <a:lstStyle/>
                    <a:p>
                      <a:pPr algn="l" fontAlgn="b"/>
                      <a:r>
                        <a:rPr lang="en-US" sz="1100" dirty="0">
                          <a:solidFill>
                            <a:schemeClr val="bg1">
                              <a:lumMod val="50000"/>
                            </a:schemeClr>
                          </a:solidFill>
                        </a:rPr>
                        <a:t>5G Media Streaming Audio codec phase 2 for 5G-Advanced </a:t>
                      </a:r>
                    </a:p>
                  </a:txBody>
                  <a:tcPr marL="9525" marR="9525" marT="9525" marB="0" anchor="b"/>
                </a:tc>
                <a:tc>
                  <a:txBody>
                    <a:bodyPr/>
                    <a:lstStyle/>
                    <a:p>
                      <a:pPr algn="l" fontAlgn="b"/>
                      <a:r>
                        <a:rPr lang="en-US" sz="1100" dirty="0">
                          <a:solidFill>
                            <a:schemeClr val="bg1">
                              <a:lumMod val="50000"/>
                            </a:schemeClr>
                          </a:solidFill>
                        </a:rPr>
                        <a:t>5GMS_Audio_Ph2</a:t>
                      </a:r>
                    </a:p>
                  </a:txBody>
                  <a:tcPr marL="9525" marR="9525" marT="9525" marB="0" anchor="b"/>
                </a:tc>
                <a:tc>
                  <a:txBody>
                    <a:bodyPr/>
                    <a:lstStyle/>
                    <a:p>
                      <a:pPr algn="r" fontAlgn="b"/>
                      <a:r>
                        <a:rPr lang="en-US" sz="1100" dirty="0">
                          <a:solidFill>
                            <a:schemeClr val="bg1">
                              <a:lumMod val="50000"/>
                            </a:schemeClr>
                          </a:solidFill>
                        </a:rPr>
                        <a:t>3/3/2023</a:t>
                      </a:r>
                    </a:p>
                  </a:txBody>
                  <a:tcPr marL="9525" marR="9525" marT="9525" marB="0" anchor="b"/>
                </a:tc>
                <a:tc>
                  <a:txBody>
                    <a:bodyPr/>
                    <a:lstStyle/>
                    <a:p>
                      <a:pPr algn="r" fontAlgn="b"/>
                      <a:r>
                        <a:rPr lang="en-US" sz="1100" dirty="0">
                          <a:solidFill>
                            <a:schemeClr val="bg1">
                              <a:lumMod val="50000"/>
                            </a:schemeClr>
                          </a:solidFill>
                        </a:rPr>
                        <a:t>100%</a:t>
                      </a:r>
                    </a:p>
                  </a:txBody>
                  <a:tcPr marL="9525" marR="9525" marT="9525" marB="0" anchor="b"/>
                </a:tc>
                <a:tc>
                  <a:txBody>
                    <a:bodyPr/>
                    <a:lstStyle/>
                    <a:p>
                      <a:pPr algn="l" fontAlgn="b"/>
                      <a:r>
                        <a:rPr lang="en-US" sz="1100" dirty="0">
                          <a:solidFill>
                            <a:schemeClr val="bg1">
                              <a:lumMod val="50000"/>
                            </a:schemeClr>
                          </a:solidFill>
                          <a:hlinkClick r:id="rId11">
                            <a:extLst>
                              <a:ext uri="{A12FA001-AC4F-418D-AE19-62706E023703}">
                                <ahyp:hlinkClr xmlns:ahyp="http://schemas.microsoft.com/office/drawing/2018/hyperlinkcolor" val="tx"/>
                              </a:ext>
                            </a:extLst>
                          </a:hlinkClick>
                        </a:rPr>
                        <a:t>SP-221033</a:t>
                      </a:r>
                      <a:endParaRPr lang="en-US" sz="1100" dirty="0">
                        <a:solidFill>
                          <a:schemeClr val="bg1">
                            <a:lumMod val="50000"/>
                          </a:schemeClr>
                        </a:solidFill>
                      </a:endParaRPr>
                    </a:p>
                  </a:txBody>
                  <a:tcPr marL="9525" marR="9525" marT="9525" marB="0" anchor="b"/>
                </a:tc>
                <a:tc>
                  <a:txBody>
                    <a:bodyPr/>
                    <a:lstStyle/>
                    <a:p>
                      <a:pPr algn="ctr">
                        <a:lnSpc>
                          <a:spcPct val="107000"/>
                        </a:lnSpc>
                        <a:spcAft>
                          <a:spcPts val="800"/>
                        </a:spcAft>
                      </a:pPr>
                      <a:endParaRPr lang="en-GB" sz="1050" dirty="0">
                        <a:solidFill>
                          <a:schemeClr val="bg1">
                            <a:lumMod val="50000"/>
                          </a:schemeClr>
                        </a:solidFill>
                      </a:endParaRPr>
                    </a:p>
                  </a:txBody>
                  <a:tcPr marL="36001" marR="36001" marT="0" marB="0" anchor="ctr"/>
                </a:tc>
                <a:tc>
                  <a:txBody>
                    <a:bodyPr/>
                    <a:lstStyle/>
                    <a:p>
                      <a:pPr algn="ctr">
                        <a:lnSpc>
                          <a:spcPct val="107000"/>
                        </a:lnSpc>
                        <a:spcAft>
                          <a:spcPts val="800"/>
                        </a:spcAft>
                      </a:pPr>
                      <a:r>
                        <a:rPr lang="en-GB" sz="1100" dirty="0">
                          <a:solidFill>
                            <a:schemeClr val="bg1">
                              <a:lumMod val="50000"/>
                            </a:schemeClr>
                          </a:solidFill>
                        </a:rPr>
                        <a:t>Complete</a:t>
                      </a:r>
                    </a:p>
                  </a:txBody>
                  <a:tcPr marL="36001" marR="36001" marT="0" marB="0" anchor="ctr"/>
                </a:tc>
                <a:extLst>
                  <a:ext uri="{0D108BD9-81ED-4DB2-BD59-A6C34878D82A}">
                    <a16:rowId xmlns:a16="http://schemas.microsoft.com/office/drawing/2014/main" val="4195024113"/>
                  </a:ext>
                </a:extLst>
              </a:tr>
              <a:tr h="401647">
                <a:tc>
                  <a:txBody>
                    <a:bodyPr/>
                    <a:lstStyle/>
                    <a:p>
                      <a:pPr algn="r" fontAlgn="b"/>
                      <a:r>
                        <a:rPr lang="en-US" sz="1100" dirty="0">
                          <a:solidFill>
                            <a:schemeClr val="bg1">
                              <a:lumMod val="50000"/>
                            </a:schemeClr>
                          </a:solidFill>
                        </a:rPr>
                        <a:t>960047</a:t>
                      </a:r>
                    </a:p>
                  </a:txBody>
                  <a:tcPr marL="9525" marR="9525" marT="9525" marB="0" anchor="b"/>
                </a:tc>
                <a:tc>
                  <a:txBody>
                    <a:bodyPr/>
                    <a:lstStyle/>
                    <a:p>
                      <a:pPr algn="l" fontAlgn="b"/>
                      <a:r>
                        <a:rPr lang="en-US" sz="1100" dirty="0">
                          <a:solidFill>
                            <a:schemeClr val="bg1">
                              <a:lumMod val="50000"/>
                            </a:schemeClr>
                          </a:solidFill>
                        </a:rPr>
                        <a:t>5G Media Streaming Architecture Phase 2 </a:t>
                      </a:r>
                    </a:p>
                  </a:txBody>
                  <a:tcPr marL="9525" marR="9525" marT="9525" marB="0" anchor="b"/>
                </a:tc>
                <a:tc>
                  <a:txBody>
                    <a:bodyPr/>
                    <a:lstStyle/>
                    <a:p>
                      <a:pPr algn="l" fontAlgn="b"/>
                      <a:r>
                        <a:rPr lang="en-US" sz="1100" dirty="0">
                          <a:solidFill>
                            <a:schemeClr val="bg1">
                              <a:lumMod val="50000"/>
                            </a:schemeClr>
                          </a:solidFill>
                        </a:rPr>
                        <a:t>5GMS_Ph2</a:t>
                      </a:r>
                    </a:p>
                  </a:txBody>
                  <a:tcPr marL="9525" marR="9525" marT="9525" marB="0" anchor="b"/>
                </a:tc>
                <a:tc>
                  <a:txBody>
                    <a:bodyPr/>
                    <a:lstStyle/>
                    <a:p>
                      <a:pPr algn="r" fontAlgn="b"/>
                      <a:r>
                        <a:rPr lang="en-US" sz="1100" dirty="0">
                          <a:solidFill>
                            <a:schemeClr val="bg1">
                              <a:lumMod val="50000"/>
                            </a:schemeClr>
                          </a:solidFill>
                        </a:rPr>
                        <a:t>6/6/2023</a:t>
                      </a:r>
                    </a:p>
                  </a:txBody>
                  <a:tcPr marL="9525" marR="9525" marT="9525" marB="0" anchor="b"/>
                </a:tc>
                <a:tc>
                  <a:txBody>
                    <a:bodyPr/>
                    <a:lstStyle/>
                    <a:p>
                      <a:pPr algn="r" fontAlgn="b"/>
                      <a:r>
                        <a:rPr lang="en-US" sz="1100" dirty="0">
                          <a:solidFill>
                            <a:schemeClr val="bg1">
                              <a:lumMod val="50000"/>
                            </a:schemeClr>
                          </a:solidFill>
                        </a:rPr>
                        <a:t>1000%</a:t>
                      </a:r>
                    </a:p>
                  </a:txBody>
                  <a:tcPr marL="9525" marR="9525" marT="9525" marB="0" anchor="b"/>
                </a:tc>
                <a:tc>
                  <a:txBody>
                    <a:bodyPr/>
                    <a:lstStyle/>
                    <a:p>
                      <a:pPr algn="l" fontAlgn="b"/>
                      <a:r>
                        <a:rPr lang="en-US" sz="1100" dirty="0">
                          <a:solidFill>
                            <a:schemeClr val="bg1">
                              <a:lumMod val="50000"/>
                            </a:schemeClr>
                          </a:solidFill>
                          <a:hlinkClick r:id="rId12">
                            <a:extLst>
                              <a:ext uri="{A12FA001-AC4F-418D-AE19-62706E023703}">
                                <ahyp:hlinkClr xmlns:ahyp="http://schemas.microsoft.com/office/drawing/2018/hyperlinkcolor" val="tx"/>
                              </a:ext>
                            </a:extLst>
                          </a:hlinkClick>
                        </a:rPr>
                        <a:t>SP-230164</a:t>
                      </a:r>
                      <a:endParaRPr lang="en-US" sz="1100" dirty="0">
                        <a:solidFill>
                          <a:schemeClr val="bg1">
                            <a:lumMod val="50000"/>
                          </a:schemeClr>
                        </a:solidFill>
                      </a:endParaRPr>
                    </a:p>
                  </a:txBody>
                  <a:tcPr marL="9525" marR="9525" marT="9525" marB="0" anchor="b"/>
                </a:tc>
                <a:tc>
                  <a:txBody>
                    <a:bodyPr/>
                    <a:lstStyle/>
                    <a:p>
                      <a:pPr algn="ctr">
                        <a:lnSpc>
                          <a:spcPct val="107000"/>
                        </a:lnSpc>
                        <a:spcAft>
                          <a:spcPts val="800"/>
                        </a:spcAft>
                      </a:pPr>
                      <a:endParaRPr lang="en-GB" sz="1050" dirty="0">
                        <a:solidFill>
                          <a:schemeClr val="bg1">
                            <a:lumMod val="50000"/>
                          </a:schemeClr>
                        </a:solidFill>
                      </a:endParaRPr>
                    </a:p>
                  </a:txBody>
                  <a:tcPr marL="36001" marR="36001" marT="0" marB="0" anchor="ctr"/>
                </a:tc>
                <a:tc>
                  <a:txBody>
                    <a:bodyPr/>
                    <a:lstStyle/>
                    <a:p>
                      <a:pPr algn="ctr">
                        <a:lnSpc>
                          <a:spcPct val="107000"/>
                        </a:lnSpc>
                        <a:spcAft>
                          <a:spcPts val="800"/>
                        </a:spcAft>
                      </a:pPr>
                      <a:br>
                        <a:rPr lang="en-US" sz="1100" dirty="0">
                          <a:solidFill>
                            <a:schemeClr val="bg1">
                              <a:lumMod val="50000"/>
                            </a:schemeClr>
                          </a:solidFill>
                        </a:rPr>
                      </a:br>
                      <a:r>
                        <a:rPr lang="en-US" sz="1100" dirty="0">
                          <a:solidFill>
                            <a:schemeClr val="bg1">
                              <a:lumMod val="50000"/>
                            </a:schemeClr>
                          </a:solidFill>
                        </a:rPr>
                        <a:t>Stage 2 – Complete</a:t>
                      </a:r>
                    </a:p>
                  </a:txBody>
                  <a:tcPr marL="36001" marR="36001" marT="0" marB="0" anchor="ctr"/>
                </a:tc>
                <a:extLst>
                  <a:ext uri="{0D108BD9-81ED-4DB2-BD59-A6C34878D82A}">
                    <a16:rowId xmlns:a16="http://schemas.microsoft.com/office/drawing/2014/main" val="249912407"/>
                  </a:ext>
                </a:extLst>
              </a:tr>
              <a:tr h="320733">
                <a:tc>
                  <a:txBody>
                    <a:bodyPr/>
                    <a:lstStyle/>
                    <a:p>
                      <a:pPr algn="r" fontAlgn="b"/>
                      <a:r>
                        <a:rPr lang="en-US" sz="1100" dirty="0"/>
                        <a:t>980007</a:t>
                      </a:r>
                    </a:p>
                  </a:txBody>
                  <a:tcPr marL="9525" marR="9525" marT="9525" marB="0" anchor="b"/>
                </a:tc>
                <a:tc>
                  <a:txBody>
                    <a:bodyPr/>
                    <a:lstStyle/>
                    <a:p>
                      <a:pPr algn="l" fontAlgn="b"/>
                      <a:r>
                        <a:rPr lang="en-US" sz="1100" dirty="0"/>
                        <a:t>Enhanced Multiparty RTT </a:t>
                      </a:r>
                    </a:p>
                  </a:txBody>
                  <a:tcPr marL="9525" marR="9525" marT="9525" marB="0" anchor="b"/>
                </a:tc>
                <a:tc>
                  <a:txBody>
                    <a:bodyPr/>
                    <a:lstStyle/>
                    <a:p>
                      <a:pPr algn="l" fontAlgn="b"/>
                      <a:r>
                        <a:rPr lang="en-US" sz="1100" dirty="0"/>
                        <a:t>MP_RTT</a:t>
                      </a:r>
                    </a:p>
                  </a:txBody>
                  <a:tcPr marL="9525" marR="9525" marT="9525" marB="0" anchor="b"/>
                </a:tc>
                <a:tc>
                  <a:txBody>
                    <a:bodyPr/>
                    <a:lstStyle/>
                    <a:p>
                      <a:pPr algn="r" fontAlgn="b"/>
                      <a:r>
                        <a:rPr lang="en-US" sz="1100" dirty="0"/>
                        <a:t>12/12/2023</a:t>
                      </a:r>
                    </a:p>
                    <a:p>
                      <a:pPr algn="r" fontAlgn="b"/>
                      <a:r>
                        <a:rPr lang="en-US" sz="1100" dirty="0">
                          <a:solidFill>
                            <a:srgbClr val="FF0000"/>
                          </a:solidFill>
                        </a:rPr>
                        <a:t>-&gt; 3/3/2024</a:t>
                      </a:r>
                    </a:p>
                  </a:txBody>
                  <a:tcPr marL="9525" marR="9525" marT="9525" marB="0" anchor="b"/>
                </a:tc>
                <a:tc>
                  <a:txBody>
                    <a:bodyPr/>
                    <a:lstStyle/>
                    <a:p>
                      <a:pPr algn="r" fontAlgn="b"/>
                      <a:r>
                        <a:rPr lang="en-US" sz="1100" dirty="0"/>
                        <a:t>50%</a:t>
                      </a:r>
                    </a:p>
                  </a:txBody>
                  <a:tcPr marL="9525" marR="9525" marT="9525" marB="0" anchor="b"/>
                </a:tc>
                <a:tc>
                  <a:txBody>
                    <a:bodyPr/>
                    <a:lstStyle/>
                    <a:p>
                      <a:pPr algn="l" fontAlgn="b"/>
                      <a:r>
                        <a:rPr lang="en-US" sz="1100" dirty="0">
                          <a:hlinkClick r:id="rId13"/>
                        </a:rPr>
                        <a:t>SP-221346</a:t>
                      </a:r>
                      <a:endParaRPr lang="en-US" sz="1100" dirty="0"/>
                    </a:p>
                  </a:txBody>
                  <a:tcPr marL="9525" marR="9525" marT="9525" marB="0" anchor="b"/>
                </a:tc>
                <a:tc>
                  <a:txBody>
                    <a:bodyPr/>
                    <a:lstStyle/>
                    <a:p>
                      <a:pPr algn="ctr">
                        <a:lnSpc>
                          <a:spcPct val="107000"/>
                        </a:lnSpc>
                        <a:spcAft>
                          <a:spcPts val="800"/>
                        </a:spcAft>
                      </a:pPr>
                      <a:r>
                        <a:rPr lang="en-GB" sz="1050" dirty="0">
                          <a:solidFill>
                            <a:srgbClr val="FF0000"/>
                          </a:solidFill>
                        </a:rPr>
                        <a:t>75%</a:t>
                      </a:r>
                    </a:p>
                  </a:txBody>
                  <a:tcPr marL="36001" marR="36001" marT="0" marB="0" anchor="ctr"/>
                </a:tc>
                <a:tc>
                  <a:txBody>
                    <a:bodyPr/>
                    <a:lstStyle/>
                    <a:p>
                      <a:pPr algn="ctr">
                        <a:lnSpc>
                          <a:spcPct val="107000"/>
                        </a:lnSpc>
                        <a:spcAft>
                          <a:spcPts val="800"/>
                        </a:spcAft>
                      </a:pPr>
                      <a:r>
                        <a:rPr lang="en-GB" sz="1100" dirty="0">
                          <a:solidFill>
                            <a:srgbClr val="FF0000"/>
                          </a:solidFill>
                        </a:rPr>
                        <a:t>Revised WID in: </a:t>
                      </a:r>
                      <a:r>
                        <a:rPr lang="en-GB" sz="1100" dirty="0">
                          <a:solidFill>
                            <a:srgbClr val="FF0000"/>
                          </a:solidFill>
                          <a:hlinkClick r:id="rId14"/>
                        </a:rPr>
                        <a:t>SP-231290</a:t>
                      </a:r>
                      <a:endParaRPr lang="en-GB" sz="1100" dirty="0">
                        <a:solidFill>
                          <a:srgbClr val="FF0000"/>
                        </a:solidFill>
                      </a:endParaRPr>
                    </a:p>
                  </a:txBody>
                  <a:tcPr marL="36001" marR="36001" marT="0" marB="0" anchor="ctr"/>
                </a:tc>
                <a:extLst>
                  <a:ext uri="{0D108BD9-81ED-4DB2-BD59-A6C34878D82A}">
                    <a16:rowId xmlns:a16="http://schemas.microsoft.com/office/drawing/2014/main" val="1828942011"/>
                  </a:ext>
                </a:extLst>
              </a:tr>
            </a:tbl>
          </a:graphicData>
        </a:graphic>
      </p:graphicFrame>
    </p:spTree>
    <p:extLst>
      <p:ext uri="{BB962C8B-B14F-4D97-AF65-F5344CB8AC3E}">
        <p14:creationId xmlns:p14="http://schemas.microsoft.com/office/powerpoint/2010/main" val="4169892443"/>
      </p:ext>
    </p:extLst>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Title 1">
            <a:extLst>
              <a:ext uri="{FF2B5EF4-FFF2-40B4-BE49-F238E27FC236}">
                <a16:creationId xmlns:a16="http://schemas.microsoft.com/office/drawing/2014/main" id="{40AB3C44-8A1D-4921-A803-B5281B64AC81}"/>
              </a:ext>
            </a:extLst>
          </p:cNvPr>
          <p:cNvSpPr>
            <a:spLocks noGrp="1"/>
          </p:cNvSpPr>
          <p:nvPr>
            <p:ph type="title"/>
          </p:nvPr>
        </p:nvSpPr>
        <p:spPr>
          <a:xfrm>
            <a:off x="2012950" y="196850"/>
            <a:ext cx="6827838" cy="1143000"/>
          </a:xfrm>
        </p:spPr>
        <p:txBody>
          <a:bodyPr/>
          <a:lstStyle/>
          <a:p>
            <a:r>
              <a:rPr lang="en-US" altLang="en-US" dirty="0"/>
              <a:t>Overview of work progress </a:t>
            </a:r>
            <a:br>
              <a:rPr lang="en-US" altLang="en-US" dirty="0"/>
            </a:br>
            <a:r>
              <a:rPr lang="en-US" altLang="en-US" dirty="0"/>
              <a:t>Rel-18 Work Items 2/2</a:t>
            </a:r>
          </a:p>
        </p:txBody>
      </p:sp>
      <p:graphicFrame>
        <p:nvGraphicFramePr>
          <p:cNvPr id="2" name="Table 1">
            <a:extLst>
              <a:ext uri="{FF2B5EF4-FFF2-40B4-BE49-F238E27FC236}">
                <a16:creationId xmlns:a16="http://schemas.microsoft.com/office/drawing/2014/main" id="{AEFED569-11F6-450E-214A-0DB8520DA1D4}"/>
              </a:ext>
            </a:extLst>
          </p:cNvPr>
          <p:cNvGraphicFramePr>
            <a:graphicFrameLocks noGrp="1"/>
          </p:cNvGraphicFramePr>
          <p:nvPr>
            <p:extLst>
              <p:ext uri="{D42A27DB-BD31-4B8C-83A1-F6EECF244321}">
                <p14:modId xmlns:p14="http://schemas.microsoft.com/office/powerpoint/2010/main" val="4255203746"/>
              </p:ext>
            </p:extLst>
          </p:nvPr>
        </p:nvGraphicFramePr>
        <p:xfrm>
          <a:off x="647700" y="1357900"/>
          <a:ext cx="10238474" cy="1345317"/>
        </p:xfrm>
        <a:graphic>
          <a:graphicData uri="http://schemas.openxmlformats.org/drawingml/2006/table">
            <a:tbl>
              <a:tblPr firstRow="1" firstCol="1" bandRow="1">
                <a:tableStyleId>{F5AB1C69-6EDB-4FF4-983F-18BD219EF322}</a:tableStyleId>
              </a:tblPr>
              <a:tblGrid>
                <a:gridCol w="611068">
                  <a:extLst>
                    <a:ext uri="{9D8B030D-6E8A-4147-A177-3AD203B41FA5}">
                      <a16:colId xmlns:a16="http://schemas.microsoft.com/office/drawing/2014/main" val="3406904079"/>
                    </a:ext>
                  </a:extLst>
                </a:gridCol>
                <a:gridCol w="3902949">
                  <a:extLst>
                    <a:ext uri="{9D8B030D-6E8A-4147-A177-3AD203B41FA5}">
                      <a16:colId xmlns:a16="http://schemas.microsoft.com/office/drawing/2014/main" val="522572285"/>
                    </a:ext>
                  </a:extLst>
                </a:gridCol>
                <a:gridCol w="1112155">
                  <a:extLst>
                    <a:ext uri="{9D8B030D-6E8A-4147-A177-3AD203B41FA5}">
                      <a16:colId xmlns:a16="http://schemas.microsoft.com/office/drawing/2014/main" val="1128329369"/>
                    </a:ext>
                  </a:extLst>
                </a:gridCol>
                <a:gridCol w="945075">
                  <a:extLst>
                    <a:ext uri="{9D8B030D-6E8A-4147-A177-3AD203B41FA5}">
                      <a16:colId xmlns:a16="http://schemas.microsoft.com/office/drawing/2014/main" val="1584888878"/>
                    </a:ext>
                  </a:extLst>
                </a:gridCol>
                <a:gridCol w="434441">
                  <a:extLst>
                    <a:ext uri="{9D8B030D-6E8A-4147-A177-3AD203B41FA5}">
                      <a16:colId xmlns:a16="http://schemas.microsoft.com/office/drawing/2014/main" val="3863086712"/>
                    </a:ext>
                  </a:extLst>
                </a:gridCol>
                <a:gridCol w="652857">
                  <a:extLst>
                    <a:ext uri="{9D8B030D-6E8A-4147-A177-3AD203B41FA5}">
                      <a16:colId xmlns:a16="http://schemas.microsoft.com/office/drawing/2014/main" val="852456964"/>
                    </a:ext>
                  </a:extLst>
                </a:gridCol>
                <a:gridCol w="652857">
                  <a:extLst>
                    <a:ext uri="{9D8B030D-6E8A-4147-A177-3AD203B41FA5}">
                      <a16:colId xmlns:a16="http://schemas.microsoft.com/office/drawing/2014/main" val="4269548696"/>
                    </a:ext>
                  </a:extLst>
                </a:gridCol>
                <a:gridCol w="1927072">
                  <a:extLst>
                    <a:ext uri="{9D8B030D-6E8A-4147-A177-3AD203B41FA5}">
                      <a16:colId xmlns:a16="http://schemas.microsoft.com/office/drawing/2014/main" val="1718835401"/>
                    </a:ext>
                  </a:extLst>
                </a:gridCol>
              </a:tblGrid>
              <a:tr h="359046">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a:t>
                      </a:r>
                      <a:r>
                        <a:rPr lang="en-GB" sz="1000" dirty="0"/>
                        <a:t>(dd/mm/</a:t>
                      </a:r>
                      <a:r>
                        <a:rPr lang="en-GB" sz="1000" dirty="0" err="1"/>
                        <a:t>yyyy</a:t>
                      </a:r>
                      <a:r>
                        <a:rPr lang="en-GB" sz="1000" dirty="0"/>
                        <a:t>)</a:t>
                      </a:r>
                      <a:endParaRPr lang="en-GB" sz="1100" dirty="0"/>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2477623767"/>
                  </a:ext>
                </a:extLst>
              </a:tr>
              <a:tr h="320733">
                <a:tc>
                  <a:txBody>
                    <a:bodyPr/>
                    <a:lstStyle/>
                    <a:p>
                      <a:pPr algn="r" fontAlgn="b"/>
                      <a:r>
                        <a:rPr lang="en-US" sz="1100" dirty="0"/>
                        <a:t>990025</a:t>
                      </a:r>
                    </a:p>
                  </a:txBody>
                  <a:tcPr marL="9525" marR="9525" marT="9525" marB="0" anchor="b"/>
                </a:tc>
                <a:tc>
                  <a:txBody>
                    <a:bodyPr/>
                    <a:lstStyle/>
                    <a:p>
                      <a:pPr algn="l" fontAlgn="b"/>
                      <a:r>
                        <a:rPr lang="en-US" sz="1100" dirty="0"/>
                        <a:t>Immersive Audio for Split Rendering Scenarios</a:t>
                      </a:r>
                    </a:p>
                  </a:txBody>
                  <a:tcPr marL="9525" marR="9525" marT="9525" marB="0" anchor="b"/>
                </a:tc>
                <a:tc>
                  <a:txBody>
                    <a:bodyPr/>
                    <a:lstStyle/>
                    <a:p>
                      <a:pPr algn="l" fontAlgn="b"/>
                      <a:r>
                        <a:rPr lang="en-US" sz="1100" dirty="0"/>
                        <a:t>ISAR </a:t>
                      </a:r>
                    </a:p>
                  </a:txBody>
                  <a:tcPr marL="9525" marR="9525" marT="9525" marB="0" anchor="b"/>
                </a:tc>
                <a:tc>
                  <a:txBody>
                    <a:bodyPr/>
                    <a:lstStyle/>
                    <a:p>
                      <a:pPr algn="r" fontAlgn="b"/>
                      <a:r>
                        <a:rPr lang="en-US" sz="1100" dirty="0">
                          <a:solidFill>
                            <a:schemeClr val="tx1"/>
                          </a:solidFill>
                        </a:rPr>
                        <a:t>03/2024</a:t>
                      </a:r>
                    </a:p>
                  </a:txBody>
                  <a:tcPr marL="9525" marR="9525" marT="9525" marB="0" anchor="b"/>
                </a:tc>
                <a:tc>
                  <a:txBody>
                    <a:bodyPr/>
                    <a:lstStyle/>
                    <a:p>
                      <a:pPr algn="ctr" fontAlgn="b"/>
                      <a:r>
                        <a:rPr lang="en-US" sz="1100" dirty="0"/>
                        <a:t>15%</a:t>
                      </a:r>
                    </a:p>
                  </a:txBody>
                  <a:tcPr marL="9525" marR="9525" marT="9525" marB="0" anchor="b"/>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br>
                        <a:rPr lang="en-US" sz="1100" dirty="0"/>
                      </a:br>
                      <a:r>
                        <a:rPr lang="en-US" altLang="en-US" sz="1100" dirty="0">
                          <a:cs typeface="Arial" panose="020B0604020202020204" pitchFamily="34" charset="0"/>
                          <a:hlinkClick r:id="rId2"/>
                        </a:rPr>
                        <a:t>SP-230167</a:t>
                      </a:r>
                      <a:endParaRPr lang="en-US" altLang="en-US" sz="1100" dirty="0">
                        <a:cs typeface="Arial" panose="020B0604020202020204" pitchFamily="34" charset="0"/>
                      </a:endParaRPr>
                    </a:p>
                  </a:txBody>
                  <a:tcPr marL="9525" marR="9525" marT="9525" marB="0" anchor="b"/>
                </a:tc>
                <a:tc>
                  <a:txBody>
                    <a:bodyPr/>
                    <a:lstStyle/>
                    <a:p>
                      <a:pPr algn="ctr">
                        <a:lnSpc>
                          <a:spcPct val="107000"/>
                        </a:lnSpc>
                        <a:spcAft>
                          <a:spcPts val="800"/>
                        </a:spcAft>
                      </a:pPr>
                      <a:r>
                        <a:rPr lang="en-GB" sz="1100" dirty="0">
                          <a:solidFill>
                            <a:srgbClr val="FF0000"/>
                          </a:solidFill>
                        </a:rPr>
                        <a:t>25%</a:t>
                      </a:r>
                    </a:p>
                  </a:txBody>
                  <a:tcPr marL="36001" marR="36001" marT="0" marB="0" anchor="ctr"/>
                </a:tc>
                <a:tc>
                  <a:txBody>
                    <a:bodyPr/>
                    <a:lstStyle/>
                    <a:p>
                      <a:pPr marL="0" marR="0" lvl="0" indent="0" algn="ctr" defTabSz="914296" rtl="0" eaLnBrk="1" fontAlgn="auto" latinLnBrk="0" hangingPunct="1">
                        <a:lnSpc>
                          <a:spcPct val="107000"/>
                        </a:lnSpc>
                        <a:spcBef>
                          <a:spcPts val="0"/>
                        </a:spcBef>
                        <a:spcAft>
                          <a:spcPts val="800"/>
                        </a:spcAft>
                        <a:buClrTx/>
                        <a:buSzTx/>
                        <a:buFontTx/>
                        <a:buNone/>
                        <a:tabLst/>
                        <a:defRPr/>
                      </a:pPr>
                      <a:r>
                        <a:rPr lang="en-GB" sz="1100" dirty="0">
                          <a:solidFill>
                            <a:srgbClr val="FF0000"/>
                          </a:solidFill>
                        </a:rPr>
                        <a:t>Revised WID in: </a:t>
                      </a:r>
                      <a:r>
                        <a:rPr lang="en-US" sz="1100" b="0" i="0" kern="1200" dirty="0">
                          <a:solidFill>
                            <a:schemeClr val="dk1"/>
                          </a:solidFill>
                          <a:effectLst/>
                          <a:latin typeface="+mn-lt"/>
                          <a:ea typeface="+mn-ea"/>
                          <a:cs typeface="+mn-cs"/>
                          <a:hlinkClick r:id="rId3"/>
                        </a:rPr>
                        <a:t>SP-231291</a:t>
                      </a:r>
                      <a:endParaRPr lang="en-GB" sz="1100" dirty="0">
                        <a:solidFill>
                          <a:srgbClr val="FF0000"/>
                        </a:solidFill>
                      </a:endParaRPr>
                    </a:p>
                  </a:txBody>
                  <a:tcPr marL="36001" marR="36001" marT="0" marB="0" anchor="ctr"/>
                </a:tc>
                <a:extLst>
                  <a:ext uri="{0D108BD9-81ED-4DB2-BD59-A6C34878D82A}">
                    <a16:rowId xmlns:a16="http://schemas.microsoft.com/office/drawing/2014/main" val="2860710606"/>
                  </a:ext>
                </a:extLst>
              </a:tr>
              <a:tr h="320733">
                <a:tc>
                  <a:txBody>
                    <a:bodyPr/>
                    <a:lstStyle/>
                    <a:p>
                      <a:pPr algn="r" fontAlgn="b"/>
                      <a:r>
                        <a:rPr lang="en-US" sz="1100" dirty="0"/>
                        <a:t>1000015</a:t>
                      </a:r>
                    </a:p>
                  </a:txBody>
                  <a:tcPr marL="9525" marR="9525" marT="9525" marB="0" anchor="b"/>
                </a:tc>
                <a:tc>
                  <a:txBody>
                    <a:bodyPr/>
                    <a:lstStyle/>
                    <a:p>
                      <a:pPr algn="l" fontAlgn="b"/>
                      <a:r>
                        <a:rPr lang="en-US" sz="1100" dirty="0"/>
                        <a:t>5G-Advanced media profiles for messaging services</a:t>
                      </a:r>
                    </a:p>
                  </a:txBody>
                  <a:tcPr marL="9525" marR="9525" marT="9525" marB="0" anchor="b"/>
                </a:tc>
                <a:tc>
                  <a:txBody>
                    <a:bodyPr/>
                    <a:lstStyle/>
                    <a:p>
                      <a:pPr algn="l" fontAlgn="b"/>
                      <a:r>
                        <a:rPr lang="en-US" sz="1100" dirty="0"/>
                        <a:t>PROMISE</a:t>
                      </a:r>
                    </a:p>
                  </a:txBody>
                  <a:tcPr marL="9525" marR="9525" marT="9525" marB="0" anchor="b"/>
                </a:tc>
                <a:tc>
                  <a:txBody>
                    <a:bodyPr/>
                    <a:lstStyle/>
                    <a:p>
                      <a:pPr algn="r" fontAlgn="b"/>
                      <a:r>
                        <a:rPr lang="en-US" sz="1100" dirty="0"/>
                        <a:t>3/3/2024</a:t>
                      </a:r>
                    </a:p>
                  </a:txBody>
                  <a:tcPr marL="9525" marR="9525" marT="9525" marB="0" anchor="b"/>
                </a:tc>
                <a:tc>
                  <a:txBody>
                    <a:bodyPr/>
                    <a:lstStyle/>
                    <a:p>
                      <a:pPr algn="r" fontAlgn="b"/>
                      <a:r>
                        <a:rPr lang="en-US" sz="1100" dirty="0"/>
                        <a:t>15%</a:t>
                      </a:r>
                    </a:p>
                  </a:txBody>
                  <a:tcPr marL="9525" marR="9525" marT="9525" marB="0" anchor="b"/>
                </a:tc>
                <a:tc>
                  <a:txBody>
                    <a:bodyPr/>
                    <a:lstStyle/>
                    <a:p>
                      <a:pPr algn="l" fontAlgn="b"/>
                      <a:r>
                        <a:rPr lang="en-US" sz="1100" b="0" i="0" u="none" kern="1200" dirty="0">
                          <a:solidFill>
                            <a:schemeClr val="dk1"/>
                          </a:solidFill>
                          <a:effectLst/>
                          <a:latin typeface="+mn-lt"/>
                          <a:ea typeface="+mn-ea"/>
                          <a:cs typeface="+mn-cs"/>
                          <a:hlinkClick r:id="rId4" action="ppaction://hlinkfile"/>
                        </a:rPr>
                        <a:t>SP-230542</a:t>
                      </a:r>
                      <a:endParaRPr lang="en-US" sz="1100" b="0" u="none" dirty="0"/>
                    </a:p>
                  </a:txBody>
                  <a:tcPr marL="9525" marR="9525" marT="9525" marB="0" anchor="b"/>
                </a:tc>
                <a:tc>
                  <a:txBody>
                    <a:bodyPr/>
                    <a:lstStyle/>
                    <a:p>
                      <a:pPr algn="ctr">
                        <a:lnSpc>
                          <a:spcPct val="107000"/>
                        </a:lnSpc>
                        <a:spcAft>
                          <a:spcPts val="800"/>
                        </a:spcAft>
                      </a:pPr>
                      <a:r>
                        <a:rPr lang="en-GB" sz="1050" dirty="0">
                          <a:solidFill>
                            <a:srgbClr val="FF0000"/>
                          </a:solidFill>
                        </a:rPr>
                        <a:t>40%</a:t>
                      </a:r>
                    </a:p>
                  </a:txBody>
                  <a:tcPr marL="36001" marR="36001" marT="0" marB="0" anchor="ctr"/>
                </a:tc>
                <a:tc>
                  <a:txBody>
                    <a:bodyPr/>
                    <a:lstStyle/>
                    <a:p>
                      <a:pPr algn="ctr">
                        <a:lnSpc>
                          <a:spcPct val="107000"/>
                        </a:lnSpc>
                        <a:spcAft>
                          <a:spcPts val="800"/>
                        </a:spcAft>
                      </a:pPr>
                      <a:endParaRPr lang="en-GB" sz="1100" dirty="0">
                        <a:solidFill>
                          <a:srgbClr val="FF0000"/>
                        </a:solidFill>
                      </a:endParaRPr>
                    </a:p>
                  </a:txBody>
                  <a:tcPr marL="36001" marR="36001" marT="0" marB="0" anchor="ctr"/>
                </a:tc>
                <a:extLst>
                  <a:ext uri="{0D108BD9-81ED-4DB2-BD59-A6C34878D82A}">
                    <a16:rowId xmlns:a16="http://schemas.microsoft.com/office/drawing/2014/main" val="2825203558"/>
                  </a:ext>
                </a:extLst>
              </a:tr>
              <a:tr h="320733">
                <a:tc>
                  <a:txBody>
                    <a:bodyPr/>
                    <a:lstStyle/>
                    <a:p>
                      <a:pPr algn="r" fontAlgn="b"/>
                      <a:r>
                        <a:rPr lang="en-US" sz="1100" dirty="0"/>
                        <a:t>1000018</a:t>
                      </a:r>
                    </a:p>
                  </a:txBody>
                  <a:tcPr marL="9525" marR="9525" marT="9525" marB="0" anchor="b"/>
                </a:tc>
                <a:tc>
                  <a:txBody>
                    <a:bodyPr/>
                    <a:lstStyle/>
                    <a:p>
                      <a:pPr algn="l" fontAlgn="b"/>
                      <a:r>
                        <a:rPr lang="en-US" sz="1100" dirty="0"/>
                        <a:t>5G Media Streaming Protocols Phase 2</a:t>
                      </a:r>
                    </a:p>
                  </a:txBody>
                  <a:tcPr marL="9525" marR="9525" marT="9525" marB="0" anchor="b"/>
                </a:tc>
                <a:tc>
                  <a:txBody>
                    <a:bodyPr/>
                    <a:lstStyle/>
                    <a:p>
                      <a:pPr algn="l" fontAlgn="b"/>
                      <a:r>
                        <a:rPr lang="en-US" sz="1100" dirty="0"/>
                        <a:t>5GMS_Pro_Ph2 </a:t>
                      </a:r>
                    </a:p>
                  </a:txBody>
                  <a:tcPr marL="9525" marR="9525" marT="9525" marB="0" anchor="b"/>
                </a:tc>
                <a:tc>
                  <a:txBody>
                    <a:bodyPr/>
                    <a:lstStyle/>
                    <a:p>
                      <a:pPr algn="r" fontAlgn="b"/>
                      <a:r>
                        <a:rPr lang="en-US" sz="1100" dirty="0"/>
                        <a:t>3/3/2024</a:t>
                      </a:r>
                    </a:p>
                  </a:txBody>
                  <a:tcPr marL="9525" marR="9525" marT="9525" marB="0" anchor="b"/>
                </a:tc>
                <a:tc>
                  <a:txBody>
                    <a:bodyPr/>
                    <a:lstStyle/>
                    <a:p>
                      <a:pPr algn="r" fontAlgn="b"/>
                      <a:r>
                        <a:rPr lang="en-US" sz="1100" dirty="0"/>
                        <a:t>25%</a:t>
                      </a:r>
                    </a:p>
                  </a:txBody>
                  <a:tcPr marL="9525" marR="9525" marT="9525" marB="0" anchor="b"/>
                </a:tc>
                <a:tc>
                  <a:txBody>
                    <a:bodyPr/>
                    <a:lstStyle/>
                    <a:p>
                      <a:pPr algn="l" fontAlgn="b"/>
                      <a:r>
                        <a:rPr lang="en-US" sz="1100" dirty="0">
                          <a:effectLst/>
                          <a:hlinkClick r:id="rId5"/>
                        </a:rPr>
                        <a:t>SP-230976</a:t>
                      </a:r>
                      <a:endParaRPr lang="en-US" sz="1100" b="0" u="none" dirty="0"/>
                    </a:p>
                  </a:txBody>
                  <a:tcPr marL="9525" marR="9525" marT="9525" marB="0" anchor="b"/>
                </a:tc>
                <a:tc>
                  <a:txBody>
                    <a:bodyPr/>
                    <a:lstStyle/>
                    <a:p>
                      <a:pPr algn="ctr">
                        <a:lnSpc>
                          <a:spcPct val="107000"/>
                        </a:lnSpc>
                        <a:spcAft>
                          <a:spcPts val="800"/>
                        </a:spcAft>
                      </a:pPr>
                      <a:r>
                        <a:rPr lang="en-GB" sz="1050" dirty="0">
                          <a:solidFill>
                            <a:srgbClr val="FF0000"/>
                          </a:solidFill>
                        </a:rPr>
                        <a:t>55%</a:t>
                      </a:r>
                    </a:p>
                  </a:txBody>
                  <a:tcPr marL="36001" marR="36001" marT="0" marB="0" anchor="ct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endParaRPr lang="en-US" sz="1800" dirty="0">
                        <a:effectLst/>
                        <a:highlight>
                          <a:srgbClr val="FFFF00"/>
                        </a:highlight>
                        <a:latin typeface="Calibri" panose="020F0502020204030204" pitchFamily="34" charset="0"/>
                        <a:ea typeface="PMingLiU" panose="02020500000000000000" pitchFamily="18" charset="-120"/>
                      </a:endParaRPr>
                    </a:p>
                  </a:txBody>
                  <a:tcPr marL="36001" marR="36001" marT="0" marB="0" anchor="ctr"/>
                </a:tc>
                <a:extLst>
                  <a:ext uri="{0D108BD9-81ED-4DB2-BD59-A6C34878D82A}">
                    <a16:rowId xmlns:a16="http://schemas.microsoft.com/office/drawing/2014/main" val="1565260606"/>
                  </a:ext>
                </a:extLst>
              </a:tr>
            </a:tbl>
          </a:graphicData>
        </a:graphic>
      </p:graphicFrame>
    </p:spTree>
    <p:extLst>
      <p:ext uri="{BB962C8B-B14F-4D97-AF65-F5344CB8AC3E}">
        <p14:creationId xmlns:p14="http://schemas.microsoft.com/office/powerpoint/2010/main" val="4195952925"/>
      </p:ext>
    </p:extLst>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a:extLst>
              <a:ext uri="{FF2B5EF4-FFF2-40B4-BE49-F238E27FC236}">
                <a16:creationId xmlns:a16="http://schemas.microsoft.com/office/drawing/2014/main" id="{016F4338-2C8B-45C5-BBCB-5CBF0403C383}"/>
              </a:ext>
            </a:extLst>
          </p:cNvPr>
          <p:cNvSpPr>
            <a:spLocks noGrp="1"/>
          </p:cNvSpPr>
          <p:nvPr>
            <p:ph type="title"/>
          </p:nvPr>
        </p:nvSpPr>
        <p:spPr/>
        <p:txBody>
          <a:bodyPr/>
          <a:lstStyle/>
          <a:p>
            <a:pPr marL="342900" indent="-342900">
              <a:lnSpc>
                <a:spcPct val="90000"/>
              </a:lnSpc>
            </a:pPr>
            <a:r>
              <a:rPr lang="en-US" altLang="en-US" dirty="0">
                <a:solidFill>
                  <a:srgbClr val="FF3300"/>
                </a:solidFill>
              </a:rPr>
              <a:t>CRs to completed Rel-18 items and TEI18</a:t>
            </a:r>
            <a:endParaRPr lang="en-US" altLang="en-US" dirty="0"/>
          </a:p>
        </p:txBody>
      </p:sp>
      <p:sp>
        <p:nvSpPr>
          <p:cNvPr id="2" name="Espace réservé du contenu 1">
            <a:extLst>
              <a:ext uri="{FF2B5EF4-FFF2-40B4-BE49-F238E27FC236}">
                <a16:creationId xmlns:a16="http://schemas.microsoft.com/office/drawing/2014/main" id="{C81F6A6D-8BAF-4BB8-AC46-2C73FC7322B0}"/>
              </a:ext>
            </a:extLst>
          </p:cNvPr>
          <p:cNvSpPr>
            <a:spLocks noGrp="1"/>
          </p:cNvSpPr>
          <p:nvPr>
            <p:ph idx="1"/>
          </p:nvPr>
        </p:nvSpPr>
        <p:spPr/>
        <p:txBody>
          <a:bodyPr/>
          <a:lstStyle/>
          <a:p>
            <a:pPr marL="0">
              <a:lnSpc>
                <a:spcPct val="107000"/>
              </a:lnSpc>
              <a:spcBef>
                <a:spcPts val="0"/>
              </a:spcBef>
              <a:spcAft>
                <a:spcPts val="800"/>
              </a:spcAft>
              <a:defRPr/>
            </a:pPr>
            <a:r>
              <a:rPr lang="en-US" sz="1800" dirty="0">
                <a:effectLst/>
                <a:latin typeface="Calibri" panose="020F0502020204030204" pitchFamily="34" charset="0"/>
                <a:ea typeface="Calibri" panose="020F0502020204030204" pitchFamily="34" charset="0"/>
                <a:cs typeface="Times New Roman" panose="02020603050405020304" pitchFamily="18" charset="0"/>
              </a:rPr>
              <a:t>5GMS_Ph2</a:t>
            </a:r>
          </a:p>
          <a:p>
            <a:pPr marL="0">
              <a:lnSpc>
                <a:spcPct val="107000"/>
              </a:lnSpc>
              <a:spcBef>
                <a:spcPts val="0"/>
              </a:spcBef>
              <a:spcAft>
                <a:spcPts val="800"/>
              </a:spcAft>
              <a:defRPr/>
            </a:pPr>
            <a:endParaRPr lang="en-US" sz="1800" dirty="0">
              <a:latin typeface="Calibri" panose="020F0502020204030204" pitchFamily="34" charset="0"/>
              <a:ea typeface="Calibri" panose="020F0502020204030204" pitchFamily="34" charset="0"/>
              <a:cs typeface="Times New Roman" panose="02020603050405020304" pitchFamily="18" charset="0"/>
            </a:endParaRPr>
          </a:p>
          <a:p>
            <a:pPr marL="0" indent="0">
              <a:lnSpc>
                <a:spcPct val="107000"/>
              </a:lnSpc>
              <a:spcBef>
                <a:spcPts val="0"/>
              </a:spcBef>
              <a:spcAft>
                <a:spcPts val="800"/>
              </a:spcAft>
              <a:buNone/>
              <a:defRPr/>
            </a:pPr>
            <a:endParaRPr lang="en-US" sz="1800" dirty="0">
              <a:latin typeface="Calibri" panose="020F0502020204030204" pitchFamily="34" charset="0"/>
              <a:ea typeface="Calibri" panose="020F0502020204030204" pitchFamily="34" charset="0"/>
              <a:cs typeface="Times New Roman" panose="02020603050405020304" pitchFamily="18" charset="0"/>
            </a:endParaRPr>
          </a:p>
          <a:p>
            <a:pPr marL="0">
              <a:lnSpc>
                <a:spcPct val="107000"/>
              </a:lnSpc>
              <a:spcBef>
                <a:spcPts val="0"/>
              </a:spcBef>
              <a:spcAft>
                <a:spcPts val="800"/>
              </a:spcAft>
              <a:defRPr/>
            </a:pPr>
            <a:r>
              <a:rPr lang="en-US" sz="1800" dirty="0" err="1">
                <a:effectLst/>
                <a:latin typeface="Calibri" panose="020F0502020204030204" pitchFamily="34" charset="0"/>
                <a:ea typeface="Calibri" panose="020F0502020204030204" pitchFamily="34" charset="0"/>
                <a:cs typeface="Times New Roman" panose="02020603050405020304" pitchFamily="18" charset="0"/>
              </a:rPr>
              <a:t>FS_XRTraffic</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a:lnSpc>
                <a:spcPct val="107000"/>
              </a:lnSpc>
              <a:spcBef>
                <a:spcPts val="0"/>
              </a:spcBef>
              <a:spcAft>
                <a:spcPts val="800"/>
              </a:spcAft>
              <a:defRPr/>
            </a:pPr>
            <a:endParaRPr lang="en-US" sz="1800" dirty="0">
              <a:latin typeface="Calibri" panose="020F0502020204030204" pitchFamily="34" charset="0"/>
              <a:ea typeface="Calibri" panose="020F0502020204030204" pitchFamily="34" charset="0"/>
              <a:cs typeface="Times New Roman" panose="02020603050405020304" pitchFamily="18" charset="0"/>
            </a:endParaRPr>
          </a:p>
          <a:p>
            <a:pPr marL="0">
              <a:lnSpc>
                <a:spcPct val="107000"/>
              </a:lnSpc>
              <a:spcBef>
                <a:spcPts val="0"/>
              </a:spcBef>
              <a:spcAft>
                <a:spcPts val="800"/>
              </a:spcAft>
              <a:defRPr/>
            </a:pPr>
            <a:r>
              <a:rPr lang="en-US" sz="1800" dirty="0">
                <a:effectLst/>
                <a:latin typeface="Calibri" panose="020F0502020204030204" pitchFamily="34" charset="0"/>
                <a:ea typeface="Calibri" panose="020F0502020204030204" pitchFamily="34" charset="0"/>
                <a:cs typeface="Times New Roman" panose="02020603050405020304" pitchFamily="18" charset="0"/>
              </a:rPr>
              <a:t>GA4RTAR</a:t>
            </a:r>
          </a:p>
          <a:p>
            <a:pPr marL="0" indent="0">
              <a:lnSpc>
                <a:spcPct val="107000"/>
              </a:lnSpc>
              <a:spcBef>
                <a:spcPts val="0"/>
              </a:spcBef>
              <a:spcAft>
                <a:spcPts val="800"/>
              </a:spcAft>
              <a:buNone/>
              <a:defRPr/>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a:lnSpc>
                <a:spcPct val="107000"/>
              </a:lnSpc>
              <a:spcBef>
                <a:spcPts val="0"/>
              </a:spcBef>
              <a:spcAft>
                <a:spcPts val="800"/>
              </a:spcAft>
              <a:defRPr/>
            </a:pPr>
            <a:r>
              <a:rPr lang="en-US" sz="1800" dirty="0">
                <a:effectLst/>
                <a:latin typeface="Calibri" panose="020F0502020204030204" pitchFamily="34" charset="0"/>
                <a:ea typeface="Calibri" panose="020F0502020204030204" pitchFamily="34" charset="0"/>
                <a:cs typeface="Times New Roman" panose="02020603050405020304" pitchFamily="18" charset="0"/>
              </a:rPr>
              <a:t> 5G_MEDIA_MTSI_ext, TEI18</a:t>
            </a:r>
          </a:p>
          <a:p>
            <a:pPr marL="0">
              <a:lnSpc>
                <a:spcPct val="107000"/>
              </a:lnSpc>
              <a:spcBef>
                <a:spcPts val="0"/>
              </a:spcBef>
              <a:spcAft>
                <a:spcPts val="800"/>
              </a:spcAft>
              <a:defRPr/>
            </a:pPr>
            <a:endParaRPr lang="en-US" sz="1800" dirty="0">
              <a:latin typeface="Calibri" panose="020F0502020204030204" pitchFamily="34" charset="0"/>
              <a:ea typeface="Calibri" panose="020F0502020204030204" pitchFamily="34" charset="0"/>
              <a:cs typeface="Times New Roman" panose="02020603050405020304" pitchFamily="18" charset="0"/>
            </a:endParaRPr>
          </a:p>
          <a:p>
            <a:pPr marL="0">
              <a:lnSpc>
                <a:spcPct val="107000"/>
              </a:lnSpc>
              <a:spcBef>
                <a:spcPts val="0"/>
              </a:spcBef>
              <a:spcAft>
                <a:spcPts val="800"/>
              </a:spcAft>
              <a:defRPr/>
            </a:pPr>
            <a:r>
              <a:rPr lang="en-US" sz="1800" dirty="0">
                <a:effectLst/>
                <a:latin typeface="Calibri" panose="020F0502020204030204" pitchFamily="34" charset="0"/>
                <a:ea typeface="Calibri" panose="020F0502020204030204" pitchFamily="34" charset="0"/>
                <a:cs typeface="Times New Roman" panose="02020603050405020304" pitchFamily="18" charset="0"/>
              </a:rPr>
              <a:t>TEI18, ADAES, EVEX</a:t>
            </a:r>
          </a:p>
          <a:p>
            <a:pPr marL="0">
              <a:lnSpc>
                <a:spcPct val="107000"/>
              </a:lnSpc>
              <a:spcBef>
                <a:spcPts val="0"/>
              </a:spcBef>
              <a:spcAft>
                <a:spcPts val="800"/>
              </a:spcAft>
              <a:defRPr/>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a:lnSpc>
                <a:spcPct val="107000"/>
              </a:lnSpc>
              <a:spcBef>
                <a:spcPts val="0"/>
              </a:spcBef>
              <a:spcAft>
                <a:spcPts val="800"/>
              </a:spcAft>
              <a:defRPr/>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a:lnSpc>
                <a:spcPct val="107000"/>
              </a:lnSpc>
              <a:spcBef>
                <a:spcPts val="0"/>
              </a:spcBef>
              <a:spcAft>
                <a:spcPts val="800"/>
              </a:spcAft>
              <a:defRPr/>
            </a:pPr>
            <a:endParaRPr lang="en-US" sz="1800" dirty="0">
              <a:latin typeface="Calibri" panose="020F0502020204030204" pitchFamily="34" charset="0"/>
              <a:ea typeface="Calibri" panose="020F0502020204030204" pitchFamily="34" charset="0"/>
              <a:cs typeface="Times New Roman" panose="02020603050405020304" pitchFamily="18" charset="0"/>
            </a:endParaRPr>
          </a:p>
          <a:p>
            <a:pPr marL="0">
              <a:lnSpc>
                <a:spcPct val="107000"/>
              </a:lnSpc>
              <a:spcBef>
                <a:spcPts val="0"/>
              </a:spcBef>
              <a:spcAft>
                <a:spcPts val="800"/>
              </a:spcAft>
              <a:defRPr/>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a:lnSpc>
                <a:spcPct val="107000"/>
              </a:lnSpc>
              <a:spcBef>
                <a:spcPts val="0"/>
              </a:spcBef>
              <a:spcAft>
                <a:spcPts val="800"/>
              </a:spcAft>
              <a:defRPr/>
            </a:pPr>
            <a:endParaRPr lang="en-US" sz="1800" dirty="0">
              <a:latin typeface="Calibri" panose="020F0502020204030204" pitchFamily="34" charset="0"/>
              <a:ea typeface="Calibri" panose="020F0502020204030204" pitchFamily="34" charset="0"/>
              <a:cs typeface="Times New Roman" panose="02020603050405020304" pitchFamily="18" charset="0"/>
            </a:endParaRPr>
          </a:p>
          <a:p>
            <a:pPr marL="0">
              <a:lnSpc>
                <a:spcPct val="107000"/>
              </a:lnSpc>
              <a:spcBef>
                <a:spcPts val="0"/>
              </a:spcBef>
              <a:spcAft>
                <a:spcPts val="800"/>
              </a:spcAft>
              <a:defRPr/>
            </a:pP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p>
            <a:pPr marL="400050" lvl="1">
              <a:lnSpc>
                <a:spcPct val="107000"/>
              </a:lnSpc>
              <a:spcBef>
                <a:spcPts val="0"/>
              </a:spcBef>
              <a:spcAft>
                <a:spcPts val="800"/>
              </a:spcAft>
              <a:defRPr/>
            </a:pP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p>
            <a:pPr marL="400050" lvl="1">
              <a:lnSpc>
                <a:spcPct val="107000"/>
              </a:lnSpc>
              <a:spcBef>
                <a:spcPts val="0"/>
              </a:spcBef>
              <a:spcAft>
                <a:spcPts val="800"/>
              </a:spcAft>
              <a:defRPr/>
            </a:pP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p>
            <a:pPr marL="400050" lvl="1">
              <a:lnSpc>
                <a:spcPct val="107000"/>
              </a:lnSpc>
              <a:spcBef>
                <a:spcPts val="0"/>
              </a:spcBef>
              <a:spcAft>
                <a:spcPts val="800"/>
              </a:spcAft>
              <a:defRPr/>
            </a:pP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p>
            <a:pPr marL="400050" lvl="1">
              <a:lnSpc>
                <a:spcPct val="107000"/>
              </a:lnSpc>
              <a:spcBef>
                <a:spcPts val="0"/>
              </a:spcBef>
              <a:spcAft>
                <a:spcPts val="800"/>
              </a:spcAft>
              <a:defRPr/>
            </a:pP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p>
            <a:pPr marL="400050" marR="0" lvl="1" indent="-285750" algn="l" defTabSz="914400" rtl="0" eaLnBrk="0" fontAlgn="base" latinLnBrk="0" hangingPunct="0">
              <a:lnSpc>
                <a:spcPct val="107000"/>
              </a:lnSpc>
              <a:spcBef>
                <a:spcPts val="0"/>
              </a:spcBef>
              <a:spcAft>
                <a:spcPts val="800"/>
              </a:spcAft>
              <a:buClr>
                <a:srgbClr val="C00000"/>
              </a:buClr>
              <a:buSzTx/>
              <a:buFont typeface="Arial" panose="020B0604020202020204" pitchFamily="34" charset="0"/>
              <a:buChar char="•"/>
              <a:tabLst/>
              <a:defRPr/>
            </a:pPr>
            <a:endParaRPr kumimoji="0" lang="en-US" sz="1400" b="0" i="0" u="none" strike="noStrike" kern="0" cap="none" spc="0" normalizeH="0" baseline="0" noProof="0" dirty="0">
              <a:ln>
                <a:noFill/>
              </a:ln>
              <a:solidFill>
                <a:prstClr val="black"/>
              </a:solidFill>
              <a:effectLst/>
              <a:uLnTx/>
              <a:uFillTx/>
              <a:latin typeface="Calibri"/>
              <a:ea typeface="Calibri" panose="020F0502020204030204" pitchFamily="34" charset="0"/>
              <a:cs typeface="Times New Roman" panose="02020603050405020304" pitchFamily="18" charset="0"/>
            </a:endParaRPr>
          </a:p>
          <a:p>
            <a:pPr marL="0" indent="0">
              <a:buNone/>
            </a:pPr>
            <a:endParaRPr lang="en-US" sz="2000" dirty="0"/>
          </a:p>
        </p:txBody>
      </p:sp>
      <p:graphicFrame>
        <p:nvGraphicFramePr>
          <p:cNvPr id="3" name="Table 2">
            <a:extLst>
              <a:ext uri="{FF2B5EF4-FFF2-40B4-BE49-F238E27FC236}">
                <a16:creationId xmlns:a16="http://schemas.microsoft.com/office/drawing/2014/main" id="{93EC45A5-D4ED-0A12-A2C8-61551E1F1E86}"/>
              </a:ext>
            </a:extLst>
          </p:cNvPr>
          <p:cNvGraphicFramePr>
            <a:graphicFrameLocks noGrp="1"/>
          </p:cNvGraphicFramePr>
          <p:nvPr>
            <p:extLst>
              <p:ext uri="{D42A27DB-BD31-4B8C-83A1-F6EECF244321}">
                <p14:modId xmlns:p14="http://schemas.microsoft.com/office/powerpoint/2010/main" val="619694203"/>
              </p:ext>
            </p:extLst>
          </p:nvPr>
        </p:nvGraphicFramePr>
        <p:xfrm>
          <a:off x="576679" y="1868006"/>
          <a:ext cx="11183939" cy="640080"/>
        </p:xfrm>
        <a:graphic>
          <a:graphicData uri="http://schemas.openxmlformats.org/drawingml/2006/table">
            <a:tbl>
              <a:tblPr firstRow="1" firstCol="1" bandRow="1">
                <a:tableStyleId>{5C22544A-7EE6-4342-B048-85BDC9FD1C3A}</a:tableStyleId>
              </a:tblPr>
              <a:tblGrid>
                <a:gridCol w="885019">
                  <a:extLst>
                    <a:ext uri="{9D8B030D-6E8A-4147-A177-3AD203B41FA5}">
                      <a16:colId xmlns:a16="http://schemas.microsoft.com/office/drawing/2014/main" val="265823229"/>
                    </a:ext>
                  </a:extLst>
                </a:gridCol>
                <a:gridCol w="899762">
                  <a:extLst>
                    <a:ext uri="{9D8B030D-6E8A-4147-A177-3AD203B41FA5}">
                      <a16:colId xmlns:a16="http://schemas.microsoft.com/office/drawing/2014/main" val="147469578"/>
                    </a:ext>
                  </a:extLst>
                </a:gridCol>
                <a:gridCol w="609719">
                  <a:extLst>
                    <a:ext uri="{9D8B030D-6E8A-4147-A177-3AD203B41FA5}">
                      <a16:colId xmlns:a16="http://schemas.microsoft.com/office/drawing/2014/main" val="2618848428"/>
                    </a:ext>
                  </a:extLst>
                </a:gridCol>
                <a:gridCol w="887525">
                  <a:extLst>
                    <a:ext uri="{9D8B030D-6E8A-4147-A177-3AD203B41FA5}">
                      <a16:colId xmlns:a16="http://schemas.microsoft.com/office/drawing/2014/main" val="1407001072"/>
                    </a:ext>
                  </a:extLst>
                </a:gridCol>
                <a:gridCol w="533016">
                  <a:extLst>
                    <a:ext uri="{9D8B030D-6E8A-4147-A177-3AD203B41FA5}">
                      <a16:colId xmlns:a16="http://schemas.microsoft.com/office/drawing/2014/main" val="3054645166"/>
                    </a:ext>
                  </a:extLst>
                </a:gridCol>
                <a:gridCol w="532390">
                  <a:extLst>
                    <a:ext uri="{9D8B030D-6E8A-4147-A177-3AD203B41FA5}">
                      <a16:colId xmlns:a16="http://schemas.microsoft.com/office/drawing/2014/main" val="3670971548"/>
                    </a:ext>
                  </a:extLst>
                </a:gridCol>
                <a:gridCol w="621330">
                  <a:extLst>
                    <a:ext uri="{9D8B030D-6E8A-4147-A177-3AD203B41FA5}">
                      <a16:colId xmlns:a16="http://schemas.microsoft.com/office/drawing/2014/main" val="2005706647"/>
                    </a:ext>
                  </a:extLst>
                </a:gridCol>
                <a:gridCol w="621956">
                  <a:extLst>
                    <a:ext uri="{9D8B030D-6E8A-4147-A177-3AD203B41FA5}">
                      <a16:colId xmlns:a16="http://schemas.microsoft.com/office/drawing/2014/main" val="703961988"/>
                    </a:ext>
                  </a:extLst>
                </a:gridCol>
                <a:gridCol w="621330">
                  <a:extLst>
                    <a:ext uri="{9D8B030D-6E8A-4147-A177-3AD203B41FA5}">
                      <a16:colId xmlns:a16="http://schemas.microsoft.com/office/drawing/2014/main" val="237812178"/>
                    </a:ext>
                  </a:extLst>
                </a:gridCol>
                <a:gridCol w="621330">
                  <a:extLst>
                    <a:ext uri="{9D8B030D-6E8A-4147-A177-3AD203B41FA5}">
                      <a16:colId xmlns:a16="http://schemas.microsoft.com/office/drawing/2014/main" val="1151288430"/>
                    </a:ext>
                  </a:extLst>
                </a:gridCol>
                <a:gridCol w="4350562">
                  <a:extLst>
                    <a:ext uri="{9D8B030D-6E8A-4147-A177-3AD203B41FA5}">
                      <a16:colId xmlns:a16="http://schemas.microsoft.com/office/drawing/2014/main" val="2012805284"/>
                    </a:ext>
                  </a:extLst>
                </a:gridCol>
              </a:tblGrid>
              <a:tr h="127773">
                <a:tc>
                  <a:txBody>
                    <a:bodyPr/>
                    <a:lstStyle/>
                    <a:p>
                      <a:pPr marL="0" marR="0">
                        <a:spcBef>
                          <a:spcPts val="0"/>
                        </a:spcBef>
                        <a:spcAft>
                          <a:spcPts val="0"/>
                        </a:spcAft>
                      </a:pPr>
                      <a:r>
                        <a:rPr lang="en-US" sz="1050" u="sng">
                          <a:effectLst/>
                          <a:hlinkClick r:id="rId2"/>
                        </a:rPr>
                        <a:t>SP-231363</a:t>
                      </a:r>
                      <a:endParaRPr lang="en-US" sz="1600">
                        <a:effectLst/>
                        <a:latin typeface="Calibri" panose="020F0502020204030204" pitchFamily="34" charset="0"/>
                        <a:ea typeface="Calibri" panose="020F0502020204030204" pitchFamily="34" charset="0"/>
                      </a:endParaRPr>
                    </a:p>
                  </a:txBody>
                  <a:tcPr marL="67645" marR="67645" marT="0" marB="0" anchor="b"/>
                </a:tc>
                <a:tc>
                  <a:txBody>
                    <a:bodyPr/>
                    <a:lstStyle/>
                    <a:p>
                      <a:pPr marL="0" marR="0">
                        <a:spcBef>
                          <a:spcPts val="0"/>
                        </a:spcBef>
                        <a:spcAft>
                          <a:spcPts val="0"/>
                        </a:spcAft>
                      </a:pPr>
                      <a:r>
                        <a:rPr lang="en-US" sz="1050" u="sng">
                          <a:effectLst/>
                          <a:hlinkClick r:id="rId3"/>
                        </a:rPr>
                        <a:t>S4-231630</a:t>
                      </a:r>
                      <a:endParaRPr lang="en-US" sz="1600">
                        <a:effectLst/>
                        <a:latin typeface="Calibri" panose="020F0502020204030204" pitchFamily="34" charset="0"/>
                        <a:ea typeface="Calibri" panose="020F0502020204030204" pitchFamily="34" charset="0"/>
                      </a:endParaRPr>
                    </a:p>
                  </a:txBody>
                  <a:tcPr marL="67645" marR="67645" marT="0" marB="0" anchor="b"/>
                </a:tc>
                <a:tc>
                  <a:txBody>
                    <a:bodyPr/>
                    <a:lstStyle/>
                    <a:p>
                      <a:pPr marL="0" marR="0" algn="ctr">
                        <a:spcBef>
                          <a:spcPts val="0"/>
                        </a:spcBef>
                        <a:spcAft>
                          <a:spcPts val="0"/>
                        </a:spcAft>
                      </a:pPr>
                      <a:r>
                        <a:rPr lang="en-US" sz="1050">
                          <a:effectLst/>
                        </a:rPr>
                        <a:t>agreed</a:t>
                      </a:r>
                      <a:endParaRPr lang="en-US" sz="1600">
                        <a:effectLst/>
                        <a:latin typeface="Calibri" panose="020F0502020204030204" pitchFamily="34" charset="0"/>
                        <a:ea typeface="Calibri" panose="020F0502020204030204" pitchFamily="34" charset="0"/>
                      </a:endParaRPr>
                    </a:p>
                  </a:txBody>
                  <a:tcPr marL="67645" marR="67645" marT="0" marB="0" anchor="b"/>
                </a:tc>
                <a:tc>
                  <a:txBody>
                    <a:bodyPr/>
                    <a:lstStyle/>
                    <a:p>
                      <a:pPr marL="0" marR="0" algn="ctr">
                        <a:spcBef>
                          <a:spcPts val="0"/>
                        </a:spcBef>
                        <a:spcAft>
                          <a:spcPts val="0"/>
                        </a:spcAft>
                      </a:pPr>
                      <a:r>
                        <a:rPr lang="en-US" sz="1050">
                          <a:effectLst/>
                        </a:rPr>
                        <a:t> </a:t>
                      </a:r>
                      <a:endParaRPr lang="en-US" sz="1600">
                        <a:effectLst/>
                        <a:latin typeface="Calibri" panose="020F0502020204030204" pitchFamily="34" charset="0"/>
                        <a:ea typeface="Calibri" panose="020F0502020204030204" pitchFamily="34" charset="0"/>
                      </a:endParaRPr>
                    </a:p>
                  </a:txBody>
                  <a:tcPr marL="67645" marR="67645" marT="0" marB="0" anchor="b"/>
                </a:tc>
                <a:tc>
                  <a:txBody>
                    <a:bodyPr/>
                    <a:lstStyle/>
                    <a:p>
                      <a:pPr marL="0" marR="0">
                        <a:spcBef>
                          <a:spcPts val="0"/>
                        </a:spcBef>
                        <a:spcAft>
                          <a:spcPts val="0"/>
                        </a:spcAft>
                      </a:pPr>
                      <a:r>
                        <a:rPr lang="en-US" sz="1050" u="sng">
                          <a:effectLst/>
                          <a:hlinkClick r:id="rId4"/>
                        </a:rPr>
                        <a:t>26.501</a:t>
                      </a:r>
                      <a:endParaRPr lang="en-US" sz="1600">
                        <a:effectLst/>
                        <a:latin typeface="Calibri" panose="020F0502020204030204" pitchFamily="34" charset="0"/>
                        <a:ea typeface="Calibri" panose="020F0502020204030204" pitchFamily="34" charset="0"/>
                      </a:endParaRPr>
                    </a:p>
                  </a:txBody>
                  <a:tcPr marL="67645" marR="67645" marT="0" marB="0" anchor="b"/>
                </a:tc>
                <a:tc>
                  <a:txBody>
                    <a:bodyPr/>
                    <a:lstStyle/>
                    <a:p>
                      <a:pPr marL="0" marR="0">
                        <a:spcBef>
                          <a:spcPts val="0"/>
                        </a:spcBef>
                        <a:spcAft>
                          <a:spcPts val="0"/>
                        </a:spcAft>
                      </a:pPr>
                      <a:r>
                        <a:rPr lang="en-US" sz="1050">
                          <a:effectLst/>
                        </a:rPr>
                        <a:t>0079</a:t>
                      </a:r>
                      <a:endParaRPr lang="en-US" sz="1600">
                        <a:effectLst/>
                        <a:latin typeface="Calibri" panose="020F0502020204030204" pitchFamily="34" charset="0"/>
                        <a:ea typeface="Calibri" panose="020F0502020204030204" pitchFamily="34" charset="0"/>
                      </a:endParaRPr>
                    </a:p>
                  </a:txBody>
                  <a:tcPr marL="67645" marR="67645" marT="0" marB="0" anchor="b"/>
                </a:tc>
                <a:tc>
                  <a:txBody>
                    <a:bodyPr/>
                    <a:lstStyle/>
                    <a:p>
                      <a:pPr marL="0" marR="0">
                        <a:spcBef>
                          <a:spcPts val="0"/>
                        </a:spcBef>
                        <a:spcAft>
                          <a:spcPts val="0"/>
                        </a:spcAft>
                      </a:pPr>
                      <a:r>
                        <a:rPr lang="en-US" sz="1050">
                          <a:effectLst/>
                        </a:rPr>
                        <a:t>1</a:t>
                      </a:r>
                      <a:endParaRPr lang="en-US" sz="1600">
                        <a:effectLst/>
                        <a:latin typeface="Calibri" panose="020F0502020204030204" pitchFamily="34" charset="0"/>
                        <a:ea typeface="Calibri" panose="020F0502020204030204" pitchFamily="34" charset="0"/>
                      </a:endParaRPr>
                    </a:p>
                  </a:txBody>
                  <a:tcPr marL="67645" marR="67645" marT="0" marB="0" anchor="b"/>
                </a:tc>
                <a:tc>
                  <a:txBody>
                    <a:bodyPr/>
                    <a:lstStyle/>
                    <a:p>
                      <a:pPr marL="0" marR="0">
                        <a:spcBef>
                          <a:spcPts val="0"/>
                        </a:spcBef>
                        <a:spcAft>
                          <a:spcPts val="0"/>
                        </a:spcAft>
                      </a:pPr>
                      <a:r>
                        <a:rPr lang="en-US" sz="1050">
                          <a:effectLst/>
                        </a:rPr>
                        <a:t>F</a:t>
                      </a:r>
                      <a:endParaRPr lang="en-US" sz="1600">
                        <a:effectLst/>
                        <a:latin typeface="Calibri" panose="020F0502020204030204" pitchFamily="34" charset="0"/>
                        <a:ea typeface="Calibri" panose="020F0502020204030204" pitchFamily="34" charset="0"/>
                      </a:endParaRPr>
                    </a:p>
                  </a:txBody>
                  <a:tcPr marL="67645" marR="67645" marT="0" marB="0" anchor="b"/>
                </a:tc>
                <a:tc>
                  <a:txBody>
                    <a:bodyPr/>
                    <a:lstStyle/>
                    <a:p>
                      <a:pPr marL="0" marR="0">
                        <a:spcBef>
                          <a:spcPts val="0"/>
                        </a:spcBef>
                        <a:spcAft>
                          <a:spcPts val="0"/>
                        </a:spcAft>
                      </a:pPr>
                      <a:r>
                        <a:rPr lang="en-US" sz="1050" u="sng">
                          <a:effectLst/>
                          <a:hlinkClick r:id="rId5"/>
                        </a:rPr>
                        <a:t>Rel-18</a:t>
                      </a:r>
                      <a:endParaRPr lang="en-US" sz="1600">
                        <a:effectLst/>
                        <a:latin typeface="Calibri" panose="020F0502020204030204" pitchFamily="34" charset="0"/>
                        <a:ea typeface="Calibri" panose="020F0502020204030204" pitchFamily="34" charset="0"/>
                      </a:endParaRPr>
                    </a:p>
                  </a:txBody>
                  <a:tcPr marL="67645" marR="67645" marT="0" marB="0" anchor="b"/>
                </a:tc>
                <a:tc>
                  <a:txBody>
                    <a:bodyPr/>
                    <a:lstStyle/>
                    <a:p>
                      <a:pPr marL="0" marR="0">
                        <a:spcBef>
                          <a:spcPts val="0"/>
                        </a:spcBef>
                        <a:spcAft>
                          <a:spcPts val="0"/>
                        </a:spcAft>
                      </a:pPr>
                      <a:r>
                        <a:rPr lang="en-US" sz="1050">
                          <a:effectLst/>
                        </a:rPr>
                        <a:t>18.3.1</a:t>
                      </a:r>
                      <a:endParaRPr lang="en-US" sz="1600">
                        <a:effectLst/>
                        <a:latin typeface="Calibri" panose="020F0502020204030204" pitchFamily="34" charset="0"/>
                        <a:ea typeface="Calibri" panose="020F0502020204030204" pitchFamily="34" charset="0"/>
                      </a:endParaRPr>
                    </a:p>
                  </a:txBody>
                  <a:tcPr marL="67645" marR="67645" marT="0" marB="0" anchor="b"/>
                </a:tc>
                <a:tc>
                  <a:txBody>
                    <a:bodyPr/>
                    <a:lstStyle/>
                    <a:p>
                      <a:pPr marL="0" marR="0">
                        <a:spcBef>
                          <a:spcPts val="0"/>
                        </a:spcBef>
                        <a:spcAft>
                          <a:spcPts val="0"/>
                        </a:spcAft>
                      </a:pPr>
                      <a:r>
                        <a:rPr lang="en-US" sz="1050">
                          <a:effectLst/>
                        </a:rPr>
                        <a:t>[5GMS_Ph2] Adjustment of baseline parameters for 3GPP Service URL</a:t>
                      </a:r>
                      <a:endParaRPr lang="en-US" sz="1600">
                        <a:effectLst/>
                        <a:latin typeface="Calibri" panose="020F0502020204030204" pitchFamily="34" charset="0"/>
                        <a:ea typeface="Calibri" panose="020F0502020204030204" pitchFamily="34" charset="0"/>
                      </a:endParaRPr>
                    </a:p>
                  </a:txBody>
                  <a:tcPr marL="67645" marR="67645" marT="0" marB="0" anchor="b"/>
                </a:tc>
                <a:extLst>
                  <a:ext uri="{0D108BD9-81ED-4DB2-BD59-A6C34878D82A}">
                    <a16:rowId xmlns:a16="http://schemas.microsoft.com/office/drawing/2014/main" val="3442188090"/>
                  </a:ext>
                </a:extLst>
              </a:tr>
              <a:tr h="127773">
                <a:tc>
                  <a:txBody>
                    <a:bodyPr/>
                    <a:lstStyle/>
                    <a:p>
                      <a:pPr marL="0" marR="0">
                        <a:spcBef>
                          <a:spcPts val="0"/>
                        </a:spcBef>
                        <a:spcAft>
                          <a:spcPts val="0"/>
                        </a:spcAft>
                      </a:pPr>
                      <a:r>
                        <a:rPr lang="en-US" sz="1050" u="sng">
                          <a:effectLst/>
                          <a:hlinkClick r:id="rId2"/>
                        </a:rPr>
                        <a:t>SP-231363</a:t>
                      </a:r>
                      <a:endParaRPr lang="en-US" sz="1600">
                        <a:effectLst/>
                        <a:latin typeface="Calibri" panose="020F0502020204030204" pitchFamily="34" charset="0"/>
                        <a:ea typeface="Calibri" panose="020F0502020204030204" pitchFamily="34" charset="0"/>
                      </a:endParaRPr>
                    </a:p>
                  </a:txBody>
                  <a:tcPr marL="67645" marR="67645" marT="0" marB="0" anchor="b"/>
                </a:tc>
                <a:tc>
                  <a:txBody>
                    <a:bodyPr/>
                    <a:lstStyle/>
                    <a:p>
                      <a:pPr marL="0" marR="0">
                        <a:spcBef>
                          <a:spcPts val="0"/>
                        </a:spcBef>
                        <a:spcAft>
                          <a:spcPts val="0"/>
                        </a:spcAft>
                      </a:pPr>
                      <a:r>
                        <a:rPr lang="en-US" sz="1050" u="sng">
                          <a:effectLst/>
                          <a:hlinkClick r:id="rId6"/>
                        </a:rPr>
                        <a:t>S4-231987</a:t>
                      </a:r>
                      <a:endParaRPr lang="en-US" sz="1600">
                        <a:effectLst/>
                        <a:latin typeface="Calibri" panose="020F0502020204030204" pitchFamily="34" charset="0"/>
                        <a:ea typeface="Calibri" panose="020F0502020204030204" pitchFamily="34" charset="0"/>
                      </a:endParaRPr>
                    </a:p>
                  </a:txBody>
                  <a:tcPr marL="67645" marR="67645" marT="0" marB="0" anchor="b"/>
                </a:tc>
                <a:tc>
                  <a:txBody>
                    <a:bodyPr/>
                    <a:lstStyle/>
                    <a:p>
                      <a:pPr marL="0" marR="0" algn="ctr">
                        <a:spcBef>
                          <a:spcPts val="0"/>
                        </a:spcBef>
                        <a:spcAft>
                          <a:spcPts val="0"/>
                        </a:spcAft>
                      </a:pPr>
                      <a:r>
                        <a:rPr lang="en-US" sz="1050">
                          <a:effectLst/>
                        </a:rPr>
                        <a:t>agreed</a:t>
                      </a:r>
                      <a:endParaRPr lang="en-US" sz="1600">
                        <a:effectLst/>
                        <a:latin typeface="Calibri" panose="020F0502020204030204" pitchFamily="34" charset="0"/>
                        <a:ea typeface="Calibri" panose="020F0502020204030204" pitchFamily="34" charset="0"/>
                      </a:endParaRPr>
                    </a:p>
                  </a:txBody>
                  <a:tcPr marL="67645" marR="67645" marT="0" marB="0" anchor="b"/>
                </a:tc>
                <a:tc>
                  <a:txBody>
                    <a:bodyPr/>
                    <a:lstStyle/>
                    <a:p>
                      <a:pPr marL="0" marR="0" algn="ctr">
                        <a:spcBef>
                          <a:spcPts val="0"/>
                        </a:spcBef>
                        <a:spcAft>
                          <a:spcPts val="0"/>
                        </a:spcAft>
                      </a:pPr>
                      <a:r>
                        <a:rPr lang="en-US" sz="1050">
                          <a:effectLst/>
                        </a:rPr>
                        <a:t> </a:t>
                      </a:r>
                      <a:endParaRPr lang="en-US" sz="1600">
                        <a:effectLst/>
                        <a:latin typeface="Calibri" panose="020F0502020204030204" pitchFamily="34" charset="0"/>
                        <a:ea typeface="Calibri" panose="020F0502020204030204" pitchFamily="34" charset="0"/>
                      </a:endParaRPr>
                    </a:p>
                  </a:txBody>
                  <a:tcPr marL="67645" marR="67645" marT="0" marB="0" anchor="b"/>
                </a:tc>
                <a:tc>
                  <a:txBody>
                    <a:bodyPr/>
                    <a:lstStyle/>
                    <a:p>
                      <a:pPr marL="0" marR="0">
                        <a:spcBef>
                          <a:spcPts val="0"/>
                        </a:spcBef>
                        <a:spcAft>
                          <a:spcPts val="0"/>
                        </a:spcAft>
                      </a:pPr>
                      <a:r>
                        <a:rPr lang="en-US" sz="1050" u="sng">
                          <a:effectLst/>
                          <a:hlinkClick r:id="rId4"/>
                        </a:rPr>
                        <a:t>26.501</a:t>
                      </a:r>
                      <a:endParaRPr lang="en-US" sz="1600">
                        <a:effectLst/>
                        <a:latin typeface="Calibri" panose="020F0502020204030204" pitchFamily="34" charset="0"/>
                        <a:ea typeface="Calibri" panose="020F0502020204030204" pitchFamily="34" charset="0"/>
                      </a:endParaRPr>
                    </a:p>
                  </a:txBody>
                  <a:tcPr marL="67645" marR="67645" marT="0" marB="0" anchor="b"/>
                </a:tc>
                <a:tc>
                  <a:txBody>
                    <a:bodyPr/>
                    <a:lstStyle/>
                    <a:p>
                      <a:pPr marL="0" marR="0">
                        <a:spcBef>
                          <a:spcPts val="0"/>
                        </a:spcBef>
                        <a:spcAft>
                          <a:spcPts val="0"/>
                        </a:spcAft>
                      </a:pPr>
                      <a:r>
                        <a:rPr lang="en-US" sz="1050">
                          <a:effectLst/>
                        </a:rPr>
                        <a:t>0078</a:t>
                      </a:r>
                      <a:endParaRPr lang="en-US" sz="1600">
                        <a:effectLst/>
                        <a:latin typeface="Calibri" panose="020F0502020204030204" pitchFamily="34" charset="0"/>
                        <a:ea typeface="Calibri" panose="020F0502020204030204" pitchFamily="34" charset="0"/>
                      </a:endParaRPr>
                    </a:p>
                  </a:txBody>
                  <a:tcPr marL="67645" marR="67645" marT="0" marB="0" anchor="b"/>
                </a:tc>
                <a:tc>
                  <a:txBody>
                    <a:bodyPr/>
                    <a:lstStyle/>
                    <a:p>
                      <a:pPr marL="0" marR="0">
                        <a:spcBef>
                          <a:spcPts val="0"/>
                        </a:spcBef>
                        <a:spcAft>
                          <a:spcPts val="0"/>
                        </a:spcAft>
                      </a:pPr>
                      <a:r>
                        <a:rPr lang="en-US" sz="1050">
                          <a:effectLst/>
                        </a:rPr>
                        <a:t>3</a:t>
                      </a:r>
                      <a:endParaRPr lang="en-US" sz="1600">
                        <a:effectLst/>
                        <a:latin typeface="Calibri" panose="020F0502020204030204" pitchFamily="34" charset="0"/>
                        <a:ea typeface="Calibri" panose="020F0502020204030204" pitchFamily="34" charset="0"/>
                      </a:endParaRPr>
                    </a:p>
                  </a:txBody>
                  <a:tcPr marL="67645" marR="67645" marT="0" marB="0" anchor="b"/>
                </a:tc>
                <a:tc>
                  <a:txBody>
                    <a:bodyPr/>
                    <a:lstStyle/>
                    <a:p>
                      <a:pPr marL="0" marR="0">
                        <a:spcBef>
                          <a:spcPts val="0"/>
                        </a:spcBef>
                        <a:spcAft>
                          <a:spcPts val="0"/>
                        </a:spcAft>
                      </a:pPr>
                      <a:r>
                        <a:rPr lang="en-US" sz="1050">
                          <a:effectLst/>
                        </a:rPr>
                        <a:t>F</a:t>
                      </a:r>
                      <a:endParaRPr lang="en-US" sz="1600">
                        <a:effectLst/>
                        <a:latin typeface="Calibri" panose="020F0502020204030204" pitchFamily="34" charset="0"/>
                        <a:ea typeface="Calibri" panose="020F0502020204030204" pitchFamily="34" charset="0"/>
                      </a:endParaRPr>
                    </a:p>
                  </a:txBody>
                  <a:tcPr marL="67645" marR="67645" marT="0" marB="0" anchor="b"/>
                </a:tc>
                <a:tc>
                  <a:txBody>
                    <a:bodyPr/>
                    <a:lstStyle/>
                    <a:p>
                      <a:pPr marL="0" marR="0">
                        <a:spcBef>
                          <a:spcPts val="0"/>
                        </a:spcBef>
                        <a:spcAft>
                          <a:spcPts val="0"/>
                        </a:spcAft>
                      </a:pPr>
                      <a:r>
                        <a:rPr lang="en-US" sz="1050" u="sng">
                          <a:effectLst/>
                          <a:hlinkClick r:id="rId5"/>
                        </a:rPr>
                        <a:t>Rel-18</a:t>
                      </a:r>
                      <a:endParaRPr lang="en-US" sz="1600">
                        <a:effectLst/>
                        <a:latin typeface="Calibri" panose="020F0502020204030204" pitchFamily="34" charset="0"/>
                        <a:ea typeface="Calibri" panose="020F0502020204030204" pitchFamily="34" charset="0"/>
                      </a:endParaRPr>
                    </a:p>
                  </a:txBody>
                  <a:tcPr marL="67645" marR="67645" marT="0" marB="0" anchor="b"/>
                </a:tc>
                <a:tc>
                  <a:txBody>
                    <a:bodyPr/>
                    <a:lstStyle/>
                    <a:p>
                      <a:pPr marL="0" marR="0">
                        <a:spcBef>
                          <a:spcPts val="0"/>
                        </a:spcBef>
                        <a:spcAft>
                          <a:spcPts val="0"/>
                        </a:spcAft>
                      </a:pPr>
                      <a:r>
                        <a:rPr lang="en-US" sz="1050">
                          <a:effectLst/>
                        </a:rPr>
                        <a:t>18.3.1</a:t>
                      </a:r>
                      <a:endParaRPr lang="en-US" sz="1600">
                        <a:effectLst/>
                        <a:latin typeface="Calibri" panose="020F0502020204030204" pitchFamily="34" charset="0"/>
                        <a:ea typeface="Calibri" panose="020F0502020204030204" pitchFamily="34" charset="0"/>
                      </a:endParaRPr>
                    </a:p>
                  </a:txBody>
                  <a:tcPr marL="67645" marR="67645" marT="0" marB="0" anchor="b"/>
                </a:tc>
                <a:tc>
                  <a:txBody>
                    <a:bodyPr/>
                    <a:lstStyle/>
                    <a:p>
                      <a:pPr marL="0" marR="0">
                        <a:spcBef>
                          <a:spcPts val="0"/>
                        </a:spcBef>
                        <a:spcAft>
                          <a:spcPts val="0"/>
                        </a:spcAft>
                      </a:pPr>
                      <a:r>
                        <a:rPr lang="en-US" sz="1050">
                          <a:effectLst/>
                        </a:rPr>
                        <a:t>[5GMS_Ph2] Cascaded uplink-downlink media streaming collaboration</a:t>
                      </a:r>
                      <a:endParaRPr lang="en-US" sz="1600">
                        <a:effectLst/>
                        <a:latin typeface="Calibri" panose="020F0502020204030204" pitchFamily="34" charset="0"/>
                        <a:ea typeface="Calibri" panose="020F0502020204030204" pitchFamily="34" charset="0"/>
                      </a:endParaRPr>
                    </a:p>
                  </a:txBody>
                  <a:tcPr marL="67645" marR="67645" marT="0" marB="0" anchor="b"/>
                </a:tc>
                <a:extLst>
                  <a:ext uri="{0D108BD9-81ED-4DB2-BD59-A6C34878D82A}">
                    <a16:rowId xmlns:a16="http://schemas.microsoft.com/office/drawing/2014/main" val="11965347"/>
                  </a:ext>
                </a:extLst>
              </a:tr>
              <a:tr h="120257">
                <a:tc>
                  <a:txBody>
                    <a:bodyPr/>
                    <a:lstStyle/>
                    <a:p>
                      <a:pPr marL="0" marR="0">
                        <a:spcBef>
                          <a:spcPts val="0"/>
                        </a:spcBef>
                        <a:spcAft>
                          <a:spcPts val="0"/>
                        </a:spcAft>
                      </a:pPr>
                      <a:r>
                        <a:rPr lang="en-US" sz="1050" u="sng">
                          <a:effectLst/>
                          <a:hlinkClick r:id="rId2"/>
                        </a:rPr>
                        <a:t>SP-231363</a:t>
                      </a:r>
                      <a:endParaRPr lang="en-US" sz="1600">
                        <a:effectLst/>
                        <a:latin typeface="Calibri" panose="020F0502020204030204" pitchFamily="34" charset="0"/>
                        <a:ea typeface="Calibri" panose="020F0502020204030204" pitchFamily="34" charset="0"/>
                      </a:endParaRPr>
                    </a:p>
                  </a:txBody>
                  <a:tcPr marL="67645" marR="67645" marT="0" marB="0" anchor="b"/>
                </a:tc>
                <a:tc>
                  <a:txBody>
                    <a:bodyPr/>
                    <a:lstStyle/>
                    <a:p>
                      <a:pPr marL="0" marR="0">
                        <a:spcBef>
                          <a:spcPts val="0"/>
                        </a:spcBef>
                        <a:spcAft>
                          <a:spcPts val="0"/>
                        </a:spcAft>
                      </a:pPr>
                      <a:r>
                        <a:rPr lang="en-US" sz="1050" u="sng">
                          <a:effectLst/>
                          <a:hlinkClick r:id="rId7"/>
                        </a:rPr>
                        <a:t>S4-232003</a:t>
                      </a:r>
                      <a:endParaRPr lang="en-US" sz="1600">
                        <a:effectLst/>
                        <a:latin typeface="Calibri" panose="020F0502020204030204" pitchFamily="34" charset="0"/>
                        <a:ea typeface="Calibri" panose="020F0502020204030204" pitchFamily="34" charset="0"/>
                      </a:endParaRPr>
                    </a:p>
                  </a:txBody>
                  <a:tcPr marL="67645" marR="67645" marT="0" marB="0" anchor="b"/>
                </a:tc>
                <a:tc>
                  <a:txBody>
                    <a:bodyPr/>
                    <a:lstStyle/>
                    <a:p>
                      <a:pPr marL="0" marR="0" algn="ctr">
                        <a:spcBef>
                          <a:spcPts val="0"/>
                        </a:spcBef>
                        <a:spcAft>
                          <a:spcPts val="0"/>
                        </a:spcAft>
                      </a:pPr>
                      <a:r>
                        <a:rPr lang="en-US" sz="1050">
                          <a:effectLst/>
                        </a:rPr>
                        <a:t>agreed</a:t>
                      </a:r>
                      <a:endParaRPr lang="en-US" sz="1600">
                        <a:effectLst/>
                        <a:latin typeface="Calibri" panose="020F0502020204030204" pitchFamily="34" charset="0"/>
                        <a:ea typeface="Calibri" panose="020F0502020204030204" pitchFamily="34" charset="0"/>
                      </a:endParaRPr>
                    </a:p>
                  </a:txBody>
                  <a:tcPr marL="67645" marR="67645" marT="0" marB="0" anchor="b"/>
                </a:tc>
                <a:tc>
                  <a:txBody>
                    <a:bodyPr/>
                    <a:lstStyle/>
                    <a:p>
                      <a:pPr marL="0" marR="0" algn="ctr">
                        <a:spcBef>
                          <a:spcPts val="0"/>
                        </a:spcBef>
                        <a:spcAft>
                          <a:spcPts val="0"/>
                        </a:spcAft>
                      </a:pPr>
                      <a:r>
                        <a:rPr lang="en-US" sz="1050">
                          <a:effectLst/>
                        </a:rPr>
                        <a:t> </a:t>
                      </a:r>
                      <a:endParaRPr lang="en-US" sz="1600">
                        <a:effectLst/>
                        <a:latin typeface="Calibri" panose="020F0502020204030204" pitchFamily="34" charset="0"/>
                        <a:ea typeface="Calibri" panose="020F0502020204030204" pitchFamily="34" charset="0"/>
                      </a:endParaRPr>
                    </a:p>
                  </a:txBody>
                  <a:tcPr marL="67645" marR="67645" marT="0" marB="0" anchor="b"/>
                </a:tc>
                <a:tc>
                  <a:txBody>
                    <a:bodyPr/>
                    <a:lstStyle/>
                    <a:p>
                      <a:pPr marL="0" marR="0">
                        <a:spcBef>
                          <a:spcPts val="0"/>
                        </a:spcBef>
                        <a:spcAft>
                          <a:spcPts val="0"/>
                        </a:spcAft>
                      </a:pPr>
                      <a:r>
                        <a:rPr lang="en-US" sz="1050" u="sng">
                          <a:effectLst/>
                          <a:hlinkClick r:id="rId4"/>
                        </a:rPr>
                        <a:t>26.501</a:t>
                      </a:r>
                      <a:endParaRPr lang="en-US" sz="1600">
                        <a:effectLst/>
                        <a:latin typeface="Calibri" panose="020F0502020204030204" pitchFamily="34" charset="0"/>
                        <a:ea typeface="Calibri" panose="020F0502020204030204" pitchFamily="34" charset="0"/>
                      </a:endParaRPr>
                    </a:p>
                  </a:txBody>
                  <a:tcPr marL="67645" marR="67645" marT="0" marB="0" anchor="b"/>
                </a:tc>
                <a:tc>
                  <a:txBody>
                    <a:bodyPr/>
                    <a:lstStyle/>
                    <a:p>
                      <a:pPr marL="0" marR="0">
                        <a:spcBef>
                          <a:spcPts val="0"/>
                        </a:spcBef>
                        <a:spcAft>
                          <a:spcPts val="0"/>
                        </a:spcAft>
                      </a:pPr>
                      <a:r>
                        <a:rPr lang="en-US" sz="1050">
                          <a:effectLst/>
                        </a:rPr>
                        <a:t>0081</a:t>
                      </a:r>
                      <a:endParaRPr lang="en-US" sz="1600">
                        <a:effectLst/>
                        <a:latin typeface="Calibri" panose="020F0502020204030204" pitchFamily="34" charset="0"/>
                        <a:ea typeface="Calibri" panose="020F0502020204030204" pitchFamily="34" charset="0"/>
                      </a:endParaRPr>
                    </a:p>
                  </a:txBody>
                  <a:tcPr marL="67645" marR="67645" marT="0" marB="0" anchor="b"/>
                </a:tc>
                <a:tc>
                  <a:txBody>
                    <a:bodyPr/>
                    <a:lstStyle/>
                    <a:p>
                      <a:pPr marL="0" marR="0">
                        <a:spcBef>
                          <a:spcPts val="0"/>
                        </a:spcBef>
                        <a:spcAft>
                          <a:spcPts val="0"/>
                        </a:spcAft>
                      </a:pPr>
                      <a:r>
                        <a:rPr lang="en-US" sz="1050">
                          <a:effectLst/>
                        </a:rPr>
                        <a:t>2</a:t>
                      </a:r>
                      <a:endParaRPr lang="en-US" sz="1600">
                        <a:effectLst/>
                        <a:latin typeface="Calibri" panose="020F0502020204030204" pitchFamily="34" charset="0"/>
                        <a:ea typeface="Calibri" panose="020F0502020204030204" pitchFamily="34" charset="0"/>
                      </a:endParaRPr>
                    </a:p>
                  </a:txBody>
                  <a:tcPr marL="67645" marR="67645" marT="0" marB="0" anchor="b"/>
                </a:tc>
                <a:tc>
                  <a:txBody>
                    <a:bodyPr/>
                    <a:lstStyle/>
                    <a:p>
                      <a:pPr marL="0" marR="0">
                        <a:spcBef>
                          <a:spcPts val="0"/>
                        </a:spcBef>
                        <a:spcAft>
                          <a:spcPts val="0"/>
                        </a:spcAft>
                      </a:pPr>
                      <a:r>
                        <a:rPr lang="en-US" sz="1050">
                          <a:effectLst/>
                        </a:rPr>
                        <a:t>F</a:t>
                      </a:r>
                      <a:endParaRPr lang="en-US" sz="1600">
                        <a:effectLst/>
                        <a:latin typeface="Calibri" panose="020F0502020204030204" pitchFamily="34" charset="0"/>
                        <a:ea typeface="Calibri" panose="020F0502020204030204" pitchFamily="34" charset="0"/>
                      </a:endParaRPr>
                    </a:p>
                  </a:txBody>
                  <a:tcPr marL="67645" marR="67645" marT="0" marB="0" anchor="b"/>
                </a:tc>
                <a:tc>
                  <a:txBody>
                    <a:bodyPr/>
                    <a:lstStyle/>
                    <a:p>
                      <a:pPr marL="0" marR="0">
                        <a:spcBef>
                          <a:spcPts val="0"/>
                        </a:spcBef>
                        <a:spcAft>
                          <a:spcPts val="0"/>
                        </a:spcAft>
                      </a:pPr>
                      <a:r>
                        <a:rPr lang="en-US" sz="1050" u="sng">
                          <a:effectLst/>
                          <a:hlinkClick r:id="rId5"/>
                        </a:rPr>
                        <a:t>Rel-18</a:t>
                      </a:r>
                      <a:endParaRPr lang="en-US" sz="1600">
                        <a:effectLst/>
                        <a:latin typeface="Calibri" panose="020F0502020204030204" pitchFamily="34" charset="0"/>
                        <a:ea typeface="Calibri" panose="020F0502020204030204" pitchFamily="34" charset="0"/>
                      </a:endParaRPr>
                    </a:p>
                  </a:txBody>
                  <a:tcPr marL="67645" marR="67645" marT="0" marB="0" anchor="b"/>
                </a:tc>
                <a:tc>
                  <a:txBody>
                    <a:bodyPr/>
                    <a:lstStyle/>
                    <a:p>
                      <a:pPr marL="0" marR="0">
                        <a:spcBef>
                          <a:spcPts val="0"/>
                        </a:spcBef>
                        <a:spcAft>
                          <a:spcPts val="0"/>
                        </a:spcAft>
                      </a:pPr>
                      <a:r>
                        <a:rPr lang="en-US" sz="1050">
                          <a:effectLst/>
                        </a:rPr>
                        <a:t>18.3.1</a:t>
                      </a:r>
                      <a:endParaRPr lang="en-US" sz="1600">
                        <a:effectLst/>
                        <a:latin typeface="Calibri" panose="020F0502020204030204" pitchFamily="34" charset="0"/>
                        <a:ea typeface="Calibri" panose="020F0502020204030204" pitchFamily="34" charset="0"/>
                      </a:endParaRPr>
                    </a:p>
                  </a:txBody>
                  <a:tcPr marL="67645" marR="67645" marT="0" marB="0" anchor="b"/>
                </a:tc>
                <a:tc>
                  <a:txBody>
                    <a:bodyPr/>
                    <a:lstStyle/>
                    <a:p>
                      <a:pPr marL="0" marR="0">
                        <a:spcBef>
                          <a:spcPts val="0"/>
                        </a:spcBef>
                        <a:spcAft>
                          <a:spcPts val="0"/>
                        </a:spcAft>
                      </a:pPr>
                      <a:r>
                        <a:rPr lang="en-US" sz="1050">
                          <a:effectLst/>
                        </a:rPr>
                        <a:t>[5GMS_Ph2] Addition the dynamic policies invocation for uplink streaming</a:t>
                      </a:r>
                      <a:endParaRPr lang="en-US" sz="1600">
                        <a:effectLst/>
                        <a:latin typeface="Calibri" panose="020F0502020204030204" pitchFamily="34" charset="0"/>
                        <a:ea typeface="Calibri" panose="020F0502020204030204" pitchFamily="34" charset="0"/>
                      </a:endParaRPr>
                    </a:p>
                  </a:txBody>
                  <a:tcPr marL="67645" marR="67645" marT="0" marB="0" anchor="b"/>
                </a:tc>
                <a:extLst>
                  <a:ext uri="{0D108BD9-81ED-4DB2-BD59-A6C34878D82A}">
                    <a16:rowId xmlns:a16="http://schemas.microsoft.com/office/drawing/2014/main" val="783177690"/>
                  </a:ext>
                </a:extLst>
              </a:tr>
              <a:tr h="127773">
                <a:tc>
                  <a:txBody>
                    <a:bodyPr/>
                    <a:lstStyle/>
                    <a:p>
                      <a:pPr marL="0" marR="0">
                        <a:spcBef>
                          <a:spcPts val="0"/>
                        </a:spcBef>
                        <a:spcAft>
                          <a:spcPts val="0"/>
                        </a:spcAft>
                      </a:pPr>
                      <a:r>
                        <a:rPr lang="en-US" sz="1050" u="sng">
                          <a:effectLst/>
                          <a:hlinkClick r:id="rId2"/>
                        </a:rPr>
                        <a:t>SP-231363</a:t>
                      </a:r>
                      <a:endParaRPr lang="en-US" sz="1600">
                        <a:effectLst/>
                        <a:latin typeface="Calibri" panose="020F0502020204030204" pitchFamily="34" charset="0"/>
                        <a:ea typeface="Calibri" panose="020F0502020204030204" pitchFamily="34" charset="0"/>
                      </a:endParaRPr>
                    </a:p>
                  </a:txBody>
                  <a:tcPr marL="67645" marR="67645" marT="0" marB="0" anchor="b"/>
                </a:tc>
                <a:tc>
                  <a:txBody>
                    <a:bodyPr/>
                    <a:lstStyle/>
                    <a:p>
                      <a:pPr marL="0" marR="0">
                        <a:spcBef>
                          <a:spcPts val="0"/>
                        </a:spcBef>
                        <a:spcAft>
                          <a:spcPts val="0"/>
                        </a:spcAft>
                      </a:pPr>
                      <a:r>
                        <a:rPr lang="en-US" sz="1050" u="sng">
                          <a:effectLst/>
                          <a:hlinkClick r:id="rId8"/>
                        </a:rPr>
                        <a:t>S4-232004</a:t>
                      </a:r>
                      <a:endParaRPr lang="en-US" sz="1600">
                        <a:effectLst/>
                        <a:latin typeface="Calibri" panose="020F0502020204030204" pitchFamily="34" charset="0"/>
                        <a:ea typeface="Calibri" panose="020F0502020204030204" pitchFamily="34" charset="0"/>
                      </a:endParaRPr>
                    </a:p>
                  </a:txBody>
                  <a:tcPr marL="67645" marR="67645" marT="0" marB="0" anchor="b"/>
                </a:tc>
                <a:tc>
                  <a:txBody>
                    <a:bodyPr/>
                    <a:lstStyle/>
                    <a:p>
                      <a:pPr marL="0" marR="0" algn="ctr">
                        <a:spcBef>
                          <a:spcPts val="0"/>
                        </a:spcBef>
                        <a:spcAft>
                          <a:spcPts val="0"/>
                        </a:spcAft>
                      </a:pPr>
                      <a:r>
                        <a:rPr lang="en-US" sz="1050">
                          <a:effectLst/>
                        </a:rPr>
                        <a:t>agreed</a:t>
                      </a:r>
                      <a:endParaRPr lang="en-US" sz="1600">
                        <a:effectLst/>
                        <a:latin typeface="Calibri" panose="020F0502020204030204" pitchFamily="34" charset="0"/>
                        <a:ea typeface="Calibri" panose="020F0502020204030204" pitchFamily="34" charset="0"/>
                      </a:endParaRPr>
                    </a:p>
                  </a:txBody>
                  <a:tcPr marL="67645" marR="67645" marT="0" marB="0" anchor="b"/>
                </a:tc>
                <a:tc>
                  <a:txBody>
                    <a:bodyPr/>
                    <a:lstStyle/>
                    <a:p>
                      <a:pPr marL="0" marR="0" algn="ctr">
                        <a:spcBef>
                          <a:spcPts val="0"/>
                        </a:spcBef>
                        <a:spcAft>
                          <a:spcPts val="0"/>
                        </a:spcAft>
                      </a:pPr>
                      <a:r>
                        <a:rPr lang="en-US" sz="1050">
                          <a:effectLst/>
                        </a:rPr>
                        <a:t> </a:t>
                      </a:r>
                      <a:endParaRPr lang="en-US" sz="1600">
                        <a:effectLst/>
                        <a:latin typeface="Calibri" panose="020F0502020204030204" pitchFamily="34" charset="0"/>
                        <a:ea typeface="Calibri" panose="020F0502020204030204" pitchFamily="34" charset="0"/>
                      </a:endParaRPr>
                    </a:p>
                  </a:txBody>
                  <a:tcPr marL="67645" marR="67645" marT="0" marB="0" anchor="b"/>
                </a:tc>
                <a:tc>
                  <a:txBody>
                    <a:bodyPr/>
                    <a:lstStyle/>
                    <a:p>
                      <a:pPr marL="0" marR="0">
                        <a:spcBef>
                          <a:spcPts val="0"/>
                        </a:spcBef>
                        <a:spcAft>
                          <a:spcPts val="0"/>
                        </a:spcAft>
                      </a:pPr>
                      <a:r>
                        <a:rPr lang="en-US" sz="1050" u="sng">
                          <a:effectLst/>
                          <a:hlinkClick r:id="rId4"/>
                        </a:rPr>
                        <a:t>26.501</a:t>
                      </a:r>
                      <a:endParaRPr lang="en-US" sz="1600">
                        <a:effectLst/>
                        <a:latin typeface="Calibri" panose="020F0502020204030204" pitchFamily="34" charset="0"/>
                        <a:ea typeface="Calibri" panose="020F0502020204030204" pitchFamily="34" charset="0"/>
                      </a:endParaRPr>
                    </a:p>
                  </a:txBody>
                  <a:tcPr marL="67645" marR="67645" marT="0" marB="0" anchor="b"/>
                </a:tc>
                <a:tc>
                  <a:txBody>
                    <a:bodyPr/>
                    <a:lstStyle/>
                    <a:p>
                      <a:pPr marL="0" marR="0">
                        <a:spcBef>
                          <a:spcPts val="0"/>
                        </a:spcBef>
                        <a:spcAft>
                          <a:spcPts val="0"/>
                        </a:spcAft>
                      </a:pPr>
                      <a:r>
                        <a:rPr lang="en-US" sz="1050">
                          <a:effectLst/>
                        </a:rPr>
                        <a:t>0077</a:t>
                      </a:r>
                      <a:endParaRPr lang="en-US" sz="1600">
                        <a:effectLst/>
                        <a:latin typeface="Calibri" panose="020F0502020204030204" pitchFamily="34" charset="0"/>
                        <a:ea typeface="Calibri" panose="020F0502020204030204" pitchFamily="34" charset="0"/>
                      </a:endParaRPr>
                    </a:p>
                  </a:txBody>
                  <a:tcPr marL="67645" marR="67645" marT="0" marB="0" anchor="b"/>
                </a:tc>
                <a:tc>
                  <a:txBody>
                    <a:bodyPr/>
                    <a:lstStyle/>
                    <a:p>
                      <a:pPr marL="0" marR="0">
                        <a:spcBef>
                          <a:spcPts val="0"/>
                        </a:spcBef>
                        <a:spcAft>
                          <a:spcPts val="0"/>
                        </a:spcAft>
                      </a:pPr>
                      <a:r>
                        <a:rPr lang="en-US" sz="1050">
                          <a:effectLst/>
                        </a:rPr>
                        <a:t>5</a:t>
                      </a:r>
                      <a:endParaRPr lang="en-US" sz="1600">
                        <a:effectLst/>
                        <a:latin typeface="Calibri" panose="020F0502020204030204" pitchFamily="34" charset="0"/>
                        <a:ea typeface="Calibri" panose="020F0502020204030204" pitchFamily="34" charset="0"/>
                      </a:endParaRPr>
                    </a:p>
                  </a:txBody>
                  <a:tcPr marL="67645" marR="67645" marT="0" marB="0" anchor="b"/>
                </a:tc>
                <a:tc>
                  <a:txBody>
                    <a:bodyPr/>
                    <a:lstStyle/>
                    <a:p>
                      <a:pPr marL="0" marR="0">
                        <a:spcBef>
                          <a:spcPts val="0"/>
                        </a:spcBef>
                        <a:spcAft>
                          <a:spcPts val="0"/>
                        </a:spcAft>
                      </a:pPr>
                      <a:r>
                        <a:rPr lang="en-US" sz="1050">
                          <a:effectLst/>
                        </a:rPr>
                        <a:t>F</a:t>
                      </a:r>
                      <a:endParaRPr lang="en-US" sz="1600">
                        <a:effectLst/>
                        <a:latin typeface="Calibri" panose="020F0502020204030204" pitchFamily="34" charset="0"/>
                        <a:ea typeface="Calibri" panose="020F0502020204030204" pitchFamily="34" charset="0"/>
                      </a:endParaRPr>
                    </a:p>
                  </a:txBody>
                  <a:tcPr marL="67645" marR="67645" marT="0" marB="0" anchor="b"/>
                </a:tc>
                <a:tc>
                  <a:txBody>
                    <a:bodyPr/>
                    <a:lstStyle/>
                    <a:p>
                      <a:pPr marL="0" marR="0">
                        <a:spcBef>
                          <a:spcPts val="0"/>
                        </a:spcBef>
                        <a:spcAft>
                          <a:spcPts val="0"/>
                        </a:spcAft>
                      </a:pPr>
                      <a:r>
                        <a:rPr lang="en-US" sz="1050" u="sng">
                          <a:effectLst/>
                          <a:hlinkClick r:id="rId5"/>
                        </a:rPr>
                        <a:t>Rel-18</a:t>
                      </a:r>
                      <a:endParaRPr lang="en-US" sz="1600">
                        <a:effectLst/>
                        <a:latin typeface="Calibri" panose="020F0502020204030204" pitchFamily="34" charset="0"/>
                        <a:ea typeface="Calibri" panose="020F0502020204030204" pitchFamily="34" charset="0"/>
                      </a:endParaRPr>
                    </a:p>
                  </a:txBody>
                  <a:tcPr marL="67645" marR="67645" marT="0" marB="0" anchor="b"/>
                </a:tc>
                <a:tc>
                  <a:txBody>
                    <a:bodyPr/>
                    <a:lstStyle/>
                    <a:p>
                      <a:pPr marL="0" marR="0">
                        <a:spcBef>
                          <a:spcPts val="0"/>
                        </a:spcBef>
                        <a:spcAft>
                          <a:spcPts val="0"/>
                        </a:spcAft>
                      </a:pPr>
                      <a:r>
                        <a:rPr lang="en-US" sz="1050">
                          <a:effectLst/>
                        </a:rPr>
                        <a:t>18.3.1</a:t>
                      </a:r>
                      <a:endParaRPr lang="en-US" sz="1600">
                        <a:effectLst/>
                        <a:latin typeface="Calibri" panose="020F0502020204030204" pitchFamily="34" charset="0"/>
                        <a:ea typeface="Calibri" panose="020F0502020204030204" pitchFamily="34" charset="0"/>
                      </a:endParaRPr>
                    </a:p>
                  </a:txBody>
                  <a:tcPr marL="67645" marR="67645" marT="0" marB="0" anchor="b"/>
                </a:tc>
                <a:tc>
                  <a:txBody>
                    <a:bodyPr/>
                    <a:lstStyle/>
                    <a:p>
                      <a:pPr marL="0" marR="0">
                        <a:spcBef>
                          <a:spcPts val="0"/>
                        </a:spcBef>
                        <a:spcAft>
                          <a:spcPts val="0"/>
                        </a:spcAft>
                      </a:pPr>
                      <a:r>
                        <a:rPr lang="en-US" sz="1050" dirty="0">
                          <a:effectLst/>
                        </a:rPr>
                        <a:t>[5GMS_Ph2] Addition of Background Data Transfer feature</a:t>
                      </a:r>
                      <a:endParaRPr lang="en-US" sz="1600" dirty="0">
                        <a:effectLst/>
                        <a:latin typeface="Calibri" panose="020F0502020204030204" pitchFamily="34" charset="0"/>
                        <a:ea typeface="Calibri" panose="020F0502020204030204" pitchFamily="34" charset="0"/>
                      </a:endParaRPr>
                    </a:p>
                  </a:txBody>
                  <a:tcPr marL="67645" marR="67645" marT="0" marB="0" anchor="b"/>
                </a:tc>
                <a:extLst>
                  <a:ext uri="{0D108BD9-81ED-4DB2-BD59-A6C34878D82A}">
                    <a16:rowId xmlns:a16="http://schemas.microsoft.com/office/drawing/2014/main" val="1435601751"/>
                  </a:ext>
                </a:extLst>
              </a:tr>
            </a:tbl>
          </a:graphicData>
        </a:graphic>
      </p:graphicFrame>
      <p:graphicFrame>
        <p:nvGraphicFramePr>
          <p:cNvPr id="4" name="Table 3">
            <a:extLst>
              <a:ext uri="{FF2B5EF4-FFF2-40B4-BE49-F238E27FC236}">
                <a16:creationId xmlns:a16="http://schemas.microsoft.com/office/drawing/2014/main" id="{C3393509-26E0-5217-DE8C-1CCE39CF5E60}"/>
              </a:ext>
            </a:extLst>
          </p:cNvPr>
          <p:cNvGraphicFramePr>
            <a:graphicFrameLocks noGrp="1"/>
          </p:cNvGraphicFramePr>
          <p:nvPr>
            <p:extLst>
              <p:ext uri="{D42A27DB-BD31-4B8C-83A1-F6EECF244321}">
                <p14:modId xmlns:p14="http://schemas.microsoft.com/office/powerpoint/2010/main" val="4057911429"/>
              </p:ext>
            </p:extLst>
          </p:nvPr>
        </p:nvGraphicFramePr>
        <p:xfrm>
          <a:off x="576679" y="3065013"/>
          <a:ext cx="11183939" cy="320040"/>
        </p:xfrm>
        <a:graphic>
          <a:graphicData uri="http://schemas.openxmlformats.org/drawingml/2006/table">
            <a:tbl>
              <a:tblPr firstRow="1" firstCol="1" bandRow="1">
                <a:tableStyleId>{5C22544A-7EE6-4342-B048-85BDC9FD1C3A}</a:tableStyleId>
              </a:tblPr>
              <a:tblGrid>
                <a:gridCol w="885019">
                  <a:extLst>
                    <a:ext uri="{9D8B030D-6E8A-4147-A177-3AD203B41FA5}">
                      <a16:colId xmlns:a16="http://schemas.microsoft.com/office/drawing/2014/main" val="3458388471"/>
                    </a:ext>
                  </a:extLst>
                </a:gridCol>
                <a:gridCol w="855374">
                  <a:extLst>
                    <a:ext uri="{9D8B030D-6E8A-4147-A177-3AD203B41FA5}">
                      <a16:colId xmlns:a16="http://schemas.microsoft.com/office/drawing/2014/main" val="4017293443"/>
                    </a:ext>
                  </a:extLst>
                </a:gridCol>
                <a:gridCol w="654107">
                  <a:extLst>
                    <a:ext uri="{9D8B030D-6E8A-4147-A177-3AD203B41FA5}">
                      <a16:colId xmlns:a16="http://schemas.microsoft.com/office/drawing/2014/main" val="1361793523"/>
                    </a:ext>
                  </a:extLst>
                </a:gridCol>
                <a:gridCol w="887525">
                  <a:extLst>
                    <a:ext uri="{9D8B030D-6E8A-4147-A177-3AD203B41FA5}">
                      <a16:colId xmlns:a16="http://schemas.microsoft.com/office/drawing/2014/main" val="498575008"/>
                    </a:ext>
                  </a:extLst>
                </a:gridCol>
                <a:gridCol w="533016">
                  <a:extLst>
                    <a:ext uri="{9D8B030D-6E8A-4147-A177-3AD203B41FA5}">
                      <a16:colId xmlns:a16="http://schemas.microsoft.com/office/drawing/2014/main" val="2629488090"/>
                    </a:ext>
                  </a:extLst>
                </a:gridCol>
                <a:gridCol w="532390">
                  <a:extLst>
                    <a:ext uri="{9D8B030D-6E8A-4147-A177-3AD203B41FA5}">
                      <a16:colId xmlns:a16="http://schemas.microsoft.com/office/drawing/2014/main" val="1256565640"/>
                    </a:ext>
                  </a:extLst>
                </a:gridCol>
                <a:gridCol w="621330">
                  <a:extLst>
                    <a:ext uri="{9D8B030D-6E8A-4147-A177-3AD203B41FA5}">
                      <a16:colId xmlns:a16="http://schemas.microsoft.com/office/drawing/2014/main" val="2943019908"/>
                    </a:ext>
                  </a:extLst>
                </a:gridCol>
                <a:gridCol w="621956">
                  <a:extLst>
                    <a:ext uri="{9D8B030D-6E8A-4147-A177-3AD203B41FA5}">
                      <a16:colId xmlns:a16="http://schemas.microsoft.com/office/drawing/2014/main" val="3724256471"/>
                    </a:ext>
                  </a:extLst>
                </a:gridCol>
                <a:gridCol w="621330">
                  <a:extLst>
                    <a:ext uri="{9D8B030D-6E8A-4147-A177-3AD203B41FA5}">
                      <a16:colId xmlns:a16="http://schemas.microsoft.com/office/drawing/2014/main" val="1162803454"/>
                    </a:ext>
                  </a:extLst>
                </a:gridCol>
                <a:gridCol w="621330">
                  <a:extLst>
                    <a:ext uri="{9D8B030D-6E8A-4147-A177-3AD203B41FA5}">
                      <a16:colId xmlns:a16="http://schemas.microsoft.com/office/drawing/2014/main" val="58883663"/>
                    </a:ext>
                  </a:extLst>
                </a:gridCol>
                <a:gridCol w="4350562">
                  <a:extLst>
                    <a:ext uri="{9D8B030D-6E8A-4147-A177-3AD203B41FA5}">
                      <a16:colId xmlns:a16="http://schemas.microsoft.com/office/drawing/2014/main" val="2082084832"/>
                    </a:ext>
                  </a:extLst>
                </a:gridCol>
              </a:tblGrid>
              <a:tr h="127773">
                <a:tc>
                  <a:txBody>
                    <a:bodyPr/>
                    <a:lstStyle/>
                    <a:p>
                      <a:pPr marL="0" marR="0">
                        <a:spcBef>
                          <a:spcPts val="0"/>
                        </a:spcBef>
                        <a:spcAft>
                          <a:spcPts val="0"/>
                        </a:spcAft>
                      </a:pPr>
                      <a:r>
                        <a:rPr lang="en-US" sz="1050" u="sng">
                          <a:effectLst/>
                          <a:hlinkClick r:id="rId9"/>
                        </a:rPr>
                        <a:t>SP-231372</a:t>
                      </a:r>
                      <a:endParaRPr lang="en-US" sz="1600">
                        <a:effectLst/>
                        <a:latin typeface="Calibri" panose="020F0502020204030204" pitchFamily="34" charset="0"/>
                        <a:ea typeface="Calibri" panose="020F0502020204030204" pitchFamily="34" charset="0"/>
                      </a:endParaRPr>
                    </a:p>
                  </a:txBody>
                  <a:tcPr marL="67645" marR="67645" marT="0" marB="0" anchor="b"/>
                </a:tc>
                <a:tc>
                  <a:txBody>
                    <a:bodyPr/>
                    <a:lstStyle/>
                    <a:p>
                      <a:pPr marL="0" marR="0">
                        <a:spcBef>
                          <a:spcPts val="0"/>
                        </a:spcBef>
                        <a:spcAft>
                          <a:spcPts val="0"/>
                        </a:spcAft>
                      </a:pPr>
                      <a:r>
                        <a:rPr lang="en-US" sz="1050" u="sng">
                          <a:effectLst/>
                          <a:hlinkClick r:id="rId10"/>
                        </a:rPr>
                        <a:t>S4-231697</a:t>
                      </a:r>
                      <a:endParaRPr lang="en-US" sz="1600">
                        <a:effectLst/>
                        <a:latin typeface="Calibri" panose="020F0502020204030204" pitchFamily="34" charset="0"/>
                        <a:ea typeface="Calibri" panose="020F0502020204030204" pitchFamily="34" charset="0"/>
                      </a:endParaRPr>
                    </a:p>
                  </a:txBody>
                  <a:tcPr marL="67645" marR="67645" marT="0" marB="0" anchor="b"/>
                </a:tc>
                <a:tc>
                  <a:txBody>
                    <a:bodyPr/>
                    <a:lstStyle/>
                    <a:p>
                      <a:pPr marL="0" marR="0" algn="ctr">
                        <a:spcBef>
                          <a:spcPts val="0"/>
                        </a:spcBef>
                        <a:spcAft>
                          <a:spcPts val="0"/>
                        </a:spcAft>
                      </a:pPr>
                      <a:r>
                        <a:rPr lang="en-US" sz="1050">
                          <a:effectLst/>
                        </a:rPr>
                        <a:t>agreed</a:t>
                      </a:r>
                      <a:endParaRPr lang="en-US" sz="1600">
                        <a:effectLst/>
                        <a:latin typeface="Calibri" panose="020F0502020204030204" pitchFamily="34" charset="0"/>
                        <a:ea typeface="Calibri" panose="020F0502020204030204" pitchFamily="34" charset="0"/>
                      </a:endParaRPr>
                    </a:p>
                  </a:txBody>
                  <a:tcPr marL="67645" marR="67645" marT="0" marB="0" anchor="b"/>
                </a:tc>
                <a:tc>
                  <a:txBody>
                    <a:bodyPr/>
                    <a:lstStyle/>
                    <a:p>
                      <a:pPr marL="0" marR="0" algn="ctr">
                        <a:spcBef>
                          <a:spcPts val="0"/>
                        </a:spcBef>
                        <a:spcAft>
                          <a:spcPts val="0"/>
                        </a:spcAft>
                      </a:pPr>
                      <a:r>
                        <a:rPr lang="en-US" sz="1050" dirty="0">
                          <a:effectLst/>
                        </a:rPr>
                        <a:t> </a:t>
                      </a:r>
                      <a:endParaRPr lang="en-US" sz="1600" dirty="0">
                        <a:effectLst/>
                        <a:latin typeface="Calibri" panose="020F0502020204030204" pitchFamily="34" charset="0"/>
                        <a:ea typeface="Calibri" panose="020F0502020204030204" pitchFamily="34" charset="0"/>
                      </a:endParaRPr>
                    </a:p>
                  </a:txBody>
                  <a:tcPr marL="67645" marR="67645" marT="0" marB="0" anchor="b"/>
                </a:tc>
                <a:tc>
                  <a:txBody>
                    <a:bodyPr/>
                    <a:lstStyle/>
                    <a:p>
                      <a:pPr marL="0" marR="0">
                        <a:spcBef>
                          <a:spcPts val="0"/>
                        </a:spcBef>
                        <a:spcAft>
                          <a:spcPts val="0"/>
                        </a:spcAft>
                      </a:pPr>
                      <a:r>
                        <a:rPr lang="en-US" sz="1050" u="sng">
                          <a:effectLst/>
                          <a:hlinkClick r:id="rId11"/>
                        </a:rPr>
                        <a:t>26.925</a:t>
                      </a:r>
                      <a:endParaRPr lang="en-US" sz="1600">
                        <a:effectLst/>
                        <a:latin typeface="Calibri" panose="020F0502020204030204" pitchFamily="34" charset="0"/>
                        <a:ea typeface="Calibri" panose="020F0502020204030204" pitchFamily="34" charset="0"/>
                      </a:endParaRPr>
                    </a:p>
                  </a:txBody>
                  <a:tcPr marL="67645" marR="67645" marT="0" marB="0" anchor="b"/>
                </a:tc>
                <a:tc>
                  <a:txBody>
                    <a:bodyPr/>
                    <a:lstStyle/>
                    <a:p>
                      <a:pPr marL="0" marR="0">
                        <a:spcBef>
                          <a:spcPts val="0"/>
                        </a:spcBef>
                        <a:spcAft>
                          <a:spcPts val="0"/>
                        </a:spcAft>
                      </a:pPr>
                      <a:r>
                        <a:rPr lang="en-US" sz="1050">
                          <a:effectLst/>
                        </a:rPr>
                        <a:t>0004</a:t>
                      </a:r>
                      <a:endParaRPr lang="en-US" sz="1600">
                        <a:effectLst/>
                        <a:latin typeface="Calibri" panose="020F0502020204030204" pitchFamily="34" charset="0"/>
                        <a:ea typeface="Calibri" panose="020F0502020204030204" pitchFamily="34" charset="0"/>
                      </a:endParaRPr>
                    </a:p>
                  </a:txBody>
                  <a:tcPr marL="67645" marR="67645" marT="0" marB="0" anchor="b"/>
                </a:tc>
                <a:tc>
                  <a:txBody>
                    <a:bodyPr/>
                    <a:lstStyle/>
                    <a:p>
                      <a:pPr marL="0" marR="0">
                        <a:spcBef>
                          <a:spcPts val="0"/>
                        </a:spcBef>
                        <a:spcAft>
                          <a:spcPts val="0"/>
                        </a:spcAft>
                      </a:pPr>
                      <a:r>
                        <a:rPr lang="en-US" sz="1050">
                          <a:effectLst/>
                        </a:rPr>
                        <a:t> </a:t>
                      </a:r>
                      <a:endParaRPr lang="en-US" sz="1600">
                        <a:effectLst/>
                        <a:latin typeface="Calibri" panose="020F0502020204030204" pitchFamily="34" charset="0"/>
                        <a:ea typeface="Calibri" panose="020F0502020204030204" pitchFamily="34" charset="0"/>
                      </a:endParaRPr>
                    </a:p>
                  </a:txBody>
                  <a:tcPr marL="67645" marR="67645" marT="0" marB="0" anchor="b"/>
                </a:tc>
                <a:tc>
                  <a:txBody>
                    <a:bodyPr/>
                    <a:lstStyle/>
                    <a:p>
                      <a:pPr marL="0" marR="0">
                        <a:spcBef>
                          <a:spcPts val="0"/>
                        </a:spcBef>
                        <a:spcAft>
                          <a:spcPts val="0"/>
                        </a:spcAft>
                      </a:pPr>
                      <a:r>
                        <a:rPr lang="en-US" sz="1050">
                          <a:effectLst/>
                        </a:rPr>
                        <a:t>B</a:t>
                      </a:r>
                      <a:endParaRPr lang="en-US" sz="1600">
                        <a:effectLst/>
                        <a:latin typeface="Calibri" panose="020F0502020204030204" pitchFamily="34" charset="0"/>
                        <a:ea typeface="Calibri" panose="020F0502020204030204" pitchFamily="34" charset="0"/>
                      </a:endParaRPr>
                    </a:p>
                  </a:txBody>
                  <a:tcPr marL="67645" marR="67645" marT="0" marB="0" anchor="b"/>
                </a:tc>
                <a:tc>
                  <a:txBody>
                    <a:bodyPr/>
                    <a:lstStyle/>
                    <a:p>
                      <a:pPr marL="0" marR="0">
                        <a:spcBef>
                          <a:spcPts val="0"/>
                        </a:spcBef>
                        <a:spcAft>
                          <a:spcPts val="0"/>
                        </a:spcAft>
                      </a:pPr>
                      <a:r>
                        <a:rPr lang="en-US" sz="1050" u="sng">
                          <a:effectLst/>
                          <a:hlinkClick r:id="rId5"/>
                        </a:rPr>
                        <a:t>Rel-18</a:t>
                      </a:r>
                      <a:endParaRPr lang="en-US" sz="1600">
                        <a:effectLst/>
                        <a:latin typeface="Calibri" panose="020F0502020204030204" pitchFamily="34" charset="0"/>
                        <a:ea typeface="Calibri" panose="020F0502020204030204" pitchFamily="34" charset="0"/>
                      </a:endParaRPr>
                    </a:p>
                  </a:txBody>
                  <a:tcPr marL="67645" marR="67645" marT="0" marB="0" anchor="b"/>
                </a:tc>
                <a:tc>
                  <a:txBody>
                    <a:bodyPr/>
                    <a:lstStyle/>
                    <a:p>
                      <a:pPr marL="0" marR="0">
                        <a:spcBef>
                          <a:spcPts val="0"/>
                        </a:spcBef>
                        <a:spcAft>
                          <a:spcPts val="0"/>
                        </a:spcAft>
                      </a:pPr>
                      <a:r>
                        <a:rPr lang="en-US" sz="1050">
                          <a:effectLst/>
                        </a:rPr>
                        <a:t>18.0.0</a:t>
                      </a:r>
                      <a:endParaRPr lang="en-US" sz="1600">
                        <a:effectLst/>
                        <a:latin typeface="Calibri" panose="020F0502020204030204" pitchFamily="34" charset="0"/>
                        <a:ea typeface="Calibri" panose="020F0502020204030204" pitchFamily="34" charset="0"/>
                      </a:endParaRPr>
                    </a:p>
                  </a:txBody>
                  <a:tcPr marL="67645" marR="67645" marT="0" marB="0" anchor="b"/>
                </a:tc>
                <a:tc>
                  <a:txBody>
                    <a:bodyPr/>
                    <a:lstStyle/>
                    <a:p>
                      <a:pPr marL="0" marR="0">
                        <a:spcBef>
                          <a:spcPts val="0"/>
                        </a:spcBef>
                        <a:spcAft>
                          <a:spcPts val="0"/>
                        </a:spcAft>
                      </a:pPr>
                      <a:r>
                        <a:rPr lang="en-US" sz="1050">
                          <a:effectLst/>
                        </a:rPr>
                        <a:t>[FS_XRTraffic] Application Layer FEC Traffic characteristics</a:t>
                      </a:r>
                      <a:endParaRPr lang="en-US" sz="1600">
                        <a:effectLst/>
                        <a:latin typeface="Calibri" panose="020F0502020204030204" pitchFamily="34" charset="0"/>
                        <a:ea typeface="Calibri" panose="020F0502020204030204" pitchFamily="34" charset="0"/>
                      </a:endParaRPr>
                    </a:p>
                  </a:txBody>
                  <a:tcPr marL="67645" marR="67645" marT="0" marB="0" anchor="b"/>
                </a:tc>
                <a:extLst>
                  <a:ext uri="{0D108BD9-81ED-4DB2-BD59-A6C34878D82A}">
                    <a16:rowId xmlns:a16="http://schemas.microsoft.com/office/drawing/2014/main" val="4092982709"/>
                  </a:ext>
                </a:extLst>
              </a:tr>
              <a:tr h="127773">
                <a:tc>
                  <a:txBody>
                    <a:bodyPr/>
                    <a:lstStyle/>
                    <a:p>
                      <a:pPr marL="0" marR="0">
                        <a:spcBef>
                          <a:spcPts val="0"/>
                        </a:spcBef>
                        <a:spcAft>
                          <a:spcPts val="0"/>
                        </a:spcAft>
                      </a:pPr>
                      <a:r>
                        <a:rPr lang="en-US" sz="1050" u="sng">
                          <a:effectLst/>
                          <a:hlinkClick r:id="rId9"/>
                        </a:rPr>
                        <a:t>SP-231372</a:t>
                      </a:r>
                      <a:endParaRPr lang="en-US" sz="1600">
                        <a:effectLst/>
                        <a:latin typeface="Calibri" panose="020F0502020204030204" pitchFamily="34" charset="0"/>
                        <a:ea typeface="Calibri" panose="020F0502020204030204" pitchFamily="34" charset="0"/>
                      </a:endParaRPr>
                    </a:p>
                  </a:txBody>
                  <a:tcPr marL="67645" marR="67645" marT="0" marB="0" anchor="b"/>
                </a:tc>
                <a:tc>
                  <a:txBody>
                    <a:bodyPr/>
                    <a:lstStyle/>
                    <a:p>
                      <a:pPr marL="0" marR="0">
                        <a:spcBef>
                          <a:spcPts val="0"/>
                        </a:spcBef>
                        <a:spcAft>
                          <a:spcPts val="0"/>
                        </a:spcAft>
                      </a:pPr>
                      <a:r>
                        <a:rPr lang="en-US" sz="1050" u="sng">
                          <a:effectLst/>
                          <a:hlinkClick r:id="rId12"/>
                        </a:rPr>
                        <a:t>S4-232044</a:t>
                      </a:r>
                      <a:endParaRPr lang="en-US" sz="1600">
                        <a:effectLst/>
                        <a:latin typeface="Calibri" panose="020F0502020204030204" pitchFamily="34" charset="0"/>
                        <a:ea typeface="Calibri" panose="020F0502020204030204" pitchFamily="34" charset="0"/>
                      </a:endParaRPr>
                    </a:p>
                  </a:txBody>
                  <a:tcPr marL="67645" marR="67645" marT="0" marB="0" anchor="b"/>
                </a:tc>
                <a:tc>
                  <a:txBody>
                    <a:bodyPr/>
                    <a:lstStyle/>
                    <a:p>
                      <a:pPr marL="0" marR="0" algn="ctr">
                        <a:spcBef>
                          <a:spcPts val="0"/>
                        </a:spcBef>
                        <a:spcAft>
                          <a:spcPts val="0"/>
                        </a:spcAft>
                      </a:pPr>
                      <a:r>
                        <a:rPr lang="en-US" sz="1050" dirty="0">
                          <a:effectLst/>
                        </a:rPr>
                        <a:t>agreed</a:t>
                      </a:r>
                      <a:endParaRPr lang="en-US" sz="1600" dirty="0">
                        <a:effectLst/>
                        <a:latin typeface="Calibri" panose="020F0502020204030204" pitchFamily="34" charset="0"/>
                        <a:ea typeface="Calibri" panose="020F0502020204030204" pitchFamily="34" charset="0"/>
                      </a:endParaRPr>
                    </a:p>
                  </a:txBody>
                  <a:tcPr marL="67645" marR="67645" marT="0" marB="0" anchor="b"/>
                </a:tc>
                <a:tc>
                  <a:txBody>
                    <a:bodyPr/>
                    <a:lstStyle/>
                    <a:p>
                      <a:pPr marL="0" marR="0" algn="ctr">
                        <a:spcBef>
                          <a:spcPts val="0"/>
                        </a:spcBef>
                        <a:spcAft>
                          <a:spcPts val="0"/>
                        </a:spcAft>
                      </a:pPr>
                      <a:r>
                        <a:rPr lang="en-US" sz="1050">
                          <a:effectLst/>
                        </a:rPr>
                        <a:t> </a:t>
                      </a:r>
                      <a:endParaRPr lang="en-US" sz="1600">
                        <a:effectLst/>
                        <a:latin typeface="Calibri" panose="020F0502020204030204" pitchFamily="34" charset="0"/>
                        <a:ea typeface="Calibri" panose="020F0502020204030204" pitchFamily="34" charset="0"/>
                      </a:endParaRPr>
                    </a:p>
                  </a:txBody>
                  <a:tcPr marL="67645" marR="67645" marT="0" marB="0" anchor="b"/>
                </a:tc>
                <a:tc>
                  <a:txBody>
                    <a:bodyPr/>
                    <a:lstStyle/>
                    <a:p>
                      <a:pPr marL="0" marR="0">
                        <a:spcBef>
                          <a:spcPts val="0"/>
                        </a:spcBef>
                        <a:spcAft>
                          <a:spcPts val="0"/>
                        </a:spcAft>
                      </a:pPr>
                      <a:r>
                        <a:rPr lang="en-US" sz="1050" u="sng">
                          <a:effectLst/>
                          <a:hlinkClick r:id="rId13"/>
                        </a:rPr>
                        <a:t>26.926</a:t>
                      </a:r>
                      <a:endParaRPr lang="en-US" sz="1600">
                        <a:effectLst/>
                        <a:latin typeface="Calibri" panose="020F0502020204030204" pitchFamily="34" charset="0"/>
                        <a:ea typeface="Calibri" panose="020F0502020204030204" pitchFamily="34" charset="0"/>
                      </a:endParaRPr>
                    </a:p>
                  </a:txBody>
                  <a:tcPr marL="67645" marR="67645" marT="0" marB="0" anchor="b"/>
                </a:tc>
                <a:tc>
                  <a:txBody>
                    <a:bodyPr/>
                    <a:lstStyle/>
                    <a:p>
                      <a:pPr marL="0" marR="0">
                        <a:spcBef>
                          <a:spcPts val="0"/>
                        </a:spcBef>
                        <a:spcAft>
                          <a:spcPts val="0"/>
                        </a:spcAft>
                      </a:pPr>
                      <a:r>
                        <a:rPr lang="en-US" sz="1050">
                          <a:effectLst/>
                        </a:rPr>
                        <a:t>0001</a:t>
                      </a:r>
                      <a:endParaRPr lang="en-US" sz="1600">
                        <a:effectLst/>
                        <a:latin typeface="Calibri" panose="020F0502020204030204" pitchFamily="34" charset="0"/>
                        <a:ea typeface="Calibri" panose="020F0502020204030204" pitchFamily="34" charset="0"/>
                      </a:endParaRPr>
                    </a:p>
                  </a:txBody>
                  <a:tcPr marL="67645" marR="67645" marT="0" marB="0" anchor="b"/>
                </a:tc>
                <a:tc>
                  <a:txBody>
                    <a:bodyPr/>
                    <a:lstStyle/>
                    <a:p>
                      <a:pPr marL="0" marR="0">
                        <a:spcBef>
                          <a:spcPts val="0"/>
                        </a:spcBef>
                        <a:spcAft>
                          <a:spcPts val="0"/>
                        </a:spcAft>
                      </a:pPr>
                      <a:r>
                        <a:rPr lang="en-US" sz="1050">
                          <a:effectLst/>
                        </a:rPr>
                        <a:t>2</a:t>
                      </a:r>
                      <a:endParaRPr lang="en-US" sz="1600">
                        <a:effectLst/>
                        <a:latin typeface="Calibri" panose="020F0502020204030204" pitchFamily="34" charset="0"/>
                        <a:ea typeface="Calibri" panose="020F0502020204030204" pitchFamily="34" charset="0"/>
                      </a:endParaRPr>
                    </a:p>
                  </a:txBody>
                  <a:tcPr marL="67645" marR="67645" marT="0" marB="0" anchor="b"/>
                </a:tc>
                <a:tc>
                  <a:txBody>
                    <a:bodyPr/>
                    <a:lstStyle/>
                    <a:p>
                      <a:pPr marL="0" marR="0">
                        <a:spcBef>
                          <a:spcPts val="0"/>
                        </a:spcBef>
                        <a:spcAft>
                          <a:spcPts val="0"/>
                        </a:spcAft>
                      </a:pPr>
                      <a:r>
                        <a:rPr lang="en-US" sz="1050">
                          <a:effectLst/>
                        </a:rPr>
                        <a:t>B</a:t>
                      </a:r>
                      <a:endParaRPr lang="en-US" sz="1600">
                        <a:effectLst/>
                        <a:latin typeface="Calibri" panose="020F0502020204030204" pitchFamily="34" charset="0"/>
                        <a:ea typeface="Calibri" panose="020F0502020204030204" pitchFamily="34" charset="0"/>
                      </a:endParaRPr>
                    </a:p>
                  </a:txBody>
                  <a:tcPr marL="67645" marR="67645" marT="0" marB="0" anchor="b"/>
                </a:tc>
                <a:tc>
                  <a:txBody>
                    <a:bodyPr/>
                    <a:lstStyle/>
                    <a:p>
                      <a:pPr marL="0" marR="0">
                        <a:spcBef>
                          <a:spcPts val="0"/>
                        </a:spcBef>
                        <a:spcAft>
                          <a:spcPts val="0"/>
                        </a:spcAft>
                      </a:pPr>
                      <a:r>
                        <a:rPr lang="en-US" sz="1050" u="sng">
                          <a:effectLst/>
                          <a:hlinkClick r:id="rId5"/>
                        </a:rPr>
                        <a:t>Rel-18</a:t>
                      </a:r>
                      <a:endParaRPr lang="en-US" sz="1600">
                        <a:effectLst/>
                        <a:latin typeface="Calibri" panose="020F0502020204030204" pitchFamily="34" charset="0"/>
                        <a:ea typeface="Calibri" panose="020F0502020204030204" pitchFamily="34" charset="0"/>
                      </a:endParaRPr>
                    </a:p>
                  </a:txBody>
                  <a:tcPr marL="67645" marR="67645" marT="0" marB="0" anchor="b"/>
                </a:tc>
                <a:tc>
                  <a:txBody>
                    <a:bodyPr/>
                    <a:lstStyle/>
                    <a:p>
                      <a:pPr marL="0" marR="0">
                        <a:spcBef>
                          <a:spcPts val="0"/>
                        </a:spcBef>
                        <a:spcAft>
                          <a:spcPts val="0"/>
                        </a:spcAft>
                      </a:pPr>
                      <a:r>
                        <a:rPr lang="en-US" sz="1050">
                          <a:effectLst/>
                        </a:rPr>
                        <a:t>18.0.0</a:t>
                      </a:r>
                      <a:endParaRPr lang="en-US" sz="1600">
                        <a:effectLst/>
                        <a:latin typeface="Calibri" panose="020F0502020204030204" pitchFamily="34" charset="0"/>
                        <a:ea typeface="Calibri" panose="020F0502020204030204" pitchFamily="34" charset="0"/>
                      </a:endParaRPr>
                    </a:p>
                  </a:txBody>
                  <a:tcPr marL="67645" marR="67645" marT="0" marB="0" anchor="b"/>
                </a:tc>
                <a:tc>
                  <a:txBody>
                    <a:bodyPr/>
                    <a:lstStyle/>
                    <a:p>
                      <a:pPr marL="0" marR="0">
                        <a:spcBef>
                          <a:spcPts val="0"/>
                        </a:spcBef>
                        <a:spcAft>
                          <a:spcPts val="0"/>
                        </a:spcAft>
                      </a:pPr>
                      <a:r>
                        <a:rPr lang="en-US" sz="1050" dirty="0">
                          <a:effectLst/>
                        </a:rPr>
                        <a:t>[</a:t>
                      </a:r>
                      <a:r>
                        <a:rPr lang="en-US" sz="1050" dirty="0" err="1">
                          <a:effectLst/>
                        </a:rPr>
                        <a:t>FS_XRTraffic</a:t>
                      </a:r>
                      <a:r>
                        <a:rPr lang="en-US" sz="1050" dirty="0">
                          <a:effectLst/>
                        </a:rPr>
                        <a:t>] Application Layer FEC Traffic characteristics</a:t>
                      </a:r>
                      <a:endParaRPr lang="en-US" sz="1600" dirty="0">
                        <a:effectLst/>
                        <a:latin typeface="Calibri" panose="020F0502020204030204" pitchFamily="34" charset="0"/>
                        <a:ea typeface="Calibri" panose="020F0502020204030204" pitchFamily="34" charset="0"/>
                      </a:endParaRPr>
                    </a:p>
                  </a:txBody>
                  <a:tcPr marL="67645" marR="67645" marT="0" marB="0" anchor="b"/>
                </a:tc>
                <a:extLst>
                  <a:ext uri="{0D108BD9-81ED-4DB2-BD59-A6C34878D82A}">
                    <a16:rowId xmlns:a16="http://schemas.microsoft.com/office/drawing/2014/main" val="4268809869"/>
                  </a:ext>
                </a:extLst>
              </a:tr>
            </a:tbl>
          </a:graphicData>
        </a:graphic>
      </p:graphicFrame>
      <p:graphicFrame>
        <p:nvGraphicFramePr>
          <p:cNvPr id="5" name="Table 4">
            <a:extLst>
              <a:ext uri="{FF2B5EF4-FFF2-40B4-BE49-F238E27FC236}">
                <a16:creationId xmlns:a16="http://schemas.microsoft.com/office/drawing/2014/main" id="{2D7FC243-2A78-71C6-E54B-3F6A48BAC9A3}"/>
              </a:ext>
            </a:extLst>
          </p:cNvPr>
          <p:cNvGraphicFramePr>
            <a:graphicFrameLocks noGrp="1"/>
          </p:cNvGraphicFramePr>
          <p:nvPr>
            <p:extLst>
              <p:ext uri="{D42A27DB-BD31-4B8C-83A1-F6EECF244321}">
                <p14:modId xmlns:p14="http://schemas.microsoft.com/office/powerpoint/2010/main" val="2079899769"/>
              </p:ext>
            </p:extLst>
          </p:nvPr>
        </p:nvGraphicFramePr>
        <p:xfrm>
          <a:off x="647700" y="3805645"/>
          <a:ext cx="11183939" cy="160020"/>
        </p:xfrm>
        <a:graphic>
          <a:graphicData uri="http://schemas.openxmlformats.org/drawingml/2006/table">
            <a:tbl>
              <a:tblPr firstRow="1" firstCol="1" bandRow="1">
                <a:tableStyleId>{5C22544A-7EE6-4342-B048-85BDC9FD1C3A}</a:tableStyleId>
              </a:tblPr>
              <a:tblGrid>
                <a:gridCol w="885019">
                  <a:extLst>
                    <a:ext uri="{9D8B030D-6E8A-4147-A177-3AD203B41FA5}">
                      <a16:colId xmlns:a16="http://schemas.microsoft.com/office/drawing/2014/main" val="1369979951"/>
                    </a:ext>
                  </a:extLst>
                </a:gridCol>
                <a:gridCol w="802108">
                  <a:extLst>
                    <a:ext uri="{9D8B030D-6E8A-4147-A177-3AD203B41FA5}">
                      <a16:colId xmlns:a16="http://schemas.microsoft.com/office/drawing/2014/main" val="1486733371"/>
                    </a:ext>
                  </a:extLst>
                </a:gridCol>
                <a:gridCol w="707373">
                  <a:extLst>
                    <a:ext uri="{9D8B030D-6E8A-4147-A177-3AD203B41FA5}">
                      <a16:colId xmlns:a16="http://schemas.microsoft.com/office/drawing/2014/main" val="399924002"/>
                    </a:ext>
                  </a:extLst>
                </a:gridCol>
                <a:gridCol w="887525">
                  <a:extLst>
                    <a:ext uri="{9D8B030D-6E8A-4147-A177-3AD203B41FA5}">
                      <a16:colId xmlns:a16="http://schemas.microsoft.com/office/drawing/2014/main" val="2432088162"/>
                    </a:ext>
                  </a:extLst>
                </a:gridCol>
                <a:gridCol w="533016">
                  <a:extLst>
                    <a:ext uri="{9D8B030D-6E8A-4147-A177-3AD203B41FA5}">
                      <a16:colId xmlns:a16="http://schemas.microsoft.com/office/drawing/2014/main" val="4209944452"/>
                    </a:ext>
                  </a:extLst>
                </a:gridCol>
                <a:gridCol w="532390">
                  <a:extLst>
                    <a:ext uri="{9D8B030D-6E8A-4147-A177-3AD203B41FA5}">
                      <a16:colId xmlns:a16="http://schemas.microsoft.com/office/drawing/2014/main" val="210588557"/>
                    </a:ext>
                  </a:extLst>
                </a:gridCol>
                <a:gridCol w="621330">
                  <a:extLst>
                    <a:ext uri="{9D8B030D-6E8A-4147-A177-3AD203B41FA5}">
                      <a16:colId xmlns:a16="http://schemas.microsoft.com/office/drawing/2014/main" val="2169718519"/>
                    </a:ext>
                  </a:extLst>
                </a:gridCol>
                <a:gridCol w="621956">
                  <a:extLst>
                    <a:ext uri="{9D8B030D-6E8A-4147-A177-3AD203B41FA5}">
                      <a16:colId xmlns:a16="http://schemas.microsoft.com/office/drawing/2014/main" val="1830071960"/>
                    </a:ext>
                  </a:extLst>
                </a:gridCol>
                <a:gridCol w="621330">
                  <a:extLst>
                    <a:ext uri="{9D8B030D-6E8A-4147-A177-3AD203B41FA5}">
                      <a16:colId xmlns:a16="http://schemas.microsoft.com/office/drawing/2014/main" val="1100585334"/>
                    </a:ext>
                  </a:extLst>
                </a:gridCol>
                <a:gridCol w="621330">
                  <a:extLst>
                    <a:ext uri="{9D8B030D-6E8A-4147-A177-3AD203B41FA5}">
                      <a16:colId xmlns:a16="http://schemas.microsoft.com/office/drawing/2014/main" val="2063404558"/>
                    </a:ext>
                  </a:extLst>
                </a:gridCol>
                <a:gridCol w="4350562">
                  <a:extLst>
                    <a:ext uri="{9D8B030D-6E8A-4147-A177-3AD203B41FA5}">
                      <a16:colId xmlns:a16="http://schemas.microsoft.com/office/drawing/2014/main" val="1370174546"/>
                    </a:ext>
                  </a:extLst>
                </a:gridCol>
              </a:tblGrid>
              <a:tr h="127773">
                <a:tc>
                  <a:txBody>
                    <a:bodyPr/>
                    <a:lstStyle/>
                    <a:p>
                      <a:pPr marL="0" marR="0">
                        <a:spcBef>
                          <a:spcPts val="0"/>
                        </a:spcBef>
                        <a:spcAft>
                          <a:spcPts val="0"/>
                        </a:spcAft>
                      </a:pPr>
                      <a:r>
                        <a:rPr lang="en-US" sz="1050" u="sng">
                          <a:effectLst/>
                          <a:hlinkClick r:id="rId14"/>
                        </a:rPr>
                        <a:t>SP-231373</a:t>
                      </a:r>
                      <a:endParaRPr lang="en-US" sz="1600">
                        <a:effectLst/>
                        <a:latin typeface="Calibri" panose="020F0502020204030204" pitchFamily="34" charset="0"/>
                        <a:ea typeface="Calibri" panose="020F0502020204030204" pitchFamily="34" charset="0"/>
                      </a:endParaRPr>
                    </a:p>
                  </a:txBody>
                  <a:tcPr marL="67645" marR="67645" marT="0" marB="0" anchor="b"/>
                </a:tc>
                <a:tc>
                  <a:txBody>
                    <a:bodyPr/>
                    <a:lstStyle/>
                    <a:p>
                      <a:pPr marL="0" marR="0">
                        <a:spcBef>
                          <a:spcPts val="0"/>
                        </a:spcBef>
                        <a:spcAft>
                          <a:spcPts val="0"/>
                        </a:spcAft>
                      </a:pPr>
                      <a:r>
                        <a:rPr lang="en-US" sz="1050" u="sng">
                          <a:effectLst/>
                          <a:hlinkClick r:id="rId15"/>
                        </a:rPr>
                        <a:t>S4-232048</a:t>
                      </a:r>
                      <a:endParaRPr lang="en-US" sz="1600">
                        <a:effectLst/>
                        <a:latin typeface="Calibri" panose="020F0502020204030204" pitchFamily="34" charset="0"/>
                        <a:ea typeface="Calibri" panose="020F0502020204030204" pitchFamily="34" charset="0"/>
                      </a:endParaRPr>
                    </a:p>
                  </a:txBody>
                  <a:tcPr marL="67645" marR="67645" marT="0" marB="0" anchor="b"/>
                </a:tc>
                <a:tc>
                  <a:txBody>
                    <a:bodyPr/>
                    <a:lstStyle/>
                    <a:p>
                      <a:pPr marL="0" marR="0" algn="ctr">
                        <a:spcBef>
                          <a:spcPts val="0"/>
                        </a:spcBef>
                        <a:spcAft>
                          <a:spcPts val="0"/>
                        </a:spcAft>
                      </a:pPr>
                      <a:r>
                        <a:rPr lang="en-US" sz="1050">
                          <a:effectLst/>
                        </a:rPr>
                        <a:t>agreed</a:t>
                      </a:r>
                      <a:endParaRPr lang="en-US" sz="1600">
                        <a:effectLst/>
                        <a:latin typeface="Calibri" panose="020F0502020204030204" pitchFamily="34" charset="0"/>
                        <a:ea typeface="Calibri" panose="020F0502020204030204" pitchFamily="34" charset="0"/>
                      </a:endParaRPr>
                    </a:p>
                  </a:txBody>
                  <a:tcPr marL="67645" marR="67645" marT="0" marB="0" anchor="b"/>
                </a:tc>
                <a:tc>
                  <a:txBody>
                    <a:bodyPr/>
                    <a:lstStyle/>
                    <a:p>
                      <a:pPr marL="0" marR="0" algn="ctr">
                        <a:spcBef>
                          <a:spcPts val="0"/>
                        </a:spcBef>
                        <a:spcAft>
                          <a:spcPts val="0"/>
                        </a:spcAft>
                      </a:pPr>
                      <a:r>
                        <a:rPr lang="en-US" sz="1050">
                          <a:effectLst/>
                        </a:rPr>
                        <a:t> </a:t>
                      </a:r>
                      <a:endParaRPr lang="en-US" sz="1600">
                        <a:effectLst/>
                        <a:latin typeface="Calibri" panose="020F0502020204030204" pitchFamily="34" charset="0"/>
                        <a:ea typeface="Calibri" panose="020F0502020204030204" pitchFamily="34" charset="0"/>
                      </a:endParaRPr>
                    </a:p>
                  </a:txBody>
                  <a:tcPr marL="67645" marR="67645" marT="0" marB="0" anchor="b"/>
                </a:tc>
                <a:tc>
                  <a:txBody>
                    <a:bodyPr/>
                    <a:lstStyle/>
                    <a:p>
                      <a:pPr marL="0" marR="0">
                        <a:spcBef>
                          <a:spcPts val="0"/>
                        </a:spcBef>
                        <a:spcAft>
                          <a:spcPts val="0"/>
                        </a:spcAft>
                      </a:pPr>
                      <a:r>
                        <a:rPr lang="en-US" sz="1050" u="sng">
                          <a:effectLst/>
                          <a:hlinkClick r:id="rId16"/>
                        </a:rPr>
                        <a:t>26.506</a:t>
                      </a:r>
                      <a:endParaRPr lang="en-US" sz="1600">
                        <a:effectLst/>
                        <a:latin typeface="Calibri" panose="020F0502020204030204" pitchFamily="34" charset="0"/>
                        <a:ea typeface="Calibri" panose="020F0502020204030204" pitchFamily="34" charset="0"/>
                      </a:endParaRPr>
                    </a:p>
                  </a:txBody>
                  <a:tcPr marL="67645" marR="67645" marT="0" marB="0" anchor="b"/>
                </a:tc>
                <a:tc>
                  <a:txBody>
                    <a:bodyPr/>
                    <a:lstStyle/>
                    <a:p>
                      <a:pPr marL="0" marR="0">
                        <a:spcBef>
                          <a:spcPts val="0"/>
                        </a:spcBef>
                        <a:spcAft>
                          <a:spcPts val="0"/>
                        </a:spcAft>
                      </a:pPr>
                      <a:r>
                        <a:rPr lang="en-US" sz="1050">
                          <a:effectLst/>
                        </a:rPr>
                        <a:t>0003</a:t>
                      </a:r>
                      <a:endParaRPr lang="en-US" sz="1600">
                        <a:effectLst/>
                        <a:latin typeface="Calibri" panose="020F0502020204030204" pitchFamily="34" charset="0"/>
                        <a:ea typeface="Calibri" panose="020F0502020204030204" pitchFamily="34" charset="0"/>
                      </a:endParaRPr>
                    </a:p>
                  </a:txBody>
                  <a:tcPr marL="67645" marR="67645" marT="0" marB="0" anchor="b"/>
                </a:tc>
                <a:tc>
                  <a:txBody>
                    <a:bodyPr/>
                    <a:lstStyle/>
                    <a:p>
                      <a:pPr marL="0" marR="0">
                        <a:spcBef>
                          <a:spcPts val="0"/>
                        </a:spcBef>
                        <a:spcAft>
                          <a:spcPts val="0"/>
                        </a:spcAft>
                      </a:pPr>
                      <a:r>
                        <a:rPr lang="en-US" sz="1050">
                          <a:effectLst/>
                        </a:rPr>
                        <a:t>1</a:t>
                      </a:r>
                      <a:endParaRPr lang="en-US" sz="1600">
                        <a:effectLst/>
                        <a:latin typeface="Calibri" panose="020F0502020204030204" pitchFamily="34" charset="0"/>
                        <a:ea typeface="Calibri" panose="020F0502020204030204" pitchFamily="34" charset="0"/>
                      </a:endParaRPr>
                    </a:p>
                  </a:txBody>
                  <a:tcPr marL="67645" marR="67645" marT="0" marB="0" anchor="b"/>
                </a:tc>
                <a:tc>
                  <a:txBody>
                    <a:bodyPr/>
                    <a:lstStyle/>
                    <a:p>
                      <a:pPr marL="0" marR="0">
                        <a:spcBef>
                          <a:spcPts val="0"/>
                        </a:spcBef>
                        <a:spcAft>
                          <a:spcPts val="0"/>
                        </a:spcAft>
                      </a:pPr>
                      <a:r>
                        <a:rPr lang="en-US" sz="1050">
                          <a:effectLst/>
                        </a:rPr>
                        <a:t>F</a:t>
                      </a:r>
                      <a:endParaRPr lang="en-US" sz="1600">
                        <a:effectLst/>
                        <a:latin typeface="Calibri" panose="020F0502020204030204" pitchFamily="34" charset="0"/>
                        <a:ea typeface="Calibri" panose="020F0502020204030204" pitchFamily="34" charset="0"/>
                      </a:endParaRPr>
                    </a:p>
                  </a:txBody>
                  <a:tcPr marL="67645" marR="67645" marT="0" marB="0" anchor="b"/>
                </a:tc>
                <a:tc>
                  <a:txBody>
                    <a:bodyPr/>
                    <a:lstStyle/>
                    <a:p>
                      <a:pPr marL="0" marR="0">
                        <a:spcBef>
                          <a:spcPts val="0"/>
                        </a:spcBef>
                        <a:spcAft>
                          <a:spcPts val="0"/>
                        </a:spcAft>
                      </a:pPr>
                      <a:r>
                        <a:rPr lang="en-US" sz="1050" u="sng">
                          <a:effectLst/>
                          <a:hlinkClick r:id="rId5"/>
                        </a:rPr>
                        <a:t>Rel-18</a:t>
                      </a:r>
                      <a:endParaRPr lang="en-US" sz="1600">
                        <a:effectLst/>
                        <a:latin typeface="Calibri" panose="020F0502020204030204" pitchFamily="34" charset="0"/>
                        <a:ea typeface="Calibri" panose="020F0502020204030204" pitchFamily="34" charset="0"/>
                      </a:endParaRPr>
                    </a:p>
                  </a:txBody>
                  <a:tcPr marL="67645" marR="67645" marT="0" marB="0" anchor="b"/>
                </a:tc>
                <a:tc>
                  <a:txBody>
                    <a:bodyPr/>
                    <a:lstStyle/>
                    <a:p>
                      <a:pPr marL="0" marR="0">
                        <a:spcBef>
                          <a:spcPts val="0"/>
                        </a:spcBef>
                        <a:spcAft>
                          <a:spcPts val="0"/>
                        </a:spcAft>
                      </a:pPr>
                      <a:r>
                        <a:rPr lang="en-US" sz="1050">
                          <a:effectLst/>
                        </a:rPr>
                        <a:t>18.0.0</a:t>
                      </a:r>
                      <a:endParaRPr lang="en-US" sz="1600">
                        <a:effectLst/>
                        <a:latin typeface="Calibri" panose="020F0502020204030204" pitchFamily="34" charset="0"/>
                        <a:ea typeface="Calibri" panose="020F0502020204030204" pitchFamily="34" charset="0"/>
                      </a:endParaRPr>
                    </a:p>
                  </a:txBody>
                  <a:tcPr marL="67645" marR="67645" marT="0" marB="0" anchor="b"/>
                </a:tc>
                <a:tc>
                  <a:txBody>
                    <a:bodyPr/>
                    <a:lstStyle/>
                    <a:p>
                      <a:pPr marL="0" marR="0">
                        <a:spcBef>
                          <a:spcPts val="0"/>
                        </a:spcBef>
                        <a:spcAft>
                          <a:spcPts val="0"/>
                        </a:spcAft>
                      </a:pPr>
                      <a:r>
                        <a:rPr lang="en-US" sz="1050" dirty="0">
                          <a:effectLst/>
                        </a:rPr>
                        <a:t>New reference point RTC-11 in UE</a:t>
                      </a:r>
                      <a:endParaRPr lang="en-US" sz="1600" dirty="0">
                        <a:effectLst/>
                        <a:latin typeface="Calibri" panose="020F0502020204030204" pitchFamily="34" charset="0"/>
                        <a:ea typeface="Calibri" panose="020F0502020204030204" pitchFamily="34" charset="0"/>
                      </a:endParaRPr>
                    </a:p>
                  </a:txBody>
                  <a:tcPr marL="67645" marR="67645" marT="0" marB="0" anchor="b"/>
                </a:tc>
                <a:extLst>
                  <a:ext uri="{0D108BD9-81ED-4DB2-BD59-A6C34878D82A}">
                    <a16:rowId xmlns:a16="http://schemas.microsoft.com/office/drawing/2014/main" val="2643608079"/>
                  </a:ext>
                </a:extLst>
              </a:tr>
            </a:tbl>
          </a:graphicData>
        </a:graphic>
      </p:graphicFrame>
      <p:graphicFrame>
        <p:nvGraphicFramePr>
          <p:cNvPr id="6" name="Table 5">
            <a:extLst>
              <a:ext uri="{FF2B5EF4-FFF2-40B4-BE49-F238E27FC236}">
                <a16:creationId xmlns:a16="http://schemas.microsoft.com/office/drawing/2014/main" id="{C0A85864-C930-38BF-4751-A84A96D68FEC}"/>
              </a:ext>
            </a:extLst>
          </p:cNvPr>
          <p:cNvGraphicFramePr>
            <a:graphicFrameLocks noGrp="1"/>
          </p:cNvGraphicFramePr>
          <p:nvPr>
            <p:extLst>
              <p:ext uri="{D42A27DB-BD31-4B8C-83A1-F6EECF244321}">
                <p14:modId xmlns:p14="http://schemas.microsoft.com/office/powerpoint/2010/main" val="3244925631"/>
              </p:ext>
            </p:extLst>
          </p:nvPr>
        </p:nvGraphicFramePr>
        <p:xfrm>
          <a:off x="647700" y="4644256"/>
          <a:ext cx="11183939" cy="320040"/>
        </p:xfrm>
        <a:graphic>
          <a:graphicData uri="http://schemas.openxmlformats.org/drawingml/2006/table">
            <a:tbl>
              <a:tblPr firstRow="1" firstCol="1" bandRow="1">
                <a:tableStyleId>{5C22544A-7EE6-4342-B048-85BDC9FD1C3A}</a:tableStyleId>
              </a:tblPr>
              <a:tblGrid>
                <a:gridCol w="885019">
                  <a:extLst>
                    <a:ext uri="{9D8B030D-6E8A-4147-A177-3AD203B41FA5}">
                      <a16:colId xmlns:a16="http://schemas.microsoft.com/office/drawing/2014/main" val="3212494857"/>
                    </a:ext>
                  </a:extLst>
                </a:gridCol>
                <a:gridCol w="899763">
                  <a:extLst>
                    <a:ext uri="{9D8B030D-6E8A-4147-A177-3AD203B41FA5}">
                      <a16:colId xmlns:a16="http://schemas.microsoft.com/office/drawing/2014/main" val="3535866698"/>
                    </a:ext>
                  </a:extLst>
                </a:gridCol>
                <a:gridCol w="609718">
                  <a:extLst>
                    <a:ext uri="{9D8B030D-6E8A-4147-A177-3AD203B41FA5}">
                      <a16:colId xmlns:a16="http://schemas.microsoft.com/office/drawing/2014/main" val="931443062"/>
                    </a:ext>
                  </a:extLst>
                </a:gridCol>
                <a:gridCol w="887525">
                  <a:extLst>
                    <a:ext uri="{9D8B030D-6E8A-4147-A177-3AD203B41FA5}">
                      <a16:colId xmlns:a16="http://schemas.microsoft.com/office/drawing/2014/main" val="939779178"/>
                    </a:ext>
                  </a:extLst>
                </a:gridCol>
                <a:gridCol w="533016">
                  <a:extLst>
                    <a:ext uri="{9D8B030D-6E8A-4147-A177-3AD203B41FA5}">
                      <a16:colId xmlns:a16="http://schemas.microsoft.com/office/drawing/2014/main" val="4113670556"/>
                    </a:ext>
                  </a:extLst>
                </a:gridCol>
                <a:gridCol w="532390">
                  <a:extLst>
                    <a:ext uri="{9D8B030D-6E8A-4147-A177-3AD203B41FA5}">
                      <a16:colId xmlns:a16="http://schemas.microsoft.com/office/drawing/2014/main" val="3822290002"/>
                    </a:ext>
                  </a:extLst>
                </a:gridCol>
                <a:gridCol w="621330">
                  <a:extLst>
                    <a:ext uri="{9D8B030D-6E8A-4147-A177-3AD203B41FA5}">
                      <a16:colId xmlns:a16="http://schemas.microsoft.com/office/drawing/2014/main" val="3401824370"/>
                    </a:ext>
                  </a:extLst>
                </a:gridCol>
                <a:gridCol w="621956">
                  <a:extLst>
                    <a:ext uri="{9D8B030D-6E8A-4147-A177-3AD203B41FA5}">
                      <a16:colId xmlns:a16="http://schemas.microsoft.com/office/drawing/2014/main" val="579681528"/>
                    </a:ext>
                  </a:extLst>
                </a:gridCol>
                <a:gridCol w="621330">
                  <a:extLst>
                    <a:ext uri="{9D8B030D-6E8A-4147-A177-3AD203B41FA5}">
                      <a16:colId xmlns:a16="http://schemas.microsoft.com/office/drawing/2014/main" val="1626455313"/>
                    </a:ext>
                  </a:extLst>
                </a:gridCol>
                <a:gridCol w="621330">
                  <a:extLst>
                    <a:ext uri="{9D8B030D-6E8A-4147-A177-3AD203B41FA5}">
                      <a16:colId xmlns:a16="http://schemas.microsoft.com/office/drawing/2014/main" val="1425058468"/>
                    </a:ext>
                  </a:extLst>
                </a:gridCol>
                <a:gridCol w="4350562">
                  <a:extLst>
                    <a:ext uri="{9D8B030D-6E8A-4147-A177-3AD203B41FA5}">
                      <a16:colId xmlns:a16="http://schemas.microsoft.com/office/drawing/2014/main" val="1538313137"/>
                    </a:ext>
                  </a:extLst>
                </a:gridCol>
              </a:tblGrid>
              <a:tr h="120257">
                <a:tc>
                  <a:txBody>
                    <a:bodyPr/>
                    <a:lstStyle/>
                    <a:p>
                      <a:pPr marL="0" marR="0">
                        <a:spcBef>
                          <a:spcPts val="0"/>
                        </a:spcBef>
                        <a:spcAft>
                          <a:spcPts val="0"/>
                        </a:spcAft>
                      </a:pPr>
                      <a:r>
                        <a:rPr lang="en-US" sz="1050" u="sng">
                          <a:effectLst/>
                          <a:hlinkClick r:id="rId17"/>
                        </a:rPr>
                        <a:t>SP-231377</a:t>
                      </a:r>
                      <a:endParaRPr lang="en-US" sz="1600">
                        <a:effectLst/>
                        <a:latin typeface="Calibri" panose="020F0502020204030204" pitchFamily="34" charset="0"/>
                        <a:ea typeface="Calibri" panose="020F0502020204030204" pitchFamily="34" charset="0"/>
                      </a:endParaRPr>
                    </a:p>
                  </a:txBody>
                  <a:tcPr marL="67645" marR="67645" marT="0" marB="0" anchor="b"/>
                </a:tc>
                <a:tc>
                  <a:txBody>
                    <a:bodyPr/>
                    <a:lstStyle/>
                    <a:p>
                      <a:pPr marL="0" marR="0">
                        <a:spcBef>
                          <a:spcPts val="0"/>
                        </a:spcBef>
                        <a:spcAft>
                          <a:spcPts val="0"/>
                        </a:spcAft>
                      </a:pPr>
                      <a:r>
                        <a:rPr lang="en-US" sz="1050" u="sng">
                          <a:effectLst/>
                          <a:hlinkClick r:id="rId18"/>
                        </a:rPr>
                        <a:t>S4-232047</a:t>
                      </a:r>
                      <a:endParaRPr lang="en-US" sz="1600">
                        <a:effectLst/>
                        <a:latin typeface="Calibri" panose="020F0502020204030204" pitchFamily="34" charset="0"/>
                        <a:ea typeface="Calibri" panose="020F0502020204030204" pitchFamily="34" charset="0"/>
                      </a:endParaRPr>
                    </a:p>
                  </a:txBody>
                  <a:tcPr marL="67645" marR="67645" marT="0" marB="0" anchor="b"/>
                </a:tc>
                <a:tc>
                  <a:txBody>
                    <a:bodyPr/>
                    <a:lstStyle/>
                    <a:p>
                      <a:pPr marL="0" marR="0" algn="ctr">
                        <a:spcBef>
                          <a:spcPts val="0"/>
                        </a:spcBef>
                        <a:spcAft>
                          <a:spcPts val="0"/>
                        </a:spcAft>
                      </a:pPr>
                      <a:r>
                        <a:rPr lang="en-US" sz="1050">
                          <a:effectLst/>
                        </a:rPr>
                        <a:t>agreed</a:t>
                      </a:r>
                      <a:endParaRPr lang="en-US" sz="1600">
                        <a:effectLst/>
                        <a:latin typeface="Calibri" panose="020F0502020204030204" pitchFamily="34" charset="0"/>
                        <a:ea typeface="Calibri" panose="020F0502020204030204" pitchFamily="34" charset="0"/>
                      </a:endParaRPr>
                    </a:p>
                  </a:txBody>
                  <a:tcPr marL="67645" marR="67645" marT="0" marB="0" anchor="b"/>
                </a:tc>
                <a:tc>
                  <a:txBody>
                    <a:bodyPr/>
                    <a:lstStyle/>
                    <a:p>
                      <a:pPr marL="0" marR="0" algn="ctr">
                        <a:spcBef>
                          <a:spcPts val="0"/>
                        </a:spcBef>
                        <a:spcAft>
                          <a:spcPts val="0"/>
                        </a:spcAft>
                      </a:pPr>
                      <a:r>
                        <a:rPr lang="en-US" sz="1050">
                          <a:effectLst/>
                        </a:rPr>
                        <a:t> </a:t>
                      </a:r>
                      <a:endParaRPr lang="en-US" sz="1600">
                        <a:effectLst/>
                        <a:latin typeface="Calibri" panose="020F0502020204030204" pitchFamily="34" charset="0"/>
                        <a:ea typeface="Calibri" panose="020F0502020204030204" pitchFamily="34" charset="0"/>
                      </a:endParaRPr>
                    </a:p>
                  </a:txBody>
                  <a:tcPr marL="67645" marR="67645" marT="0" marB="0" anchor="b"/>
                </a:tc>
                <a:tc>
                  <a:txBody>
                    <a:bodyPr/>
                    <a:lstStyle/>
                    <a:p>
                      <a:pPr marL="0" marR="0">
                        <a:spcBef>
                          <a:spcPts val="0"/>
                        </a:spcBef>
                        <a:spcAft>
                          <a:spcPts val="0"/>
                        </a:spcAft>
                      </a:pPr>
                      <a:r>
                        <a:rPr lang="en-US" sz="1050" u="sng">
                          <a:effectLst/>
                          <a:hlinkClick r:id="rId19"/>
                        </a:rPr>
                        <a:t>26.114</a:t>
                      </a:r>
                      <a:endParaRPr lang="en-US" sz="1600">
                        <a:effectLst/>
                        <a:latin typeface="Calibri" panose="020F0502020204030204" pitchFamily="34" charset="0"/>
                        <a:ea typeface="Calibri" panose="020F0502020204030204" pitchFamily="34" charset="0"/>
                      </a:endParaRPr>
                    </a:p>
                  </a:txBody>
                  <a:tcPr marL="67645" marR="67645" marT="0" marB="0" anchor="b"/>
                </a:tc>
                <a:tc>
                  <a:txBody>
                    <a:bodyPr/>
                    <a:lstStyle/>
                    <a:p>
                      <a:pPr marL="0" marR="0">
                        <a:spcBef>
                          <a:spcPts val="0"/>
                        </a:spcBef>
                        <a:spcAft>
                          <a:spcPts val="0"/>
                        </a:spcAft>
                      </a:pPr>
                      <a:r>
                        <a:rPr lang="en-US" sz="1050">
                          <a:effectLst/>
                        </a:rPr>
                        <a:t>0560</a:t>
                      </a:r>
                      <a:endParaRPr lang="en-US" sz="1600">
                        <a:effectLst/>
                        <a:latin typeface="Calibri" panose="020F0502020204030204" pitchFamily="34" charset="0"/>
                        <a:ea typeface="Calibri" panose="020F0502020204030204" pitchFamily="34" charset="0"/>
                      </a:endParaRPr>
                    </a:p>
                  </a:txBody>
                  <a:tcPr marL="67645" marR="67645" marT="0" marB="0" anchor="b"/>
                </a:tc>
                <a:tc>
                  <a:txBody>
                    <a:bodyPr/>
                    <a:lstStyle/>
                    <a:p>
                      <a:pPr marL="0" marR="0">
                        <a:spcBef>
                          <a:spcPts val="0"/>
                        </a:spcBef>
                        <a:spcAft>
                          <a:spcPts val="0"/>
                        </a:spcAft>
                      </a:pPr>
                      <a:r>
                        <a:rPr lang="en-US" sz="1050">
                          <a:effectLst/>
                        </a:rPr>
                        <a:t>2</a:t>
                      </a:r>
                      <a:endParaRPr lang="en-US" sz="1600">
                        <a:effectLst/>
                        <a:latin typeface="Calibri" panose="020F0502020204030204" pitchFamily="34" charset="0"/>
                        <a:ea typeface="Calibri" panose="020F0502020204030204" pitchFamily="34" charset="0"/>
                      </a:endParaRPr>
                    </a:p>
                  </a:txBody>
                  <a:tcPr marL="67645" marR="67645" marT="0" marB="0" anchor="b"/>
                </a:tc>
                <a:tc>
                  <a:txBody>
                    <a:bodyPr/>
                    <a:lstStyle/>
                    <a:p>
                      <a:pPr marL="0" marR="0">
                        <a:spcBef>
                          <a:spcPts val="0"/>
                        </a:spcBef>
                        <a:spcAft>
                          <a:spcPts val="0"/>
                        </a:spcAft>
                      </a:pPr>
                      <a:r>
                        <a:rPr lang="en-US" sz="1050">
                          <a:effectLst/>
                        </a:rPr>
                        <a:t>F</a:t>
                      </a:r>
                      <a:endParaRPr lang="en-US" sz="1600">
                        <a:effectLst/>
                        <a:latin typeface="Calibri" panose="020F0502020204030204" pitchFamily="34" charset="0"/>
                        <a:ea typeface="Calibri" panose="020F0502020204030204" pitchFamily="34" charset="0"/>
                      </a:endParaRPr>
                    </a:p>
                  </a:txBody>
                  <a:tcPr marL="67645" marR="67645" marT="0" marB="0" anchor="b"/>
                </a:tc>
                <a:tc>
                  <a:txBody>
                    <a:bodyPr/>
                    <a:lstStyle/>
                    <a:p>
                      <a:pPr marL="0" marR="0">
                        <a:spcBef>
                          <a:spcPts val="0"/>
                        </a:spcBef>
                        <a:spcAft>
                          <a:spcPts val="0"/>
                        </a:spcAft>
                      </a:pPr>
                      <a:r>
                        <a:rPr lang="en-US" sz="1050" u="sng">
                          <a:effectLst/>
                          <a:hlinkClick r:id="rId5"/>
                        </a:rPr>
                        <a:t>Rel-18</a:t>
                      </a:r>
                      <a:endParaRPr lang="en-US" sz="1600">
                        <a:effectLst/>
                        <a:latin typeface="Calibri" panose="020F0502020204030204" pitchFamily="34" charset="0"/>
                        <a:ea typeface="Calibri" panose="020F0502020204030204" pitchFamily="34" charset="0"/>
                      </a:endParaRPr>
                    </a:p>
                  </a:txBody>
                  <a:tcPr marL="67645" marR="67645" marT="0" marB="0" anchor="b"/>
                </a:tc>
                <a:tc>
                  <a:txBody>
                    <a:bodyPr/>
                    <a:lstStyle/>
                    <a:p>
                      <a:pPr marL="0" marR="0">
                        <a:spcBef>
                          <a:spcPts val="0"/>
                        </a:spcBef>
                        <a:spcAft>
                          <a:spcPts val="0"/>
                        </a:spcAft>
                      </a:pPr>
                      <a:r>
                        <a:rPr lang="en-US" sz="1050">
                          <a:effectLst/>
                        </a:rPr>
                        <a:t>18.4.0</a:t>
                      </a:r>
                      <a:endParaRPr lang="en-US" sz="1600">
                        <a:effectLst/>
                        <a:latin typeface="Calibri" panose="020F0502020204030204" pitchFamily="34" charset="0"/>
                        <a:ea typeface="Calibri" panose="020F0502020204030204" pitchFamily="34" charset="0"/>
                      </a:endParaRPr>
                    </a:p>
                  </a:txBody>
                  <a:tcPr marL="67645" marR="67645" marT="0" marB="0" anchor="b"/>
                </a:tc>
                <a:tc>
                  <a:txBody>
                    <a:bodyPr/>
                    <a:lstStyle/>
                    <a:p>
                      <a:pPr marL="0" marR="0">
                        <a:spcBef>
                          <a:spcPts val="0"/>
                        </a:spcBef>
                        <a:spcAft>
                          <a:spcPts val="0"/>
                        </a:spcAft>
                      </a:pPr>
                      <a:r>
                        <a:rPr lang="en-US" sz="1050" dirty="0">
                          <a:effectLst/>
                        </a:rPr>
                        <a:t>Mechanism to distinguish two bootstrap data channels with the same stream ID value (Rel-18)</a:t>
                      </a:r>
                      <a:endParaRPr lang="en-US" sz="1600" dirty="0">
                        <a:effectLst/>
                        <a:latin typeface="Calibri" panose="020F0502020204030204" pitchFamily="34" charset="0"/>
                        <a:ea typeface="Calibri" panose="020F0502020204030204" pitchFamily="34" charset="0"/>
                      </a:endParaRPr>
                    </a:p>
                  </a:txBody>
                  <a:tcPr marL="67645" marR="67645" marT="0" marB="0" anchor="b"/>
                </a:tc>
                <a:extLst>
                  <a:ext uri="{0D108BD9-81ED-4DB2-BD59-A6C34878D82A}">
                    <a16:rowId xmlns:a16="http://schemas.microsoft.com/office/drawing/2014/main" val="3445301587"/>
                  </a:ext>
                </a:extLst>
              </a:tr>
            </a:tbl>
          </a:graphicData>
        </a:graphic>
      </p:graphicFrame>
      <p:graphicFrame>
        <p:nvGraphicFramePr>
          <p:cNvPr id="9" name="Table 8">
            <a:extLst>
              <a:ext uri="{FF2B5EF4-FFF2-40B4-BE49-F238E27FC236}">
                <a16:creationId xmlns:a16="http://schemas.microsoft.com/office/drawing/2014/main" id="{153B7D44-2E5C-C2FC-4000-7AB97C7238DF}"/>
              </a:ext>
            </a:extLst>
          </p:cNvPr>
          <p:cNvGraphicFramePr>
            <a:graphicFrameLocks noGrp="1"/>
          </p:cNvGraphicFramePr>
          <p:nvPr>
            <p:extLst>
              <p:ext uri="{D42A27DB-BD31-4B8C-83A1-F6EECF244321}">
                <p14:modId xmlns:p14="http://schemas.microsoft.com/office/powerpoint/2010/main" val="55138041"/>
              </p:ext>
            </p:extLst>
          </p:nvPr>
        </p:nvGraphicFramePr>
        <p:xfrm>
          <a:off x="647703" y="5515114"/>
          <a:ext cx="11183939" cy="160020"/>
        </p:xfrm>
        <a:graphic>
          <a:graphicData uri="http://schemas.openxmlformats.org/drawingml/2006/table">
            <a:tbl>
              <a:tblPr firstRow="1" firstCol="1" bandRow="1">
                <a:tableStyleId>{5C22544A-7EE6-4342-B048-85BDC9FD1C3A}</a:tableStyleId>
              </a:tblPr>
              <a:tblGrid>
                <a:gridCol w="885019">
                  <a:extLst>
                    <a:ext uri="{9D8B030D-6E8A-4147-A177-3AD203B41FA5}">
                      <a16:colId xmlns:a16="http://schemas.microsoft.com/office/drawing/2014/main" val="3193318028"/>
                    </a:ext>
                  </a:extLst>
                </a:gridCol>
                <a:gridCol w="961906">
                  <a:extLst>
                    <a:ext uri="{9D8B030D-6E8A-4147-A177-3AD203B41FA5}">
                      <a16:colId xmlns:a16="http://schemas.microsoft.com/office/drawing/2014/main" val="713862027"/>
                    </a:ext>
                  </a:extLst>
                </a:gridCol>
                <a:gridCol w="547575">
                  <a:extLst>
                    <a:ext uri="{9D8B030D-6E8A-4147-A177-3AD203B41FA5}">
                      <a16:colId xmlns:a16="http://schemas.microsoft.com/office/drawing/2014/main" val="4221341542"/>
                    </a:ext>
                  </a:extLst>
                </a:gridCol>
                <a:gridCol w="887525">
                  <a:extLst>
                    <a:ext uri="{9D8B030D-6E8A-4147-A177-3AD203B41FA5}">
                      <a16:colId xmlns:a16="http://schemas.microsoft.com/office/drawing/2014/main" val="3016875554"/>
                    </a:ext>
                  </a:extLst>
                </a:gridCol>
                <a:gridCol w="533016">
                  <a:extLst>
                    <a:ext uri="{9D8B030D-6E8A-4147-A177-3AD203B41FA5}">
                      <a16:colId xmlns:a16="http://schemas.microsoft.com/office/drawing/2014/main" val="1888989844"/>
                    </a:ext>
                  </a:extLst>
                </a:gridCol>
                <a:gridCol w="532390">
                  <a:extLst>
                    <a:ext uri="{9D8B030D-6E8A-4147-A177-3AD203B41FA5}">
                      <a16:colId xmlns:a16="http://schemas.microsoft.com/office/drawing/2014/main" val="1340609995"/>
                    </a:ext>
                  </a:extLst>
                </a:gridCol>
                <a:gridCol w="621330">
                  <a:extLst>
                    <a:ext uri="{9D8B030D-6E8A-4147-A177-3AD203B41FA5}">
                      <a16:colId xmlns:a16="http://schemas.microsoft.com/office/drawing/2014/main" val="298818208"/>
                    </a:ext>
                  </a:extLst>
                </a:gridCol>
                <a:gridCol w="621956">
                  <a:extLst>
                    <a:ext uri="{9D8B030D-6E8A-4147-A177-3AD203B41FA5}">
                      <a16:colId xmlns:a16="http://schemas.microsoft.com/office/drawing/2014/main" val="1593744624"/>
                    </a:ext>
                  </a:extLst>
                </a:gridCol>
                <a:gridCol w="621330">
                  <a:extLst>
                    <a:ext uri="{9D8B030D-6E8A-4147-A177-3AD203B41FA5}">
                      <a16:colId xmlns:a16="http://schemas.microsoft.com/office/drawing/2014/main" val="346454649"/>
                    </a:ext>
                  </a:extLst>
                </a:gridCol>
                <a:gridCol w="621330">
                  <a:extLst>
                    <a:ext uri="{9D8B030D-6E8A-4147-A177-3AD203B41FA5}">
                      <a16:colId xmlns:a16="http://schemas.microsoft.com/office/drawing/2014/main" val="1429354269"/>
                    </a:ext>
                  </a:extLst>
                </a:gridCol>
                <a:gridCol w="4350562">
                  <a:extLst>
                    <a:ext uri="{9D8B030D-6E8A-4147-A177-3AD203B41FA5}">
                      <a16:colId xmlns:a16="http://schemas.microsoft.com/office/drawing/2014/main" val="3612608694"/>
                    </a:ext>
                  </a:extLst>
                </a:gridCol>
              </a:tblGrid>
              <a:tr h="127773">
                <a:tc>
                  <a:txBody>
                    <a:bodyPr/>
                    <a:lstStyle/>
                    <a:p>
                      <a:pPr marL="0" marR="0">
                        <a:spcBef>
                          <a:spcPts val="0"/>
                        </a:spcBef>
                        <a:spcAft>
                          <a:spcPts val="0"/>
                        </a:spcAft>
                      </a:pPr>
                      <a:r>
                        <a:rPr lang="en-US" sz="1050" u="sng">
                          <a:effectLst/>
                          <a:hlinkClick r:id="rId20"/>
                        </a:rPr>
                        <a:t>SP-231510</a:t>
                      </a:r>
                      <a:endParaRPr lang="en-US" sz="1600">
                        <a:effectLst/>
                        <a:latin typeface="Calibri" panose="020F0502020204030204" pitchFamily="34" charset="0"/>
                        <a:ea typeface="Calibri" panose="020F0502020204030204" pitchFamily="34" charset="0"/>
                      </a:endParaRPr>
                    </a:p>
                  </a:txBody>
                  <a:tcPr marL="67645" marR="67645" marT="0" marB="0" anchor="b"/>
                </a:tc>
                <a:tc>
                  <a:txBody>
                    <a:bodyPr/>
                    <a:lstStyle/>
                    <a:p>
                      <a:pPr marL="0" marR="0">
                        <a:spcBef>
                          <a:spcPts val="0"/>
                        </a:spcBef>
                        <a:spcAft>
                          <a:spcPts val="0"/>
                        </a:spcAft>
                      </a:pPr>
                      <a:r>
                        <a:rPr lang="en-US" sz="1050" u="sng">
                          <a:effectLst/>
                          <a:hlinkClick r:id="rId21"/>
                        </a:rPr>
                        <a:t>S4-232058</a:t>
                      </a:r>
                      <a:endParaRPr lang="en-US" sz="1600">
                        <a:effectLst/>
                        <a:latin typeface="Calibri" panose="020F0502020204030204" pitchFamily="34" charset="0"/>
                        <a:ea typeface="Calibri" panose="020F0502020204030204" pitchFamily="34" charset="0"/>
                      </a:endParaRPr>
                    </a:p>
                  </a:txBody>
                  <a:tcPr marL="67645" marR="67645" marT="0" marB="0" anchor="b"/>
                </a:tc>
                <a:tc>
                  <a:txBody>
                    <a:bodyPr/>
                    <a:lstStyle/>
                    <a:p>
                      <a:pPr marL="0" marR="0" algn="ctr">
                        <a:spcBef>
                          <a:spcPts val="0"/>
                        </a:spcBef>
                        <a:spcAft>
                          <a:spcPts val="0"/>
                        </a:spcAft>
                      </a:pPr>
                      <a:r>
                        <a:rPr lang="en-US" sz="1050">
                          <a:effectLst/>
                        </a:rPr>
                        <a:t>agreed</a:t>
                      </a:r>
                      <a:endParaRPr lang="en-US" sz="1600">
                        <a:effectLst/>
                        <a:latin typeface="Calibri" panose="020F0502020204030204" pitchFamily="34" charset="0"/>
                        <a:ea typeface="Calibri" panose="020F0502020204030204" pitchFamily="34" charset="0"/>
                      </a:endParaRPr>
                    </a:p>
                  </a:txBody>
                  <a:tcPr marL="67645" marR="67645" marT="0" marB="0" anchor="b"/>
                </a:tc>
                <a:tc>
                  <a:txBody>
                    <a:bodyPr/>
                    <a:lstStyle/>
                    <a:p>
                      <a:pPr marL="0" marR="0" algn="ctr">
                        <a:spcBef>
                          <a:spcPts val="0"/>
                        </a:spcBef>
                        <a:spcAft>
                          <a:spcPts val="0"/>
                        </a:spcAft>
                      </a:pPr>
                      <a:r>
                        <a:rPr lang="en-US" sz="1050">
                          <a:effectLst/>
                        </a:rPr>
                        <a:t> </a:t>
                      </a:r>
                      <a:endParaRPr lang="en-US" sz="1600">
                        <a:effectLst/>
                        <a:latin typeface="Calibri" panose="020F0502020204030204" pitchFamily="34" charset="0"/>
                        <a:ea typeface="Calibri" panose="020F0502020204030204" pitchFamily="34" charset="0"/>
                      </a:endParaRPr>
                    </a:p>
                  </a:txBody>
                  <a:tcPr marL="67645" marR="67645" marT="0" marB="0" anchor="b"/>
                </a:tc>
                <a:tc>
                  <a:txBody>
                    <a:bodyPr/>
                    <a:lstStyle/>
                    <a:p>
                      <a:pPr marL="0" marR="0">
                        <a:spcBef>
                          <a:spcPts val="0"/>
                        </a:spcBef>
                        <a:spcAft>
                          <a:spcPts val="0"/>
                        </a:spcAft>
                      </a:pPr>
                      <a:r>
                        <a:rPr lang="en-US" sz="1050" u="sng">
                          <a:effectLst/>
                          <a:hlinkClick r:id="rId22"/>
                        </a:rPr>
                        <a:t>26.531</a:t>
                      </a:r>
                      <a:endParaRPr lang="en-US" sz="1600">
                        <a:effectLst/>
                        <a:latin typeface="Calibri" panose="020F0502020204030204" pitchFamily="34" charset="0"/>
                        <a:ea typeface="Calibri" panose="020F0502020204030204" pitchFamily="34" charset="0"/>
                      </a:endParaRPr>
                    </a:p>
                  </a:txBody>
                  <a:tcPr marL="67645" marR="67645" marT="0" marB="0" anchor="b"/>
                </a:tc>
                <a:tc>
                  <a:txBody>
                    <a:bodyPr/>
                    <a:lstStyle/>
                    <a:p>
                      <a:pPr marL="0" marR="0">
                        <a:spcBef>
                          <a:spcPts val="0"/>
                        </a:spcBef>
                        <a:spcAft>
                          <a:spcPts val="0"/>
                        </a:spcAft>
                      </a:pPr>
                      <a:r>
                        <a:rPr lang="en-US" sz="1050">
                          <a:effectLst/>
                        </a:rPr>
                        <a:t>0008</a:t>
                      </a:r>
                      <a:endParaRPr lang="en-US" sz="1600">
                        <a:effectLst/>
                        <a:latin typeface="Calibri" panose="020F0502020204030204" pitchFamily="34" charset="0"/>
                        <a:ea typeface="Calibri" panose="020F0502020204030204" pitchFamily="34" charset="0"/>
                      </a:endParaRPr>
                    </a:p>
                  </a:txBody>
                  <a:tcPr marL="67645" marR="67645" marT="0" marB="0" anchor="b"/>
                </a:tc>
                <a:tc>
                  <a:txBody>
                    <a:bodyPr/>
                    <a:lstStyle/>
                    <a:p>
                      <a:pPr marL="0" marR="0">
                        <a:spcBef>
                          <a:spcPts val="0"/>
                        </a:spcBef>
                        <a:spcAft>
                          <a:spcPts val="0"/>
                        </a:spcAft>
                      </a:pPr>
                      <a:r>
                        <a:rPr lang="en-US" sz="1050">
                          <a:effectLst/>
                        </a:rPr>
                        <a:t>2</a:t>
                      </a:r>
                      <a:endParaRPr lang="en-US" sz="1600">
                        <a:effectLst/>
                        <a:latin typeface="Calibri" panose="020F0502020204030204" pitchFamily="34" charset="0"/>
                        <a:ea typeface="Calibri" panose="020F0502020204030204" pitchFamily="34" charset="0"/>
                      </a:endParaRPr>
                    </a:p>
                  </a:txBody>
                  <a:tcPr marL="67645" marR="67645" marT="0" marB="0" anchor="b"/>
                </a:tc>
                <a:tc>
                  <a:txBody>
                    <a:bodyPr/>
                    <a:lstStyle/>
                    <a:p>
                      <a:pPr marL="0" marR="0">
                        <a:spcBef>
                          <a:spcPts val="0"/>
                        </a:spcBef>
                        <a:spcAft>
                          <a:spcPts val="0"/>
                        </a:spcAft>
                      </a:pPr>
                      <a:r>
                        <a:rPr lang="en-US" sz="1050">
                          <a:effectLst/>
                        </a:rPr>
                        <a:t>F</a:t>
                      </a:r>
                      <a:endParaRPr lang="en-US" sz="1600">
                        <a:effectLst/>
                        <a:latin typeface="Calibri" panose="020F0502020204030204" pitchFamily="34" charset="0"/>
                        <a:ea typeface="Calibri" panose="020F0502020204030204" pitchFamily="34" charset="0"/>
                      </a:endParaRPr>
                    </a:p>
                  </a:txBody>
                  <a:tcPr marL="67645" marR="67645" marT="0" marB="0" anchor="b"/>
                </a:tc>
                <a:tc>
                  <a:txBody>
                    <a:bodyPr/>
                    <a:lstStyle/>
                    <a:p>
                      <a:pPr marL="0" marR="0">
                        <a:spcBef>
                          <a:spcPts val="0"/>
                        </a:spcBef>
                        <a:spcAft>
                          <a:spcPts val="0"/>
                        </a:spcAft>
                      </a:pPr>
                      <a:r>
                        <a:rPr lang="en-US" sz="1050" u="sng">
                          <a:effectLst/>
                          <a:hlinkClick r:id="rId5"/>
                        </a:rPr>
                        <a:t>Rel-18</a:t>
                      </a:r>
                      <a:endParaRPr lang="en-US" sz="1600">
                        <a:effectLst/>
                        <a:latin typeface="Calibri" panose="020F0502020204030204" pitchFamily="34" charset="0"/>
                        <a:ea typeface="Calibri" panose="020F0502020204030204" pitchFamily="34" charset="0"/>
                      </a:endParaRPr>
                    </a:p>
                  </a:txBody>
                  <a:tcPr marL="67645" marR="67645" marT="0" marB="0" anchor="b"/>
                </a:tc>
                <a:tc>
                  <a:txBody>
                    <a:bodyPr/>
                    <a:lstStyle/>
                    <a:p>
                      <a:pPr marL="0" marR="0">
                        <a:spcBef>
                          <a:spcPts val="0"/>
                        </a:spcBef>
                        <a:spcAft>
                          <a:spcPts val="0"/>
                        </a:spcAft>
                      </a:pPr>
                      <a:r>
                        <a:rPr lang="en-US" sz="1050">
                          <a:effectLst/>
                        </a:rPr>
                        <a:t>18.0.0</a:t>
                      </a:r>
                      <a:endParaRPr lang="en-US" sz="1600">
                        <a:effectLst/>
                        <a:latin typeface="Calibri" panose="020F0502020204030204" pitchFamily="34" charset="0"/>
                        <a:ea typeface="Calibri" panose="020F0502020204030204" pitchFamily="34" charset="0"/>
                      </a:endParaRPr>
                    </a:p>
                  </a:txBody>
                  <a:tcPr marL="67645" marR="67645" marT="0" marB="0" anchor="b"/>
                </a:tc>
                <a:tc>
                  <a:txBody>
                    <a:bodyPr/>
                    <a:lstStyle/>
                    <a:p>
                      <a:pPr marL="0" marR="0">
                        <a:spcBef>
                          <a:spcPts val="0"/>
                        </a:spcBef>
                        <a:spcAft>
                          <a:spcPts val="0"/>
                        </a:spcAft>
                      </a:pPr>
                      <a:r>
                        <a:rPr lang="en-US" sz="1050" dirty="0">
                          <a:effectLst/>
                        </a:rPr>
                        <a:t>Clarification on data reporting methods</a:t>
                      </a:r>
                      <a:endParaRPr lang="en-US" sz="1600" dirty="0">
                        <a:effectLst/>
                        <a:latin typeface="Calibri" panose="020F0502020204030204" pitchFamily="34" charset="0"/>
                        <a:ea typeface="Calibri" panose="020F0502020204030204" pitchFamily="34" charset="0"/>
                      </a:endParaRPr>
                    </a:p>
                  </a:txBody>
                  <a:tcPr marL="67645" marR="67645" marT="0" marB="0" anchor="b"/>
                </a:tc>
                <a:extLst>
                  <a:ext uri="{0D108BD9-81ED-4DB2-BD59-A6C34878D82A}">
                    <a16:rowId xmlns:a16="http://schemas.microsoft.com/office/drawing/2014/main" val="233849789"/>
                  </a:ext>
                </a:extLst>
              </a:tr>
            </a:tbl>
          </a:graphicData>
        </a:graphic>
      </p:graphicFrame>
    </p:spTree>
    <p:extLst>
      <p:ext uri="{BB962C8B-B14F-4D97-AF65-F5344CB8AC3E}">
        <p14:creationId xmlns:p14="http://schemas.microsoft.com/office/powerpoint/2010/main" val="3906653599"/>
      </p:ext>
    </p:extLst>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p:txBody>
          <a:bodyPr/>
          <a:lstStyle/>
          <a:p>
            <a:r>
              <a:rPr lang="en-US" altLang="en-US" sz="3200" dirty="0"/>
              <a:t>Immersive Real-time Communication for WebRTC (</a:t>
            </a:r>
            <a:r>
              <a:rPr lang="en-US" altLang="en-US" sz="3200" dirty="0" err="1"/>
              <a:t>iRTCW</a:t>
            </a:r>
            <a:r>
              <a:rPr lang="en-US" altLang="en-US" sz="3200" dirty="0"/>
              <a:t>)</a:t>
            </a:r>
            <a:endParaRPr lang="en-US" sz="3200" dirty="0"/>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506227"/>
            <a:ext cx="11068050" cy="3778688"/>
          </a:xfrm>
        </p:spPr>
        <p:txBody>
          <a:bodyPr/>
          <a:lstStyle/>
          <a:p>
            <a:pPr marL="287338" lvl="0" indent="-287338" fontAlgn="base">
              <a:lnSpc>
                <a:spcPct val="93000"/>
              </a:lnSpc>
              <a:spcBef>
                <a:spcPct val="15000"/>
              </a:spcBef>
              <a:spcAft>
                <a:spcPct val="15000"/>
              </a:spcAft>
              <a:buSzPct val="100000"/>
              <a:buNone/>
              <a:tabLst>
                <a:tab pos="285750" algn="l"/>
              </a:tabLst>
              <a:defRPr/>
            </a:pPr>
            <a:r>
              <a:rPr lang="en-GB" sz="1400" b="1" u="sng" dirty="0">
                <a:cs typeface="Arial" pitchFamily="34" charset="0"/>
              </a:rPr>
              <a:t>Purpose</a:t>
            </a:r>
          </a:p>
          <a:p>
            <a:pPr marL="287338" indent="-287338">
              <a:lnSpc>
                <a:spcPct val="93000"/>
              </a:lnSpc>
              <a:spcBef>
                <a:spcPct val="15000"/>
              </a:spcBef>
              <a:spcAft>
                <a:spcPct val="15000"/>
              </a:spcAft>
              <a:buSzPct val="100000"/>
              <a:tabLst>
                <a:tab pos="285750" algn="l"/>
              </a:tabLst>
              <a:defRPr/>
            </a:pPr>
            <a:r>
              <a:rPr lang="en-US" altLang="en-US" sz="1400" dirty="0"/>
              <a:t>Define a non-vertical/modularized protocol stack, functional components, I/</a:t>
            </a:r>
            <a:r>
              <a:rPr lang="en-US" altLang="en-US" sz="1400" dirty="0" err="1"/>
              <a:t>Os</a:t>
            </a:r>
            <a:r>
              <a:rPr lang="en-US" altLang="en-US" sz="1400" dirty="0"/>
              <a:t> formats, for </a:t>
            </a:r>
            <a:r>
              <a:rPr lang="en-US" altLang="en-US" sz="1400" dirty="0" err="1"/>
              <a:t>iRTC</a:t>
            </a:r>
            <a:r>
              <a:rPr lang="en-US" altLang="en-US" sz="1400" dirty="0"/>
              <a:t> clients to support WebRTC-based real-time transport of media over 5G; Identify the required architecture for radio access network QoS realization over 5G systems. Identify the minimum information / elements in the C/U-Plane signal to establish media sessions with appropriate QoS for WebRTC-based applications. Document informative examples of </a:t>
            </a:r>
            <a:r>
              <a:rPr lang="en-US" altLang="en-US" sz="1400" dirty="0" err="1"/>
              <a:t>iRTC</a:t>
            </a:r>
            <a:r>
              <a:rPr lang="en-US" altLang="en-US" sz="1400" dirty="0"/>
              <a:t> operations to assist implementers. </a:t>
            </a:r>
          </a:p>
          <a:p>
            <a:pPr marL="287338" indent="-287338">
              <a:lnSpc>
                <a:spcPct val="93000"/>
              </a:lnSpc>
              <a:spcBef>
                <a:spcPct val="15000"/>
              </a:spcBef>
              <a:spcAft>
                <a:spcPct val="15000"/>
              </a:spcAft>
              <a:buSzPct val="100000"/>
              <a:buNone/>
              <a:tabLst>
                <a:tab pos="285750" algn="l"/>
              </a:tabLst>
              <a:defRPr/>
            </a:pPr>
            <a:r>
              <a:rPr lang="en-GB" sz="1400" b="1" u="sng" dirty="0">
                <a:cs typeface="Arial" pitchFamily="34" charset="0"/>
              </a:rPr>
              <a:t>Progress in the last quarter</a:t>
            </a:r>
            <a:endParaRPr lang="en-GB" sz="1400" u="sng" dirty="0">
              <a:cs typeface="Arial" pitchFamily="34" charset="0"/>
            </a:endParaRPr>
          </a:p>
          <a:p>
            <a:pPr marL="287338" lvl="0" indent="-287338" fontAlgn="base">
              <a:lnSpc>
                <a:spcPct val="93000"/>
              </a:lnSpc>
              <a:spcBef>
                <a:spcPct val="15000"/>
              </a:spcBef>
              <a:spcAft>
                <a:spcPct val="15000"/>
              </a:spcAft>
              <a:buSzPct val="100000"/>
              <a:tabLst>
                <a:tab pos="285750" algn="l"/>
              </a:tabLst>
              <a:defRPr/>
            </a:pPr>
            <a:r>
              <a:rPr lang="en-US" altLang="zh-CN" sz="1400" dirty="0">
                <a:cs typeface="Arial" pitchFamily="34" charset="0"/>
              </a:rPr>
              <a:t>TS 26.113 updated to include list of RTC APIs at reference points RTC-1 and RTC-5 with association to TS 26.510; </a:t>
            </a:r>
          </a:p>
          <a:p>
            <a:pPr marL="287338" lvl="0" indent="-287338" fontAlgn="base">
              <a:lnSpc>
                <a:spcPct val="93000"/>
              </a:lnSpc>
              <a:spcBef>
                <a:spcPct val="15000"/>
              </a:spcBef>
              <a:spcAft>
                <a:spcPct val="15000"/>
              </a:spcAft>
              <a:buSzPct val="100000"/>
              <a:tabLst>
                <a:tab pos="285750" algn="l"/>
              </a:tabLst>
              <a:defRPr/>
            </a:pPr>
            <a:r>
              <a:rPr lang="en-US" altLang="zh-CN" sz="1400" dirty="0">
                <a:cs typeface="Arial" pitchFamily="34" charset="0"/>
              </a:rPr>
              <a:t>Data models for RTC-specific APIs identified for preparation of </a:t>
            </a:r>
            <a:r>
              <a:rPr lang="en-US" altLang="zh-CN" sz="1400" dirty="0" err="1">
                <a:cs typeface="Arial" pitchFamily="34" charset="0"/>
              </a:rPr>
              <a:t>pCR</a:t>
            </a:r>
            <a:r>
              <a:rPr lang="en-US" altLang="zh-CN" sz="1400" dirty="0">
                <a:cs typeface="Arial" pitchFamily="34" charset="0"/>
              </a:rPr>
              <a:t> to TS 26.510 in at SA4#127</a:t>
            </a:r>
          </a:p>
          <a:p>
            <a:pPr marL="287338" lvl="0" indent="-287338" fontAlgn="base">
              <a:lnSpc>
                <a:spcPct val="93000"/>
              </a:lnSpc>
              <a:spcBef>
                <a:spcPct val="15000"/>
              </a:spcBef>
              <a:spcAft>
                <a:spcPct val="15000"/>
              </a:spcAft>
              <a:buSzPct val="100000"/>
              <a:tabLst>
                <a:tab pos="285750" algn="l"/>
              </a:tabLst>
              <a:defRPr/>
            </a:pPr>
            <a:r>
              <a:rPr lang="en-US" altLang="zh-CN" sz="1400" dirty="0">
                <a:cs typeface="Arial" pitchFamily="34" charset="0"/>
              </a:rPr>
              <a:t>Media capabilities and profile for RTC specified as baseline of a new proposed TS</a:t>
            </a:r>
          </a:p>
          <a:p>
            <a:pPr marL="287338" lvl="0" indent="-287338" fontAlgn="base">
              <a:lnSpc>
                <a:spcPct val="93000"/>
              </a:lnSpc>
              <a:spcBef>
                <a:spcPct val="15000"/>
              </a:spcBef>
              <a:spcAft>
                <a:spcPct val="15000"/>
              </a:spcAft>
              <a:buSzPct val="100000"/>
              <a:tabLst>
                <a:tab pos="285750" algn="l"/>
              </a:tabLst>
              <a:defRPr/>
            </a:pPr>
            <a:r>
              <a:rPr lang="en-US" altLang="zh-CN" sz="1400" dirty="0">
                <a:cs typeface="Arial" pitchFamily="34" charset="0"/>
                <a:hlinkClick r:id="rId2"/>
              </a:rPr>
              <a:t>SP-231305</a:t>
            </a:r>
            <a:r>
              <a:rPr lang="en-US" altLang="zh-CN" sz="1400" dirty="0">
                <a:cs typeface="Arial" pitchFamily="34" charset="0"/>
              </a:rPr>
              <a:t> TS 26.113-100 - Real-Time Media Communication; Protocols and APIs presented for information</a:t>
            </a:r>
          </a:p>
          <a:p>
            <a:pPr marL="287338" lvl="0" indent="-287338" fontAlgn="base">
              <a:lnSpc>
                <a:spcPct val="93000"/>
              </a:lnSpc>
              <a:spcBef>
                <a:spcPct val="15000"/>
              </a:spcBef>
              <a:spcAft>
                <a:spcPct val="15000"/>
              </a:spcAft>
              <a:buSzPct val="100000"/>
              <a:buNone/>
              <a:tabLst>
                <a:tab pos="285750" algn="l"/>
              </a:tabLst>
              <a:defRPr/>
            </a:pPr>
            <a:r>
              <a:rPr lang="en-GB" sz="1400" b="1" u="sng" dirty="0">
                <a:cs typeface="Arial" pitchFamily="34" charset="0"/>
              </a:rPr>
              <a:t>Next steps</a:t>
            </a:r>
          </a:p>
          <a:p>
            <a:pPr marL="287338" indent="-287338">
              <a:lnSpc>
                <a:spcPct val="93000"/>
              </a:lnSpc>
              <a:spcBef>
                <a:spcPct val="15000"/>
              </a:spcBef>
              <a:spcAft>
                <a:spcPct val="15000"/>
              </a:spcAft>
              <a:buSzPct val="100000"/>
              <a:tabLst>
                <a:tab pos="285750" algn="l"/>
              </a:tabLst>
              <a:defRPr/>
            </a:pPr>
            <a:r>
              <a:rPr lang="en-US" altLang="zh-CN" sz="1400" dirty="0">
                <a:cs typeface="Arial" pitchFamily="34" charset="0"/>
              </a:rPr>
              <a:t>Clarify dependencies with other specifications: TS26.119, TS26.113, and TS26.510,</a:t>
            </a:r>
          </a:p>
          <a:p>
            <a:pPr marL="287338" indent="-287338">
              <a:lnSpc>
                <a:spcPct val="93000"/>
              </a:lnSpc>
              <a:spcBef>
                <a:spcPct val="15000"/>
              </a:spcBef>
              <a:spcAft>
                <a:spcPct val="15000"/>
              </a:spcAft>
              <a:buSzPct val="100000"/>
              <a:tabLst>
                <a:tab pos="285750" algn="l"/>
              </a:tabLst>
              <a:defRPr/>
            </a:pPr>
            <a:r>
              <a:rPr lang="en-US" altLang="zh-CN" sz="1400" dirty="0">
                <a:cs typeface="Arial" pitchFamily="34" charset="0"/>
              </a:rPr>
              <a:t>Address open issues, such as the client pre-requisites and the </a:t>
            </a:r>
            <a:r>
              <a:rPr lang="en-US" altLang="zh-CN" sz="1400" dirty="0" err="1">
                <a:cs typeface="Arial" pitchFamily="34" charset="0"/>
              </a:rPr>
              <a:t>QoE</a:t>
            </a:r>
            <a:r>
              <a:rPr lang="en-US" altLang="zh-CN" sz="1400" dirty="0">
                <a:cs typeface="Arial" pitchFamily="34" charset="0"/>
              </a:rPr>
              <a:t> metrics for split rendering,</a:t>
            </a:r>
          </a:p>
          <a:p>
            <a:pPr marL="287338" indent="-287338">
              <a:lnSpc>
                <a:spcPct val="93000"/>
              </a:lnSpc>
              <a:spcBef>
                <a:spcPct val="15000"/>
              </a:spcBef>
              <a:spcAft>
                <a:spcPct val="15000"/>
              </a:spcAft>
              <a:buSzPct val="100000"/>
              <a:tabLst>
                <a:tab pos="285750" algn="l"/>
              </a:tabLst>
              <a:defRPr/>
            </a:pPr>
            <a:r>
              <a:rPr lang="en-US" altLang="zh-CN" sz="1400" dirty="0">
                <a:cs typeface="Arial" pitchFamily="34" charset="0"/>
              </a:rPr>
              <a:t>Finalize the details of the defined split rendering profiles.</a:t>
            </a:r>
          </a:p>
          <a:p>
            <a:pPr marL="287338" indent="-287338">
              <a:lnSpc>
                <a:spcPct val="93000"/>
              </a:lnSpc>
              <a:spcBef>
                <a:spcPct val="15000"/>
              </a:spcBef>
              <a:spcAft>
                <a:spcPct val="15000"/>
              </a:spcAft>
              <a:buSzPct val="100000"/>
              <a:tabLst>
                <a:tab pos="285750" algn="l"/>
              </a:tabLst>
              <a:defRPr/>
            </a:pPr>
            <a:r>
              <a:rPr lang="en-US" altLang="zh-CN" sz="1400" dirty="0">
                <a:cs typeface="Arial" pitchFamily="34" charset="0"/>
              </a:rPr>
              <a:t>Progress TS 26.113 to v2.0.0 and present it to SA for approval</a:t>
            </a:r>
          </a:p>
          <a:p>
            <a:pPr marL="287338" indent="-287338">
              <a:lnSpc>
                <a:spcPct val="93000"/>
              </a:lnSpc>
              <a:spcBef>
                <a:spcPct val="15000"/>
              </a:spcBef>
              <a:spcAft>
                <a:spcPct val="15000"/>
              </a:spcAft>
              <a:buSzPct val="100000"/>
              <a:tabLst>
                <a:tab pos="285750" algn="l"/>
              </a:tabLst>
              <a:defRPr/>
            </a:pPr>
            <a:endParaRPr lang="en-US" altLang="zh-CN" sz="1400" dirty="0">
              <a:cs typeface="Arial" pitchFamily="34" charset="0"/>
            </a:endParaRPr>
          </a:p>
          <a:p>
            <a:pPr marL="287338" indent="-287338">
              <a:lnSpc>
                <a:spcPct val="93000"/>
              </a:lnSpc>
              <a:spcBef>
                <a:spcPct val="15000"/>
              </a:spcBef>
              <a:spcAft>
                <a:spcPct val="15000"/>
              </a:spcAft>
              <a:buSzPct val="100000"/>
              <a:tabLst>
                <a:tab pos="285750" algn="l"/>
              </a:tabLst>
              <a:defRPr/>
            </a:pPr>
            <a:endParaRPr lang="en-US" altLang="zh-CN" sz="1400" dirty="0">
              <a:cs typeface="Arial" pitchFamily="34" charset="0"/>
            </a:endParaRPr>
          </a:p>
          <a:p>
            <a:pPr marL="287338" lvl="0" indent="-287338" fontAlgn="base">
              <a:lnSpc>
                <a:spcPct val="93000"/>
              </a:lnSpc>
              <a:spcBef>
                <a:spcPct val="15000"/>
              </a:spcBef>
              <a:spcAft>
                <a:spcPct val="15000"/>
              </a:spcAft>
              <a:buSzPct val="100000"/>
              <a:buNone/>
              <a:tabLst>
                <a:tab pos="285750" algn="l"/>
              </a:tabLst>
              <a:defRPr/>
            </a:pPr>
            <a:endParaRPr lang="en-US" altLang="zh-CN" sz="1400" dirty="0">
              <a:cs typeface="Arial" pitchFamily="34" charset="0"/>
            </a:endParaRPr>
          </a:p>
          <a:p>
            <a:pPr marL="287338" indent="-287338">
              <a:lnSpc>
                <a:spcPct val="93000"/>
              </a:lnSpc>
              <a:spcBef>
                <a:spcPct val="15000"/>
              </a:spcBef>
              <a:spcAft>
                <a:spcPct val="15000"/>
              </a:spcAft>
              <a:buSzPct val="100000"/>
              <a:tabLst>
                <a:tab pos="285750" algn="l"/>
              </a:tabLst>
              <a:defRPr/>
            </a:pPr>
            <a:endParaRPr lang="en-US" altLang="en-US" sz="1400" dirty="0">
              <a:cs typeface="Arial" panose="020B0604020202020204" pitchFamily="34" charset="0"/>
            </a:endParaRPr>
          </a:p>
          <a:p>
            <a:pPr marL="287338" lvl="0" indent="-287338" fontAlgn="base">
              <a:lnSpc>
                <a:spcPct val="93000"/>
              </a:lnSpc>
              <a:spcBef>
                <a:spcPct val="15000"/>
              </a:spcBef>
              <a:spcAft>
                <a:spcPct val="15000"/>
              </a:spcAft>
              <a:buSzPct val="100000"/>
              <a:buNone/>
              <a:tabLst>
                <a:tab pos="285750" algn="l"/>
              </a:tabLst>
              <a:defRPr/>
            </a:pPr>
            <a:endParaRPr lang="en-US" altLang="zh-CN" sz="1400" dirty="0"/>
          </a:p>
          <a:p>
            <a:pPr marL="287338" indent="-287338">
              <a:buNone/>
            </a:pPr>
            <a:endParaRPr lang="fr-FR" sz="1400" dirty="0"/>
          </a:p>
        </p:txBody>
      </p:sp>
      <p:graphicFrame>
        <p:nvGraphicFramePr>
          <p:cNvPr id="4" name="Table 3">
            <a:extLst>
              <a:ext uri="{FF2B5EF4-FFF2-40B4-BE49-F238E27FC236}">
                <a16:creationId xmlns:a16="http://schemas.microsoft.com/office/drawing/2014/main" id="{4732737B-1E9A-43DD-BB3E-4E4A7A5B2971}"/>
              </a:ext>
            </a:extLst>
          </p:cNvPr>
          <p:cNvGraphicFramePr>
            <a:graphicFrameLocks noGrp="1"/>
          </p:cNvGraphicFramePr>
          <p:nvPr>
            <p:extLst>
              <p:ext uri="{D42A27DB-BD31-4B8C-83A1-F6EECF244321}">
                <p14:modId xmlns:p14="http://schemas.microsoft.com/office/powerpoint/2010/main" val="57109796"/>
              </p:ext>
            </p:extLst>
          </p:nvPr>
        </p:nvGraphicFramePr>
        <p:xfrm>
          <a:off x="647700" y="1454150"/>
          <a:ext cx="10084901" cy="584080"/>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441522668"/>
                    </a:ext>
                  </a:extLst>
                </a:gridCol>
                <a:gridCol w="3844407">
                  <a:extLst>
                    <a:ext uri="{9D8B030D-6E8A-4147-A177-3AD203B41FA5}">
                      <a16:colId xmlns:a16="http://schemas.microsoft.com/office/drawing/2014/main" val="1130914024"/>
                    </a:ext>
                  </a:extLst>
                </a:gridCol>
                <a:gridCol w="1095473">
                  <a:extLst>
                    <a:ext uri="{9D8B030D-6E8A-4147-A177-3AD203B41FA5}">
                      <a16:colId xmlns:a16="http://schemas.microsoft.com/office/drawing/2014/main" val="2766435849"/>
                    </a:ext>
                  </a:extLst>
                </a:gridCol>
                <a:gridCol w="807092">
                  <a:extLst>
                    <a:ext uri="{9D8B030D-6E8A-4147-A177-3AD203B41FA5}">
                      <a16:colId xmlns:a16="http://schemas.microsoft.com/office/drawing/2014/main" val="1775448695"/>
                    </a:ext>
                  </a:extLst>
                </a:gridCol>
                <a:gridCol w="551732">
                  <a:extLst>
                    <a:ext uri="{9D8B030D-6E8A-4147-A177-3AD203B41FA5}">
                      <a16:colId xmlns:a16="http://schemas.microsoft.com/office/drawing/2014/main" val="2240696305"/>
                    </a:ext>
                  </a:extLst>
                </a:gridCol>
                <a:gridCol w="643064">
                  <a:extLst>
                    <a:ext uri="{9D8B030D-6E8A-4147-A177-3AD203B41FA5}">
                      <a16:colId xmlns:a16="http://schemas.microsoft.com/office/drawing/2014/main" val="4150883248"/>
                    </a:ext>
                  </a:extLst>
                </a:gridCol>
                <a:gridCol w="643064">
                  <a:extLst>
                    <a:ext uri="{9D8B030D-6E8A-4147-A177-3AD203B41FA5}">
                      <a16:colId xmlns:a16="http://schemas.microsoft.com/office/drawing/2014/main" val="2576211718"/>
                    </a:ext>
                  </a:extLst>
                </a:gridCol>
                <a:gridCol w="1898167">
                  <a:extLst>
                    <a:ext uri="{9D8B030D-6E8A-4147-A177-3AD203B41FA5}">
                      <a16:colId xmlns:a16="http://schemas.microsoft.com/office/drawing/2014/main" val="4127156547"/>
                    </a:ext>
                  </a:extLst>
                </a:gridCol>
              </a:tblGrid>
              <a:tr h="296861">
                <a:tc>
                  <a:txBody>
                    <a:bodyPr/>
                    <a:lstStyle/>
                    <a:p>
                      <a:pPr algn="ctr">
                        <a:lnSpc>
                          <a:spcPct val="107000"/>
                        </a:lnSpc>
                        <a:spcAft>
                          <a:spcPts val="800"/>
                        </a:spcAft>
                      </a:pPr>
                      <a:r>
                        <a:rPr lang="en-GB" sz="1000" dirty="0"/>
                        <a:t>UID</a:t>
                      </a:r>
                    </a:p>
                  </a:txBody>
                  <a:tcPr marL="36001" marR="36001" marT="0" marB="0" anchor="ctr"/>
                </a:tc>
                <a:tc>
                  <a:txBody>
                    <a:bodyPr/>
                    <a:lstStyle/>
                    <a:p>
                      <a:pPr algn="ctr">
                        <a:lnSpc>
                          <a:spcPct val="107000"/>
                        </a:lnSpc>
                        <a:spcAft>
                          <a:spcPts val="800"/>
                        </a:spcAft>
                      </a:pPr>
                      <a:r>
                        <a:rPr lang="en-GB" sz="1000" dirty="0"/>
                        <a:t>Name</a:t>
                      </a:r>
                    </a:p>
                  </a:txBody>
                  <a:tcPr marL="36001" marR="36001" marT="0" marB="0" anchor="ctr"/>
                </a:tc>
                <a:tc>
                  <a:txBody>
                    <a:bodyPr/>
                    <a:lstStyle/>
                    <a:p>
                      <a:pPr algn="ctr">
                        <a:lnSpc>
                          <a:spcPct val="107000"/>
                        </a:lnSpc>
                        <a:spcAft>
                          <a:spcPts val="800"/>
                        </a:spcAft>
                      </a:pPr>
                      <a:r>
                        <a:rPr lang="en-GB" sz="1000" dirty="0"/>
                        <a:t>Acronym</a:t>
                      </a:r>
                    </a:p>
                  </a:txBody>
                  <a:tcPr marL="36001" marR="36001" marT="0" marB="0" anchor="ctr"/>
                </a:tc>
                <a:tc>
                  <a:txBody>
                    <a:bodyPr/>
                    <a:lstStyle/>
                    <a:p>
                      <a:pPr algn="ctr">
                        <a:lnSpc>
                          <a:spcPct val="107000"/>
                        </a:lnSpc>
                        <a:spcAft>
                          <a:spcPts val="800"/>
                        </a:spcAft>
                      </a:pPr>
                      <a:r>
                        <a:rPr lang="en-GB" sz="1000" dirty="0"/>
                        <a:t>Target (mm/</a:t>
                      </a:r>
                      <a:r>
                        <a:rPr lang="en-GB" sz="1000" dirty="0" err="1"/>
                        <a:t>yyyy</a:t>
                      </a:r>
                      <a:r>
                        <a:rPr lang="en-GB" sz="1000" dirty="0"/>
                        <a:t>)</a:t>
                      </a:r>
                    </a:p>
                  </a:txBody>
                  <a:tcPr marL="36001" marR="36001" marT="0" marB="0" anchor="ctr"/>
                </a:tc>
                <a:tc>
                  <a:txBody>
                    <a:bodyPr/>
                    <a:lstStyle/>
                    <a:p>
                      <a:pPr algn="ctr">
                        <a:lnSpc>
                          <a:spcPct val="107000"/>
                        </a:lnSpc>
                        <a:spcAft>
                          <a:spcPts val="800"/>
                        </a:spcAft>
                      </a:pPr>
                      <a:r>
                        <a:rPr lang="en-GB" sz="1000" dirty="0"/>
                        <a:t>Old %</a:t>
                      </a:r>
                    </a:p>
                  </a:txBody>
                  <a:tcPr marL="36001" marR="36001" marT="0" marB="0" anchor="ctr"/>
                </a:tc>
                <a:tc>
                  <a:txBody>
                    <a:bodyPr/>
                    <a:lstStyle/>
                    <a:p>
                      <a:pPr algn="ctr">
                        <a:lnSpc>
                          <a:spcPct val="107000"/>
                        </a:lnSpc>
                        <a:spcAft>
                          <a:spcPts val="800"/>
                        </a:spcAft>
                      </a:pPr>
                      <a:r>
                        <a:rPr lang="en-GB" sz="1000" b="1" kern="1200" dirty="0">
                          <a:solidFill>
                            <a:schemeClr val="lt1"/>
                          </a:solidFill>
                          <a:latin typeface="+mn-lt"/>
                          <a:ea typeface="+mn-ea"/>
                          <a:cs typeface="+mn-cs"/>
                        </a:rPr>
                        <a:t>WID</a:t>
                      </a:r>
                      <a:endParaRPr lang="en-GB" sz="1000" dirty="0">
                        <a:solidFill>
                          <a:srgbClr val="FF0000"/>
                        </a:solidFill>
                      </a:endParaRPr>
                    </a:p>
                  </a:txBody>
                  <a:tcPr marL="36001" marR="36001" marT="0" marB="0" anchor="ctr"/>
                </a:tc>
                <a:tc>
                  <a:txBody>
                    <a:bodyPr/>
                    <a:lstStyle/>
                    <a:p>
                      <a:pPr algn="ctr">
                        <a:lnSpc>
                          <a:spcPct val="107000"/>
                        </a:lnSpc>
                        <a:spcAft>
                          <a:spcPts val="800"/>
                        </a:spcAft>
                      </a:pPr>
                      <a:r>
                        <a:rPr lang="en-GB" sz="1000" dirty="0">
                          <a:solidFill>
                            <a:srgbClr val="FF0000"/>
                          </a:solidFill>
                        </a:rPr>
                        <a:t>New %</a:t>
                      </a:r>
                      <a:endParaRPr lang="en-GB" sz="10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000" dirty="0">
                          <a:solidFill>
                            <a:srgbClr val="FF0000"/>
                          </a:solidFill>
                        </a:rPr>
                        <a:t>Change or comment</a:t>
                      </a:r>
                    </a:p>
                  </a:txBody>
                  <a:tcPr marL="36001" marR="36001" marT="0" marB="0" anchor="ctr"/>
                </a:tc>
                <a:extLst>
                  <a:ext uri="{0D108BD9-81ED-4DB2-BD59-A6C34878D82A}">
                    <a16:rowId xmlns:a16="http://schemas.microsoft.com/office/drawing/2014/main" val="2792782679"/>
                  </a:ext>
                </a:extLst>
              </a:tr>
              <a:tr h="265183">
                <a:tc>
                  <a:txBody>
                    <a:bodyPr/>
                    <a:lstStyle/>
                    <a:p>
                      <a:pPr algn="r" fontAlgn="b"/>
                      <a:r>
                        <a:rPr lang="en-US" sz="1100" dirty="0"/>
                        <a:t>950014</a:t>
                      </a:r>
                    </a:p>
                  </a:txBody>
                  <a:tcPr marL="9525" marR="9525" marT="9525" marB="0" anchor="b"/>
                </a:tc>
                <a:tc>
                  <a:txBody>
                    <a:bodyPr/>
                    <a:lstStyle/>
                    <a:p>
                      <a:pPr algn="l" fontAlgn="b"/>
                      <a:r>
                        <a:rPr lang="en-US" sz="1100" dirty="0"/>
                        <a:t>Immersive Real-time Communication for WebRTC </a:t>
                      </a:r>
                    </a:p>
                  </a:txBody>
                  <a:tcPr marL="9525" marR="9525" marT="9525" marB="0" anchor="b"/>
                </a:tc>
                <a:tc>
                  <a:txBody>
                    <a:bodyPr/>
                    <a:lstStyle/>
                    <a:p>
                      <a:pPr algn="l" fontAlgn="b"/>
                      <a:r>
                        <a:rPr lang="en-US" sz="1100" dirty="0" err="1"/>
                        <a:t>iRTCW</a:t>
                      </a:r>
                      <a:endParaRPr lang="en-US" sz="1100" dirty="0"/>
                    </a:p>
                  </a:txBody>
                  <a:tcPr marL="9525" marR="9525" marT="9525" marB="0" anchor="b"/>
                </a:tc>
                <a:tc>
                  <a:txBody>
                    <a:bodyPr/>
                    <a:lstStyle/>
                    <a:p>
                      <a:pPr algn="r" fontAlgn="b"/>
                      <a:r>
                        <a:rPr lang="en-US" sz="1100" dirty="0">
                          <a:solidFill>
                            <a:schemeClr val="tx1"/>
                          </a:solidFill>
                        </a:rPr>
                        <a:t>3/3/2024</a:t>
                      </a:r>
                    </a:p>
                  </a:txBody>
                  <a:tcPr marL="9525" marR="9525" marT="9525" marB="0" anchor="b"/>
                </a:tc>
                <a:tc>
                  <a:txBody>
                    <a:bodyPr/>
                    <a:lstStyle/>
                    <a:p>
                      <a:pPr algn="r" fontAlgn="b"/>
                      <a:r>
                        <a:rPr lang="en-US" sz="1100" dirty="0"/>
                        <a:t>50%</a:t>
                      </a:r>
                    </a:p>
                  </a:txBody>
                  <a:tcPr marL="9525" marR="9525" marT="9525" marB="0" anchor="b"/>
                </a:tc>
                <a:tc>
                  <a:txBody>
                    <a:bodyPr/>
                    <a:lstStyle/>
                    <a:p>
                      <a:pPr algn="l" fontAlgn="b"/>
                      <a:r>
                        <a:rPr lang="en-GB" sz="1100" dirty="0">
                          <a:solidFill>
                            <a:srgbClr val="FF0000"/>
                          </a:solidFill>
                          <a:hlinkClick r:id="rId3"/>
                        </a:rPr>
                        <a:t>SP-230977</a:t>
                      </a:r>
                      <a:endParaRPr lang="en-US" sz="1100" dirty="0"/>
                    </a:p>
                  </a:txBody>
                  <a:tcPr marL="9525" marR="9525" marT="9525" marB="0" anchor="b"/>
                </a:tc>
                <a:tc>
                  <a:txBody>
                    <a:bodyPr/>
                    <a:lstStyle/>
                    <a:p>
                      <a:pPr algn="ctr">
                        <a:lnSpc>
                          <a:spcPct val="107000"/>
                        </a:lnSpc>
                        <a:spcAft>
                          <a:spcPts val="800"/>
                        </a:spcAft>
                      </a:pPr>
                      <a:r>
                        <a:rPr lang="en-GB" sz="1050" dirty="0">
                          <a:solidFill>
                            <a:srgbClr val="FF0000"/>
                          </a:solidFill>
                        </a:rPr>
                        <a:t>60%</a:t>
                      </a:r>
                    </a:p>
                  </a:txBody>
                  <a:tcPr marL="36001" marR="36001" marT="0" marB="0" anchor="ctr"/>
                </a:tc>
                <a:tc>
                  <a:txBody>
                    <a:bodyPr/>
                    <a:lstStyle/>
                    <a:p>
                      <a:pPr algn="ctr">
                        <a:lnSpc>
                          <a:spcPct val="107000"/>
                        </a:lnSpc>
                        <a:spcAft>
                          <a:spcPts val="800"/>
                        </a:spcAft>
                      </a:pPr>
                      <a:endParaRPr lang="en-GB" sz="1100" dirty="0">
                        <a:solidFill>
                          <a:srgbClr val="FF0000"/>
                        </a:solidFill>
                      </a:endParaRPr>
                    </a:p>
                  </a:txBody>
                  <a:tcPr marL="36001" marR="36001" marT="0" marB="0" anchor="ctr"/>
                </a:tc>
                <a:extLst>
                  <a:ext uri="{0D108BD9-81ED-4DB2-BD59-A6C34878D82A}">
                    <a16:rowId xmlns:a16="http://schemas.microsoft.com/office/drawing/2014/main" val="1810321089"/>
                  </a:ext>
                </a:extLst>
              </a:tr>
            </a:tbl>
          </a:graphicData>
        </a:graphic>
      </p:graphicFrame>
    </p:spTree>
    <p:extLst>
      <p:ext uri="{BB962C8B-B14F-4D97-AF65-F5344CB8AC3E}">
        <p14:creationId xmlns:p14="http://schemas.microsoft.com/office/powerpoint/2010/main" val="922627352"/>
      </p:ext>
    </p:extLst>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p:txBody>
          <a:bodyPr/>
          <a:lstStyle/>
          <a:p>
            <a:r>
              <a:rPr lang="en-US" altLang="en-US" sz="3200" dirty="0"/>
              <a:t>Media Capabilities for Augmented Reality (</a:t>
            </a:r>
            <a:r>
              <a:rPr lang="en-US" altLang="en-US" sz="3200" dirty="0" err="1"/>
              <a:t>MeCAR</a:t>
            </a:r>
            <a:r>
              <a:rPr lang="en-US" altLang="en-US" sz="3200" dirty="0"/>
              <a:t>)</a:t>
            </a:r>
            <a:endParaRPr lang="en-US" sz="3200" dirty="0"/>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506227"/>
            <a:ext cx="11068050" cy="3778688"/>
          </a:xfrm>
        </p:spPr>
        <p:txBody>
          <a:bodyPr/>
          <a:lstStyle/>
          <a:p>
            <a:pPr marL="287338" lvl="0" indent="-287338" fontAlgn="base">
              <a:lnSpc>
                <a:spcPct val="93000"/>
              </a:lnSpc>
              <a:spcBef>
                <a:spcPct val="15000"/>
              </a:spcBef>
              <a:spcAft>
                <a:spcPct val="15000"/>
              </a:spcAft>
              <a:buSzPct val="100000"/>
              <a:buNone/>
              <a:tabLst>
                <a:tab pos="285750" algn="l"/>
              </a:tabLst>
              <a:defRPr/>
            </a:pPr>
            <a:r>
              <a:rPr lang="en-GB" sz="1400" b="1" u="sng" dirty="0">
                <a:cs typeface="Arial" pitchFamily="34" charset="0"/>
              </a:rPr>
              <a:t>Purpose</a:t>
            </a:r>
          </a:p>
          <a:p>
            <a:pPr marL="287338" indent="-287338">
              <a:lnSpc>
                <a:spcPct val="93000"/>
              </a:lnSpc>
              <a:spcBef>
                <a:spcPct val="15000"/>
              </a:spcBef>
              <a:spcAft>
                <a:spcPct val="15000"/>
              </a:spcAft>
              <a:buSzPct val="100000"/>
              <a:tabLst>
                <a:tab pos="285750" algn="l"/>
              </a:tabLst>
              <a:defRPr/>
            </a:pPr>
            <a:r>
              <a:rPr lang="en-US" altLang="en-US" sz="1200" dirty="0">
                <a:cs typeface="Arial" panose="020B0604020202020204" pitchFamily="34" charset="0"/>
              </a:rPr>
              <a:t>Define at least one AR device category that addresses the constraints of an EDGAR-type AR glass. Integrate IVAS once available. Define capability exchange mechanisms based on complexity of AR media and capability of device to support EAS KPIs for provisioning of edge/cloud resources. Identify </a:t>
            </a:r>
            <a:r>
              <a:rPr lang="en-US" altLang="en-US" sz="1200" dirty="0" err="1">
                <a:cs typeface="Arial" panose="020B0604020202020204" pitchFamily="34" charset="0"/>
              </a:rPr>
              <a:t>QoE</a:t>
            </a:r>
            <a:r>
              <a:rPr lang="en-US" altLang="en-US" sz="1200" dirty="0">
                <a:cs typeface="Arial" panose="020B0604020202020204" pitchFamily="34" charset="0"/>
              </a:rPr>
              <a:t> metrics and KPIs for AR media. Specify encapsulations into RTP, ISOBMFF and CMAF. Specify the relevant codec-level parameters for session setup. Enable AR media in 5G Media Streaming. Define typical traffic characteristics for AR media</a:t>
            </a:r>
          </a:p>
          <a:p>
            <a:pPr marL="287338" indent="-287338">
              <a:lnSpc>
                <a:spcPct val="93000"/>
              </a:lnSpc>
              <a:spcBef>
                <a:spcPct val="15000"/>
              </a:spcBef>
              <a:spcAft>
                <a:spcPct val="15000"/>
              </a:spcAft>
              <a:buSzPct val="100000"/>
              <a:buNone/>
              <a:tabLst>
                <a:tab pos="285750" algn="l"/>
              </a:tabLst>
              <a:defRPr/>
            </a:pPr>
            <a:r>
              <a:rPr lang="en-GB" sz="1400" b="1" u="sng" dirty="0">
                <a:cs typeface="Arial" pitchFamily="34" charset="0"/>
              </a:rPr>
              <a:t>Progress in the last quarter</a:t>
            </a:r>
          </a:p>
          <a:p>
            <a:pPr marL="287338" indent="-287338">
              <a:lnSpc>
                <a:spcPct val="93000"/>
              </a:lnSpc>
              <a:spcBef>
                <a:spcPct val="15000"/>
              </a:spcBef>
              <a:spcAft>
                <a:spcPct val="15000"/>
              </a:spcAft>
              <a:buSzPct val="100000"/>
              <a:tabLst>
                <a:tab pos="285750" algn="l"/>
              </a:tabLst>
              <a:defRPr/>
            </a:pPr>
            <a:r>
              <a:rPr lang="en-US" altLang="zh-CN" sz="1200" dirty="0">
                <a:cs typeface="Arial" pitchFamily="34" charset="0"/>
              </a:rPr>
              <a:t>On Audio capabilities, endorsed proposals referring to EVS, IVAS and AAC-ELDv2, and their support in different device types. Capabilities well progressed with an endorsed CR on 26.117 and the recommended support is implemented in the draft TR 26.119 of </a:t>
            </a:r>
            <a:r>
              <a:rPr lang="en-US" altLang="zh-CN" sz="1200" dirty="0" err="1">
                <a:cs typeface="Arial" pitchFamily="34" charset="0"/>
              </a:rPr>
              <a:t>MeCAR</a:t>
            </a:r>
            <a:r>
              <a:rPr lang="en-US" altLang="zh-CN" sz="1200" dirty="0">
                <a:cs typeface="Arial" pitchFamily="34" charset="0"/>
              </a:rPr>
              <a:t>. </a:t>
            </a:r>
          </a:p>
          <a:p>
            <a:pPr marL="287338" indent="-287338">
              <a:lnSpc>
                <a:spcPct val="93000"/>
              </a:lnSpc>
              <a:spcBef>
                <a:spcPct val="15000"/>
              </a:spcBef>
              <a:spcAft>
                <a:spcPct val="15000"/>
              </a:spcAft>
              <a:buSzPct val="100000"/>
              <a:tabLst>
                <a:tab pos="285750" algn="l"/>
              </a:tabLst>
              <a:defRPr/>
            </a:pPr>
            <a:r>
              <a:rPr lang="en-US" altLang="zh-CN" sz="1200" dirty="0">
                <a:cs typeface="Arial" pitchFamily="34" charset="0"/>
              </a:rPr>
              <a:t>On video capabilities, the definitions and device support have been progressed and documented into the draft TS 26.119. Discussed the support of depth and related proposals are reflected in the updated permanent document. </a:t>
            </a:r>
          </a:p>
          <a:p>
            <a:pPr marL="287338" indent="-287338">
              <a:lnSpc>
                <a:spcPct val="93000"/>
              </a:lnSpc>
              <a:spcBef>
                <a:spcPct val="15000"/>
              </a:spcBef>
              <a:spcAft>
                <a:spcPct val="15000"/>
              </a:spcAft>
              <a:buSzPct val="100000"/>
              <a:tabLst>
                <a:tab pos="285750" algn="l"/>
              </a:tabLst>
              <a:defRPr/>
            </a:pPr>
            <a:r>
              <a:rPr lang="en-US" altLang="zh-CN" sz="1200" dirty="0">
                <a:cs typeface="Arial" pitchFamily="34" charset="0"/>
              </a:rPr>
              <a:t>On Scene Description, agreement to define core capabilities as well as rendering extensions based on </a:t>
            </a:r>
            <a:r>
              <a:rPr lang="en-US" altLang="zh-CN" sz="1200" dirty="0" err="1">
                <a:cs typeface="Arial" pitchFamily="34" charset="0"/>
              </a:rPr>
              <a:t>glTF</a:t>
            </a:r>
            <a:r>
              <a:rPr lang="en-US" altLang="zh-CN" sz="1200" dirty="0">
                <a:cs typeface="Arial" pitchFamily="34" charset="0"/>
              </a:rPr>
              <a:t>. </a:t>
            </a:r>
          </a:p>
          <a:p>
            <a:pPr marL="287338" indent="-287338">
              <a:lnSpc>
                <a:spcPct val="93000"/>
              </a:lnSpc>
              <a:spcBef>
                <a:spcPct val="15000"/>
              </a:spcBef>
              <a:spcAft>
                <a:spcPct val="15000"/>
              </a:spcAft>
              <a:buSzPct val="100000"/>
              <a:tabLst>
                <a:tab pos="285750" algn="l"/>
              </a:tabLst>
              <a:defRPr/>
            </a:pPr>
            <a:r>
              <a:rPr lang="en-US" altLang="zh-CN" sz="1200" dirty="0">
                <a:cs typeface="Arial" pitchFamily="34" charset="0"/>
              </a:rPr>
              <a:t>Agreement on the metadata description of capability signaling and alignment with the spilt rendering specification.</a:t>
            </a:r>
          </a:p>
          <a:p>
            <a:pPr marL="287338" indent="-287338">
              <a:lnSpc>
                <a:spcPct val="93000"/>
              </a:lnSpc>
              <a:spcBef>
                <a:spcPct val="15000"/>
              </a:spcBef>
              <a:spcAft>
                <a:spcPct val="15000"/>
              </a:spcAft>
              <a:buSzPct val="100000"/>
              <a:tabLst>
                <a:tab pos="285750" algn="l"/>
              </a:tabLst>
              <a:defRPr/>
            </a:pPr>
            <a:r>
              <a:rPr lang="en-US" altLang="zh-CN" sz="1200" dirty="0">
                <a:cs typeface="Arial" pitchFamily="34" charset="0"/>
                <a:hlinkClick r:id="rId2"/>
              </a:rPr>
              <a:t>SP-231300</a:t>
            </a:r>
            <a:r>
              <a:rPr lang="en-US" altLang="zh-CN" sz="1200" dirty="0">
                <a:cs typeface="Arial" pitchFamily="34" charset="0"/>
              </a:rPr>
              <a:t>: TS 26.119-100 - Media Capabilities for Augmented Reality presented for information.</a:t>
            </a:r>
          </a:p>
          <a:p>
            <a:pPr marL="287338" marR="0" lvl="0" indent="-287338" algn="l" defTabSz="914400" rtl="0" eaLnBrk="0" fontAlgn="base" latinLnBrk="0" hangingPunct="0">
              <a:lnSpc>
                <a:spcPct val="93000"/>
              </a:lnSpc>
              <a:spcBef>
                <a:spcPct val="15000"/>
              </a:spcBef>
              <a:spcAft>
                <a:spcPct val="15000"/>
              </a:spcAft>
              <a:buClrTx/>
              <a:buSzPct val="100000"/>
              <a:buFontTx/>
              <a:buNone/>
              <a:tabLst>
                <a:tab pos="285750" algn="l"/>
              </a:tabLst>
              <a:defRPr/>
            </a:pPr>
            <a:r>
              <a:rPr kumimoji="0" lang="en-GB" sz="1400" b="1" i="0" u="sng" strike="noStrike" kern="0" cap="none" spc="0" normalizeH="0" baseline="0" noProof="0" dirty="0">
                <a:ln>
                  <a:noFill/>
                </a:ln>
                <a:solidFill>
                  <a:prstClr val="black"/>
                </a:solidFill>
                <a:effectLst/>
                <a:uLnTx/>
                <a:uFillTx/>
                <a:latin typeface="Calibri"/>
                <a:ea typeface="+mn-ea"/>
                <a:cs typeface="Arial" pitchFamily="34" charset="0"/>
              </a:rPr>
              <a:t>Next steps</a:t>
            </a:r>
            <a:endParaRPr kumimoji="0" lang="en-GB" sz="1200" b="1" i="0" u="sng" strike="noStrike" kern="0" cap="none" spc="0" normalizeH="0" baseline="0" noProof="0" dirty="0">
              <a:ln>
                <a:noFill/>
              </a:ln>
              <a:solidFill>
                <a:prstClr val="black"/>
              </a:solidFill>
              <a:effectLst/>
              <a:uLnTx/>
              <a:uFillTx/>
              <a:latin typeface="Calibri"/>
              <a:ea typeface="+mn-ea"/>
              <a:cs typeface="Arial" pitchFamily="34" charset="0"/>
            </a:endParaRPr>
          </a:p>
          <a:p>
            <a:pPr marL="287338" indent="-287338">
              <a:lnSpc>
                <a:spcPct val="93000"/>
              </a:lnSpc>
              <a:spcBef>
                <a:spcPct val="15000"/>
              </a:spcBef>
              <a:spcAft>
                <a:spcPct val="15000"/>
              </a:spcAft>
              <a:buSzPct val="100000"/>
              <a:tabLst>
                <a:tab pos="285750" algn="l"/>
              </a:tabLst>
              <a:defRPr/>
            </a:pPr>
            <a:r>
              <a:rPr lang="en-US" altLang="zh-CN" sz="1200" dirty="0">
                <a:cs typeface="Arial" pitchFamily="34" charset="0"/>
              </a:rPr>
              <a:t>Provide a description of the Media pipelines to the XR runtime. Describe the system functions and APIs from the reference XR device architecture. Refine the encoding and decoding capabilities and recommended support for Video, Audio/speech and scene description. Complete the device </a:t>
            </a:r>
            <a:r>
              <a:rPr lang="en-US" altLang="zh-CN" sz="1200" dirty="0" err="1">
                <a:cs typeface="Arial" pitchFamily="34" charset="0"/>
              </a:rPr>
              <a:t>centrics</a:t>
            </a:r>
            <a:r>
              <a:rPr lang="en-US" altLang="zh-CN" sz="1200" dirty="0">
                <a:cs typeface="Arial" pitchFamily="34" charset="0"/>
              </a:rPr>
              <a:t> </a:t>
            </a:r>
            <a:r>
              <a:rPr lang="en-US" altLang="zh-CN" sz="1200" dirty="0" err="1">
                <a:cs typeface="Arial" pitchFamily="34" charset="0"/>
              </a:rPr>
              <a:t>QoE</a:t>
            </a:r>
            <a:r>
              <a:rPr lang="en-US" altLang="zh-CN" sz="1200" dirty="0">
                <a:cs typeface="Arial" pitchFamily="34" charset="0"/>
              </a:rPr>
              <a:t> metrics</a:t>
            </a:r>
          </a:p>
          <a:p>
            <a:pPr marL="287338" indent="-287338">
              <a:lnSpc>
                <a:spcPct val="93000"/>
              </a:lnSpc>
              <a:spcBef>
                <a:spcPct val="15000"/>
              </a:spcBef>
              <a:spcAft>
                <a:spcPct val="15000"/>
              </a:spcAft>
              <a:buSzPct val="100000"/>
              <a:tabLst>
                <a:tab pos="285750" algn="l"/>
              </a:tabLst>
              <a:defRPr/>
            </a:pPr>
            <a:r>
              <a:rPr lang="en-US" altLang="zh-CN" sz="1200" dirty="0">
                <a:cs typeface="Arial" pitchFamily="34" charset="0"/>
              </a:rPr>
              <a:t>Draft TS 26.119 v2.0.0 to be sent to SA plenary for approval</a:t>
            </a:r>
          </a:p>
          <a:p>
            <a:pPr marL="287338" indent="-287338">
              <a:lnSpc>
                <a:spcPct val="93000"/>
              </a:lnSpc>
              <a:spcBef>
                <a:spcPct val="15000"/>
              </a:spcBef>
              <a:spcAft>
                <a:spcPct val="15000"/>
              </a:spcAft>
              <a:buSzPct val="100000"/>
              <a:tabLst>
                <a:tab pos="285750" algn="l"/>
              </a:tabLst>
              <a:defRPr/>
            </a:pPr>
            <a:endParaRPr lang="en-US" altLang="zh-CN" sz="1400" dirty="0">
              <a:cs typeface="Arial" pitchFamily="34" charset="0"/>
            </a:endParaRPr>
          </a:p>
          <a:p>
            <a:pPr marL="287338" indent="-287338">
              <a:lnSpc>
                <a:spcPct val="93000"/>
              </a:lnSpc>
              <a:spcBef>
                <a:spcPct val="15000"/>
              </a:spcBef>
              <a:spcAft>
                <a:spcPct val="15000"/>
              </a:spcAft>
              <a:buSzPct val="100000"/>
              <a:tabLst>
                <a:tab pos="285750" algn="l"/>
              </a:tabLst>
              <a:defRPr/>
            </a:pPr>
            <a:endParaRPr lang="en-US" altLang="en-US" sz="1300" dirty="0">
              <a:cs typeface="Arial" panose="020B0604020202020204" pitchFamily="34" charset="0"/>
            </a:endParaRPr>
          </a:p>
        </p:txBody>
      </p:sp>
      <p:graphicFrame>
        <p:nvGraphicFramePr>
          <p:cNvPr id="4" name="Table 3">
            <a:extLst>
              <a:ext uri="{FF2B5EF4-FFF2-40B4-BE49-F238E27FC236}">
                <a16:creationId xmlns:a16="http://schemas.microsoft.com/office/drawing/2014/main" id="{BEAC98BB-FDC1-400D-9E72-70E2A5AAF867}"/>
              </a:ext>
            </a:extLst>
          </p:cNvPr>
          <p:cNvGraphicFramePr>
            <a:graphicFrameLocks noGrp="1"/>
          </p:cNvGraphicFramePr>
          <p:nvPr>
            <p:extLst>
              <p:ext uri="{D42A27DB-BD31-4B8C-83A1-F6EECF244321}">
                <p14:modId xmlns:p14="http://schemas.microsoft.com/office/powerpoint/2010/main" val="3550112217"/>
              </p:ext>
            </p:extLst>
          </p:nvPr>
        </p:nvGraphicFramePr>
        <p:xfrm>
          <a:off x="647700" y="1454150"/>
          <a:ext cx="10084901" cy="584080"/>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550149109"/>
                    </a:ext>
                  </a:extLst>
                </a:gridCol>
                <a:gridCol w="3844407">
                  <a:extLst>
                    <a:ext uri="{9D8B030D-6E8A-4147-A177-3AD203B41FA5}">
                      <a16:colId xmlns:a16="http://schemas.microsoft.com/office/drawing/2014/main" val="1536900663"/>
                    </a:ext>
                  </a:extLst>
                </a:gridCol>
                <a:gridCol w="1095473">
                  <a:extLst>
                    <a:ext uri="{9D8B030D-6E8A-4147-A177-3AD203B41FA5}">
                      <a16:colId xmlns:a16="http://schemas.microsoft.com/office/drawing/2014/main" val="480759500"/>
                    </a:ext>
                  </a:extLst>
                </a:gridCol>
                <a:gridCol w="807092">
                  <a:extLst>
                    <a:ext uri="{9D8B030D-6E8A-4147-A177-3AD203B41FA5}">
                      <a16:colId xmlns:a16="http://schemas.microsoft.com/office/drawing/2014/main" val="3119839870"/>
                    </a:ext>
                  </a:extLst>
                </a:gridCol>
                <a:gridCol w="551732">
                  <a:extLst>
                    <a:ext uri="{9D8B030D-6E8A-4147-A177-3AD203B41FA5}">
                      <a16:colId xmlns:a16="http://schemas.microsoft.com/office/drawing/2014/main" val="3279249167"/>
                    </a:ext>
                  </a:extLst>
                </a:gridCol>
                <a:gridCol w="643064">
                  <a:extLst>
                    <a:ext uri="{9D8B030D-6E8A-4147-A177-3AD203B41FA5}">
                      <a16:colId xmlns:a16="http://schemas.microsoft.com/office/drawing/2014/main" val="2169031264"/>
                    </a:ext>
                  </a:extLst>
                </a:gridCol>
                <a:gridCol w="643064">
                  <a:extLst>
                    <a:ext uri="{9D8B030D-6E8A-4147-A177-3AD203B41FA5}">
                      <a16:colId xmlns:a16="http://schemas.microsoft.com/office/drawing/2014/main" val="326073173"/>
                    </a:ext>
                  </a:extLst>
                </a:gridCol>
                <a:gridCol w="1898167">
                  <a:extLst>
                    <a:ext uri="{9D8B030D-6E8A-4147-A177-3AD203B41FA5}">
                      <a16:colId xmlns:a16="http://schemas.microsoft.com/office/drawing/2014/main" val="92828659"/>
                    </a:ext>
                  </a:extLst>
                </a:gridCol>
              </a:tblGrid>
              <a:tr h="296861">
                <a:tc>
                  <a:txBody>
                    <a:bodyPr/>
                    <a:lstStyle/>
                    <a:p>
                      <a:pPr algn="ctr">
                        <a:lnSpc>
                          <a:spcPct val="107000"/>
                        </a:lnSpc>
                        <a:spcAft>
                          <a:spcPts val="800"/>
                        </a:spcAft>
                      </a:pPr>
                      <a:r>
                        <a:rPr lang="en-GB" sz="1000" dirty="0"/>
                        <a:t>UID</a:t>
                      </a:r>
                    </a:p>
                  </a:txBody>
                  <a:tcPr marL="36001" marR="36001" marT="0" marB="0" anchor="ctr"/>
                </a:tc>
                <a:tc>
                  <a:txBody>
                    <a:bodyPr/>
                    <a:lstStyle/>
                    <a:p>
                      <a:pPr algn="ctr">
                        <a:lnSpc>
                          <a:spcPct val="107000"/>
                        </a:lnSpc>
                        <a:spcAft>
                          <a:spcPts val="800"/>
                        </a:spcAft>
                      </a:pPr>
                      <a:r>
                        <a:rPr lang="en-GB" sz="1000" dirty="0"/>
                        <a:t>Name</a:t>
                      </a:r>
                    </a:p>
                  </a:txBody>
                  <a:tcPr marL="36001" marR="36001" marT="0" marB="0" anchor="ctr"/>
                </a:tc>
                <a:tc>
                  <a:txBody>
                    <a:bodyPr/>
                    <a:lstStyle/>
                    <a:p>
                      <a:pPr algn="ctr">
                        <a:lnSpc>
                          <a:spcPct val="107000"/>
                        </a:lnSpc>
                        <a:spcAft>
                          <a:spcPts val="800"/>
                        </a:spcAft>
                      </a:pPr>
                      <a:r>
                        <a:rPr lang="en-GB" sz="1000" dirty="0"/>
                        <a:t>Acronym</a:t>
                      </a:r>
                    </a:p>
                  </a:txBody>
                  <a:tcPr marL="36001" marR="36001" marT="0" marB="0" anchor="ctr"/>
                </a:tc>
                <a:tc>
                  <a:txBody>
                    <a:bodyPr/>
                    <a:lstStyle/>
                    <a:p>
                      <a:pPr algn="ctr">
                        <a:lnSpc>
                          <a:spcPct val="107000"/>
                        </a:lnSpc>
                        <a:spcAft>
                          <a:spcPts val="800"/>
                        </a:spcAft>
                      </a:pPr>
                      <a:r>
                        <a:rPr lang="en-GB" sz="1000" dirty="0"/>
                        <a:t>Target (mm/</a:t>
                      </a:r>
                      <a:r>
                        <a:rPr lang="en-GB" sz="1000" dirty="0" err="1"/>
                        <a:t>yyyy</a:t>
                      </a:r>
                      <a:r>
                        <a:rPr lang="en-GB" sz="1000" dirty="0"/>
                        <a:t>)</a:t>
                      </a:r>
                    </a:p>
                  </a:txBody>
                  <a:tcPr marL="36001" marR="36001" marT="0" marB="0" anchor="ctr"/>
                </a:tc>
                <a:tc>
                  <a:txBody>
                    <a:bodyPr/>
                    <a:lstStyle/>
                    <a:p>
                      <a:pPr algn="ctr">
                        <a:lnSpc>
                          <a:spcPct val="107000"/>
                        </a:lnSpc>
                        <a:spcAft>
                          <a:spcPts val="800"/>
                        </a:spcAft>
                      </a:pPr>
                      <a:r>
                        <a:rPr lang="en-GB" sz="1000" dirty="0"/>
                        <a:t>Old %</a:t>
                      </a:r>
                    </a:p>
                  </a:txBody>
                  <a:tcPr marL="36001" marR="36001" marT="0" marB="0" anchor="ctr"/>
                </a:tc>
                <a:tc>
                  <a:txBody>
                    <a:bodyPr/>
                    <a:lstStyle/>
                    <a:p>
                      <a:pPr algn="ctr">
                        <a:lnSpc>
                          <a:spcPct val="107000"/>
                        </a:lnSpc>
                        <a:spcAft>
                          <a:spcPts val="800"/>
                        </a:spcAft>
                      </a:pPr>
                      <a:r>
                        <a:rPr lang="en-GB" sz="1000" b="1" kern="1200" dirty="0">
                          <a:solidFill>
                            <a:schemeClr val="lt1"/>
                          </a:solidFill>
                          <a:latin typeface="+mn-lt"/>
                          <a:ea typeface="+mn-ea"/>
                          <a:cs typeface="+mn-cs"/>
                        </a:rPr>
                        <a:t>WID</a:t>
                      </a:r>
                      <a:endParaRPr lang="en-GB" sz="1000" dirty="0">
                        <a:solidFill>
                          <a:srgbClr val="FF0000"/>
                        </a:solidFill>
                      </a:endParaRPr>
                    </a:p>
                  </a:txBody>
                  <a:tcPr marL="36001" marR="36001" marT="0" marB="0" anchor="ctr"/>
                </a:tc>
                <a:tc>
                  <a:txBody>
                    <a:bodyPr/>
                    <a:lstStyle/>
                    <a:p>
                      <a:pPr algn="ctr">
                        <a:lnSpc>
                          <a:spcPct val="107000"/>
                        </a:lnSpc>
                        <a:spcAft>
                          <a:spcPts val="800"/>
                        </a:spcAft>
                      </a:pPr>
                      <a:r>
                        <a:rPr lang="en-GB" sz="1000" dirty="0">
                          <a:solidFill>
                            <a:srgbClr val="FF0000"/>
                          </a:solidFill>
                        </a:rPr>
                        <a:t>New %</a:t>
                      </a:r>
                      <a:endParaRPr lang="en-GB" sz="10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000" dirty="0">
                          <a:solidFill>
                            <a:srgbClr val="FF0000"/>
                          </a:solidFill>
                        </a:rPr>
                        <a:t>Change or comment</a:t>
                      </a:r>
                    </a:p>
                  </a:txBody>
                  <a:tcPr marL="36001" marR="36001" marT="0" marB="0" anchor="ctr"/>
                </a:tc>
                <a:extLst>
                  <a:ext uri="{0D108BD9-81ED-4DB2-BD59-A6C34878D82A}">
                    <a16:rowId xmlns:a16="http://schemas.microsoft.com/office/drawing/2014/main" val="92955432"/>
                  </a:ext>
                </a:extLst>
              </a:tr>
              <a:tr h="265183">
                <a:tc>
                  <a:txBody>
                    <a:bodyPr/>
                    <a:lstStyle/>
                    <a:p>
                      <a:pPr algn="r" fontAlgn="b"/>
                      <a:r>
                        <a:rPr lang="en-US" sz="1100" dirty="0"/>
                        <a:t>950015</a:t>
                      </a:r>
                    </a:p>
                  </a:txBody>
                  <a:tcPr marL="9525" marR="9525" marT="9525" marB="0" anchor="b"/>
                </a:tc>
                <a:tc>
                  <a:txBody>
                    <a:bodyPr/>
                    <a:lstStyle/>
                    <a:p>
                      <a:pPr algn="l" fontAlgn="b"/>
                      <a:r>
                        <a:rPr lang="en-US" sz="1100" dirty="0"/>
                        <a:t>Media Capabilities for Augmented Reality </a:t>
                      </a:r>
                    </a:p>
                  </a:txBody>
                  <a:tcPr marL="9525" marR="9525" marT="9525" marB="0" anchor="b"/>
                </a:tc>
                <a:tc>
                  <a:txBody>
                    <a:bodyPr/>
                    <a:lstStyle/>
                    <a:p>
                      <a:pPr algn="l" fontAlgn="b"/>
                      <a:r>
                        <a:rPr lang="en-US" sz="1100" dirty="0" err="1"/>
                        <a:t>MeCAR</a:t>
                      </a:r>
                      <a:endParaRPr lang="en-US" sz="1100" dirty="0"/>
                    </a:p>
                  </a:txBody>
                  <a:tcPr marL="9525" marR="9525" marT="9525" marB="0" anchor="b"/>
                </a:tc>
                <a:tc>
                  <a:txBody>
                    <a:bodyPr/>
                    <a:lstStyle/>
                    <a:p>
                      <a:pPr algn="r" fontAlgn="b"/>
                      <a:r>
                        <a:rPr lang="en-US" sz="1100" dirty="0">
                          <a:solidFill>
                            <a:schemeClr val="tx1"/>
                          </a:solidFill>
                        </a:rPr>
                        <a:t>3/3/2024</a:t>
                      </a:r>
                    </a:p>
                  </a:txBody>
                  <a:tcPr marL="9525" marR="9525" marT="9525" marB="0" anchor="b"/>
                </a:tc>
                <a:tc>
                  <a:txBody>
                    <a:bodyPr/>
                    <a:lstStyle/>
                    <a:p>
                      <a:pPr algn="r" fontAlgn="b"/>
                      <a:r>
                        <a:rPr lang="en-US" sz="1100" dirty="0"/>
                        <a:t>65%</a:t>
                      </a:r>
                    </a:p>
                  </a:txBody>
                  <a:tcPr marL="9525" marR="9525" marT="9525" marB="0" anchor="b"/>
                </a:tc>
                <a:tc>
                  <a:txBody>
                    <a:bodyPr/>
                    <a:lstStyle/>
                    <a:p>
                      <a:pPr algn="l" fontAlgn="b"/>
                      <a:r>
                        <a:rPr lang="en-US" sz="1100" dirty="0">
                          <a:hlinkClick r:id="rId3"/>
                        </a:rPr>
                        <a:t>SP-220242</a:t>
                      </a:r>
                      <a:endParaRPr lang="en-US" sz="1100" dirty="0"/>
                    </a:p>
                  </a:txBody>
                  <a:tcPr marL="9525" marR="9525" marT="9525" marB="0" anchor="b"/>
                </a:tc>
                <a:tc>
                  <a:txBody>
                    <a:bodyPr/>
                    <a:lstStyle/>
                    <a:p>
                      <a:pPr algn="ctr">
                        <a:lnSpc>
                          <a:spcPct val="107000"/>
                        </a:lnSpc>
                        <a:spcAft>
                          <a:spcPts val="800"/>
                        </a:spcAft>
                      </a:pPr>
                      <a:r>
                        <a:rPr lang="en-GB" sz="1050" dirty="0">
                          <a:solidFill>
                            <a:srgbClr val="FF0000"/>
                          </a:solidFill>
                        </a:rPr>
                        <a:t>80%</a:t>
                      </a:r>
                    </a:p>
                  </a:txBody>
                  <a:tcPr marL="36001" marR="36001" marT="0" marB="0" anchor="ctr"/>
                </a:tc>
                <a:tc>
                  <a:txBody>
                    <a:bodyPr/>
                    <a:lstStyle/>
                    <a:p>
                      <a:pPr algn="ctr">
                        <a:lnSpc>
                          <a:spcPct val="107000"/>
                        </a:lnSpc>
                        <a:spcAft>
                          <a:spcPts val="800"/>
                        </a:spcAft>
                      </a:pPr>
                      <a:endParaRPr lang="en-GB" sz="1100" dirty="0">
                        <a:solidFill>
                          <a:srgbClr val="FF0000"/>
                        </a:solidFill>
                      </a:endParaRPr>
                    </a:p>
                  </a:txBody>
                  <a:tcPr marL="36001" marR="36001" marT="0" marB="0" anchor="ctr"/>
                </a:tc>
                <a:extLst>
                  <a:ext uri="{0D108BD9-81ED-4DB2-BD59-A6C34878D82A}">
                    <a16:rowId xmlns:a16="http://schemas.microsoft.com/office/drawing/2014/main" val="753965023"/>
                  </a:ext>
                </a:extLst>
              </a:tr>
            </a:tbl>
          </a:graphicData>
        </a:graphic>
      </p:graphicFrame>
    </p:spTree>
    <p:extLst>
      <p:ext uri="{BB962C8B-B14F-4D97-AF65-F5344CB8AC3E}">
        <p14:creationId xmlns:p14="http://schemas.microsoft.com/office/powerpoint/2010/main" val="1571780847"/>
      </p:ext>
    </p:extLst>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p:txBody>
          <a:bodyPr/>
          <a:lstStyle/>
          <a:p>
            <a:r>
              <a:rPr lang="en-US" altLang="en-US" sz="3200" dirty="0"/>
              <a:t>IMS-based AR Conversational Services (IBACS)</a:t>
            </a:r>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506227"/>
            <a:ext cx="11068050" cy="3778688"/>
          </a:xfrm>
        </p:spPr>
        <p:txBody>
          <a:bodyPr/>
          <a:lstStyle/>
          <a:p>
            <a:pPr marL="287338" lvl="0" indent="-287338" fontAlgn="base">
              <a:lnSpc>
                <a:spcPct val="93000"/>
              </a:lnSpc>
              <a:spcBef>
                <a:spcPct val="15000"/>
              </a:spcBef>
              <a:spcAft>
                <a:spcPct val="15000"/>
              </a:spcAft>
              <a:buSzPct val="100000"/>
              <a:buNone/>
              <a:tabLst>
                <a:tab pos="285750" algn="l"/>
              </a:tabLst>
              <a:defRPr/>
            </a:pPr>
            <a:r>
              <a:rPr lang="en-GB" sz="1400" b="1" u="sng" dirty="0">
                <a:cs typeface="Arial" pitchFamily="34" charset="0"/>
              </a:rPr>
              <a:t>Purpose</a:t>
            </a:r>
          </a:p>
          <a:p>
            <a:pPr marL="287338" indent="-287338">
              <a:lnSpc>
                <a:spcPct val="93000"/>
              </a:lnSpc>
              <a:spcBef>
                <a:spcPct val="15000"/>
              </a:spcBef>
              <a:spcAft>
                <a:spcPct val="15000"/>
              </a:spcAft>
              <a:buSzPct val="100000"/>
              <a:tabLst>
                <a:tab pos="285750" algn="l"/>
              </a:tabLst>
              <a:defRPr/>
            </a:pPr>
            <a:r>
              <a:rPr lang="en-US" altLang="en-US" sz="1400" dirty="0">
                <a:cs typeface="Arial" panose="020B0604020202020204" pitchFamily="34" charset="0"/>
              </a:rPr>
              <a:t>The objective of this work item is to create a new specification for IMS-based AR conversational services. The features for RTP-based real-time communication, which can be used by IMS and non-IMS (AR) conversational services, will be specified in another new specification (as part of the 5G_RTP work). The relevant features and functional components specified for MTSI in TS 26.114 will be referenced and/or enhanced, if required.</a:t>
            </a:r>
          </a:p>
          <a:p>
            <a:pPr marL="287338" indent="-287338">
              <a:lnSpc>
                <a:spcPct val="93000"/>
              </a:lnSpc>
              <a:spcBef>
                <a:spcPct val="15000"/>
              </a:spcBef>
              <a:spcAft>
                <a:spcPct val="15000"/>
              </a:spcAft>
              <a:buSzPct val="100000"/>
              <a:buNone/>
              <a:tabLst>
                <a:tab pos="285750" algn="l"/>
              </a:tabLst>
              <a:defRPr/>
            </a:pPr>
            <a:r>
              <a:rPr lang="en-GB" sz="1400" b="1" u="sng" dirty="0">
                <a:cs typeface="Arial" pitchFamily="34" charset="0"/>
              </a:rPr>
              <a:t>Progress in the last quarter</a:t>
            </a:r>
          </a:p>
          <a:p>
            <a:pPr marL="287338" indent="-287338">
              <a:lnSpc>
                <a:spcPct val="93000"/>
              </a:lnSpc>
              <a:spcBef>
                <a:spcPct val="15000"/>
              </a:spcBef>
              <a:spcAft>
                <a:spcPct val="15000"/>
              </a:spcAft>
              <a:buSzPct val="100000"/>
              <a:tabLst>
                <a:tab pos="285750" algn="l"/>
              </a:tabLst>
              <a:defRPr/>
            </a:pPr>
            <a:r>
              <a:rPr lang="en-US" altLang="zh-CN" sz="1400" dirty="0">
                <a:cs typeface="Arial" pitchFamily="34" charset="0"/>
              </a:rPr>
              <a:t>Updates to the Permanent Document to include:</a:t>
            </a:r>
          </a:p>
          <a:p>
            <a:pPr marL="687388" lvl="1" indent="-287338">
              <a:lnSpc>
                <a:spcPct val="93000"/>
              </a:lnSpc>
              <a:spcBef>
                <a:spcPct val="15000"/>
              </a:spcBef>
              <a:spcAft>
                <a:spcPct val="15000"/>
              </a:spcAft>
              <a:buSzPct val="100000"/>
              <a:tabLst>
                <a:tab pos="285750" algn="l"/>
              </a:tabLst>
              <a:defRPr/>
            </a:pPr>
            <a:r>
              <a:rPr lang="en-US" altLang="zh-CN" sz="1000" dirty="0">
                <a:cs typeface="Arial" pitchFamily="34" charset="0"/>
              </a:rPr>
              <a:t>S4-231627 - AR Call Flow / Data Transport (in brackets)</a:t>
            </a:r>
          </a:p>
          <a:p>
            <a:pPr marL="687388" lvl="1" indent="-287338">
              <a:lnSpc>
                <a:spcPct val="93000"/>
              </a:lnSpc>
              <a:spcBef>
                <a:spcPct val="15000"/>
              </a:spcBef>
              <a:spcAft>
                <a:spcPct val="15000"/>
              </a:spcAft>
              <a:buSzPct val="100000"/>
              <a:tabLst>
                <a:tab pos="285750" algn="l"/>
              </a:tabLst>
              <a:defRPr/>
            </a:pPr>
            <a:r>
              <a:rPr lang="en-US" altLang="zh-CN" sz="1000" dirty="0">
                <a:cs typeface="Arial" pitchFamily="34" charset="0"/>
              </a:rPr>
              <a:t>S4-231910 - rendering call flow</a:t>
            </a:r>
          </a:p>
          <a:p>
            <a:pPr marL="687388" lvl="1" indent="-287338">
              <a:lnSpc>
                <a:spcPct val="93000"/>
              </a:lnSpc>
              <a:spcBef>
                <a:spcPct val="15000"/>
              </a:spcBef>
              <a:spcAft>
                <a:spcPct val="15000"/>
              </a:spcAft>
              <a:buSzPct val="100000"/>
              <a:tabLst>
                <a:tab pos="285750" algn="l"/>
              </a:tabLst>
              <a:defRPr/>
            </a:pPr>
            <a:r>
              <a:rPr lang="en-US" altLang="zh-CN" sz="1000" dirty="0">
                <a:cs typeface="Arial" pitchFamily="34" charset="0"/>
              </a:rPr>
              <a:t>S4-231995 - transcoding &amp; network rendering (in brackets)</a:t>
            </a:r>
          </a:p>
          <a:p>
            <a:pPr marL="287338" indent="-287338">
              <a:lnSpc>
                <a:spcPct val="93000"/>
              </a:lnSpc>
              <a:spcBef>
                <a:spcPct val="15000"/>
              </a:spcBef>
              <a:spcAft>
                <a:spcPct val="15000"/>
              </a:spcAft>
              <a:buSzPct val="100000"/>
              <a:tabLst>
                <a:tab pos="285750" algn="l"/>
              </a:tabLst>
              <a:defRPr/>
            </a:pPr>
            <a:r>
              <a:rPr lang="en-US" altLang="zh-CN" sz="1400" dirty="0">
                <a:cs typeface="Arial" pitchFamily="34" charset="0"/>
              </a:rPr>
              <a:t>Updates to TS 26.264 to include:</a:t>
            </a:r>
          </a:p>
          <a:p>
            <a:pPr marL="687388" lvl="1" indent="-287338">
              <a:lnSpc>
                <a:spcPct val="93000"/>
              </a:lnSpc>
              <a:spcBef>
                <a:spcPct val="15000"/>
              </a:spcBef>
              <a:spcAft>
                <a:spcPct val="15000"/>
              </a:spcAft>
              <a:buSzPct val="100000"/>
              <a:tabLst>
                <a:tab pos="285750" algn="l"/>
              </a:tabLst>
              <a:defRPr/>
            </a:pPr>
            <a:r>
              <a:rPr lang="en-US" altLang="zh-CN" sz="1000" dirty="0">
                <a:cs typeface="Arial" pitchFamily="34" charset="0"/>
              </a:rPr>
              <a:t>S4-231784 AR-MTSI clients</a:t>
            </a:r>
          </a:p>
          <a:p>
            <a:pPr marL="687388" lvl="1" indent="-287338">
              <a:lnSpc>
                <a:spcPct val="93000"/>
              </a:lnSpc>
              <a:spcBef>
                <a:spcPct val="15000"/>
              </a:spcBef>
              <a:spcAft>
                <a:spcPct val="15000"/>
              </a:spcAft>
              <a:buSzPct val="100000"/>
              <a:tabLst>
                <a:tab pos="285750" algn="l"/>
              </a:tabLst>
              <a:defRPr/>
            </a:pPr>
            <a:r>
              <a:rPr lang="en-US" altLang="zh-CN" sz="1000" dirty="0">
                <a:cs typeface="Arial" pitchFamily="34" charset="0"/>
              </a:rPr>
              <a:t>S4-231785 network media rendering</a:t>
            </a:r>
          </a:p>
          <a:p>
            <a:pPr marL="687388" lvl="1" indent="-287338">
              <a:lnSpc>
                <a:spcPct val="93000"/>
              </a:lnSpc>
              <a:spcBef>
                <a:spcPct val="15000"/>
              </a:spcBef>
              <a:spcAft>
                <a:spcPct val="15000"/>
              </a:spcAft>
              <a:buSzPct val="100000"/>
              <a:tabLst>
                <a:tab pos="285750" algn="l"/>
              </a:tabLst>
              <a:defRPr/>
            </a:pPr>
            <a:r>
              <a:rPr lang="en-US" altLang="zh-CN" sz="1000" dirty="0">
                <a:cs typeface="Arial" pitchFamily="34" charset="0"/>
              </a:rPr>
              <a:t>S4-231967 AR IMS DC architecture</a:t>
            </a:r>
          </a:p>
          <a:p>
            <a:pPr marL="0" indent="0">
              <a:lnSpc>
                <a:spcPct val="93000"/>
              </a:lnSpc>
              <a:spcBef>
                <a:spcPct val="15000"/>
              </a:spcBef>
              <a:spcAft>
                <a:spcPct val="15000"/>
              </a:spcAft>
              <a:buSzPct val="100000"/>
              <a:buNone/>
              <a:tabLst>
                <a:tab pos="285750" algn="l"/>
              </a:tabLst>
              <a:defRPr/>
            </a:pPr>
            <a:r>
              <a:rPr kumimoji="0" lang="en-GB" sz="1400" b="1" i="0" u="sng" strike="noStrike" kern="0" cap="none" spc="0" normalizeH="0" baseline="0" noProof="0" dirty="0">
                <a:ln>
                  <a:noFill/>
                </a:ln>
                <a:solidFill>
                  <a:prstClr val="black"/>
                </a:solidFill>
                <a:effectLst/>
                <a:uLnTx/>
                <a:uFillTx/>
                <a:latin typeface="Calibri"/>
                <a:ea typeface="+mn-ea"/>
                <a:cs typeface="Arial" pitchFamily="34" charset="0"/>
              </a:rPr>
              <a:t>Next steps</a:t>
            </a:r>
          </a:p>
          <a:p>
            <a:pPr marL="287338" indent="-287338">
              <a:lnSpc>
                <a:spcPct val="93000"/>
              </a:lnSpc>
              <a:spcBef>
                <a:spcPct val="15000"/>
              </a:spcBef>
              <a:spcAft>
                <a:spcPct val="15000"/>
              </a:spcAft>
              <a:buSzPct val="100000"/>
              <a:tabLst>
                <a:tab pos="285750" algn="l"/>
              </a:tabLst>
              <a:defRPr/>
            </a:pPr>
            <a:r>
              <a:rPr lang="en-US" altLang="zh-CN" sz="1400" dirty="0">
                <a:cs typeface="Arial" pitchFamily="34" charset="0"/>
              </a:rPr>
              <a:t>Progress TS 26.264 to 1.0.0 to be presented for information</a:t>
            </a:r>
          </a:p>
          <a:p>
            <a:pPr marL="287338" indent="-287338">
              <a:lnSpc>
                <a:spcPct val="93000"/>
              </a:lnSpc>
              <a:spcBef>
                <a:spcPct val="15000"/>
              </a:spcBef>
              <a:spcAft>
                <a:spcPct val="15000"/>
              </a:spcAft>
              <a:buSzPct val="100000"/>
              <a:tabLst>
                <a:tab pos="285750" algn="l"/>
              </a:tabLst>
              <a:defRPr/>
            </a:pPr>
            <a:endParaRPr lang="en-US" altLang="en-US" sz="1300" dirty="0">
              <a:cs typeface="Arial" panose="020B0604020202020204" pitchFamily="34" charset="0"/>
            </a:endParaRPr>
          </a:p>
        </p:txBody>
      </p:sp>
      <p:graphicFrame>
        <p:nvGraphicFramePr>
          <p:cNvPr id="4" name="Table 3">
            <a:extLst>
              <a:ext uri="{FF2B5EF4-FFF2-40B4-BE49-F238E27FC236}">
                <a16:creationId xmlns:a16="http://schemas.microsoft.com/office/drawing/2014/main" id="{80B4343C-926B-4B93-97AA-F7C3DC777FBA}"/>
              </a:ext>
            </a:extLst>
          </p:cNvPr>
          <p:cNvGraphicFramePr>
            <a:graphicFrameLocks noGrp="1"/>
          </p:cNvGraphicFramePr>
          <p:nvPr>
            <p:extLst>
              <p:ext uri="{D42A27DB-BD31-4B8C-83A1-F6EECF244321}">
                <p14:modId xmlns:p14="http://schemas.microsoft.com/office/powerpoint/2010/main" val="1514006282"/>
              </p:ext>
            </p:extLst>
          </p:nvPr>
        </p:nvGraphicFramePr>
        <p:xfrm>
          <a:off x="647700" y="1454150"/>
          <a:ext cx="10084901" cy="584080"/>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2325900480"/>
                    </a:ext>
                  </a:extLst>
                </a:gridCol>
                <a:gridCol w="3844407">
                  <a:extLst>
                    <a:ext uri="{9D8B030D-6E8A-4147-A177-3AD203B41FA5}">
                      <a16:colId xmlns:a16="http://schemas.microsoft.com/office/drawing/2014/main" val="864763507"/>
                    </a:ext>
                  </a:extLst>
                </a:gridCol>
                <a:gridCol w="1095473">
                  <a:extLst>
                    <a:ext uri="{9D8B030D-6E8A-4147-A177-3AD203B41FA5}">
                      <a16:colId xmlns:a16="http://schemas.microsoft.com/office/drawing/2014/main" val="2264394372"/>
                    </a:ext>
                  </a:extLst>
                </a:gridCol>
                <a:gridCol w="807092">
                  <a:extLst>
                    <a:ext uri="{9D8B030D-6E8A-4147-A177-3AD203B41FA5}">
                      <a16:colId xmlns:a16="http://schemas.microsoft.com/office/drawing/2014/main" val="2844856645"/>
                    </a:ext>
                  </a:extLst>
                </a:gridCol>
                <a:gridCol w="551732">
                  <a:extLst>
                    <a:ext uri="{9D8B030D-6E8A-4147-A177-3AD203B41FA5}">
                      <a16:colId xmlns:a16="http://schemas.microsoft.com/office/drawing/2014/main" val="2427524909"/>
                    </a:ext>
                  </a:extLst>
                </a:gridCol>
                <a:gridCol w="643064">
                  <a:extLst>
                    <a:ext uri="{9D8B030D-6E8A-4147-A177-3AD203B41FA5}">
                      <a16:colId xmlns:a16="http://schemas.microsoft.com/office/drawing/2014/main" val="3824706711"/>
                    </a:ext>
                  </a:extLst>
                </a:gridCol>
                <a:gridCol w="643064">
                  <a:extLst>
                    <a:ext uri="{9D8B030D-6E8A-4147-A177-3AD203B41FA5}">
                      <a16:colId xmlns:a16="http://schemas.microsoft.com/office/drawing/2014/main" val="1327702428"/>
                    </a:ext>
                  </a:extLst>
                </a:gridCol>
                <a:gridCol w="1898167">
                  <a:extLst>
                    <a:ext uri="{9D8B030D-6E8A-4147-A177-3AD203B41FA5}">
                      <a16:colId xmlns:a16="http://schemas.microsoft.com/office/drawing/2014/main" val="1471894097"/>
                    </a:ext>
                  </a:extLst>
                </a:gridCol>
              </a:tblGrid>
              <a:tr h="296861">
                <a:tc>
                  <a:txBody>
                    <a:bodyPr/>
                    <a:lstStyle/>
                    <a:p>
                      <a:pPr algn="ctr">
                        <a:lnSpc>
                          <a:spcPct val="107000"/>
                        </a:lnSpc>
                        <a:spcAft>
                          <a:spcPts val="800"/>
                        </a:spcAft>
                      </a:pPr>
                      <a:r>
                        <a:rPr lang="en-GB" sz="1000" dirty="0"/>
                        <a:t>UID</a:t>
                      </a:r>
                    </a:p>
                  </a:txBody>
                  <a:tcPr marL="36001" marR="36001" marT="0" marB="0" anchor="ctr"/>
                </a:tc>
                <a:tc>
                  <a:txBody>
                    <a:bodyPr/>
                    <a:lstStyle/>
                    <a:p>
                      <a:pPr algn="ctr">
                        <a:lnSpc>
                          <a:spcPct val="107000"/>
                        </a:lnSpc>
                        <a:spcAft>
                          <a:spcPts val="800"/>
                        </a:spcAft>
                      </a:pPr>
                      <a:r>
                        <a:rPr lang="en-GB" sz="1000" dirty="0"/>
                        <a:t>Name</a:t>
                      </a:r>
                    </a:p>
                  </a:txBody>
                  <a:tcPr marL="36001" marR="36001" marT="0" marB="0" anchor="ctr"/>
                </a:tc>
                <a:tc>
                  <a:txBody>
                    <a:bodyPr/>
                    <a:lstStyle/>
                    <a:p>
                      <a:pPr algn="ctr">
                        <a:lnSpc>
                          <a:spcPct val="107000"/>
                        </a:lnSpc>
                        <a:spcAft>
                          <a:spcPts val="800"/>
                        </a:spcAft>
                      </a:pPr>
                      <a:r>
                        <a:rPr lang="en-GB" sz="1000" dirty="0"/>
                        <a:t>Acronym</a:t>
                      </a:r>
                    </a:p>
                  </a:txBody>
                  <a:tcPr marL="36001" marR="36001" marT="0" marB="0" anchor="ctr"/>
                </a:tc>
                <a:tc>
                  <a:txBody>
                    <a:bodyPr/>
                    <a:lstStyle/>
                    <a:p>
                      <a:pPr algn="ctr">
                        <a:lnSpc>
                          <a:spcPct val="107000"/>
                        </a:lnSpc>
                        <a:spcAft>
                          <a:spcPts val="800"/>
                        </a:spcAft>
                      </a:pPr>
                      <a:r>
                        <a:rPr lang="en-GB" sz="1000" dirty="0"/>
                        <a:t>Target (mm/</a:t>
                      </a:r>
                      <a:r>
                        <a:rPr lang="en-GB" sz="1000" dirty="0" err="1"/>
                        <a:t>yyyy</a:t>
                      </a:r>
                      <a:r>
                        <a:rPr lang="en-GB" sz="1000" dirty="0"/>
                        <a:t>)</a:t>
                      </a:r>
                    </a:p>
                  </a:txBody>
                  <a:tcPr marL="36001" marR="36001" marT="0" marB="0" anchor="ctr"/>
                </a:tc>
                <a:tc>
                  <a:txBody>
                    <a:bodyPr/>
                    <a:lstStyle/>
                    <a:p>
                      <a:pPr algn="ctr">
                        <a:lnSpc>
                          <a:spcPct val="107000"/>
                        </a:lnSpc>
                        <a:spcAft>
                          <a:spcPts val="800"/>
                        </a:spcAft>
                      </a:pPr>
                      <a:r>
                        <a:rPr lang="en-GB" sz="1000" dirty="0"/>
                        <a:t>Old %</a:t>
                      </a:r>
                    </a:p>
                  </a:txBody>
                  <a:tcPr marL="36001" marR="36001" marT="0" marB="0" anchor="ctr"/>
                </a:tc>
                <a:tc>
                  <a:txBody>
                    <a:bodyPr/>
                    <a:lstStyle/>
                    <a:p>
                      <a:pPr algn="ctr">
                        <a:lnSpc>
                          <a:spcPct val="107000"/>
                        </a:lnSpc>
                        <a:spcAft>
                          <a:spcPts val="800"/>
                        </a:spcAft>
                      </a:pPr>
                      <a:r>
                        <a:rPr lang="en-GB" sz="1000" b="1" kern="1200" dirty="0">
                          <a:solidFill>
                            <a:schemeClr val="lt1"/>
                          </a:solidFill>
                          <a:latin typeface="+mn-lt"/>
                          <a:ea typeface="+mn-ea"/>
                          <a:cs typeface="+mn-cs"/>
                        </a:rPr>
                        <a:t>WID</a:t>
                      </a:r>
                      <a:endParaRPr lang="en-GB" sz="1000" dirty="0">
                        <a:solidFill>
                          <a:srgbClr val="FF0000"/>
                        </a:solidFill>
                      </a:endParaRPr>
                    </a:p>
                  </a:txBody>
                  <a:tcPr marL="36001" marR="36001" marT="0" marB="0" anchor="ctr"/>
                </a:tc>
                <a:tc>
                  <a:txBody>
                    <a:bodyPr/>
                    <a:lstStyle/>
                    <a:p>
                      <a:pPr algn="ctr">
                        <a:lnSpc>
                          <a:spcPct val="107000"/>
                        </a:lnSpc>
                        <a:spcAft>
                          <a:spcPts val="800"/>
                        </a:spcAft>
                      </a:pPr>
                      <a:r>
                        <a:rPr lang="en-GB" sz="1000" dirty="0">
                          <a:solidFill>
                            <a:srgbClr val="FF0000"/>
                          </a:solidFill>
                        </a:rPr>
                        <a:t>New %</a:t>
                      </a:r>
                      <a:endParaRPr lang="en-GB" sz="10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000" dirty="0">
                          <a:solidFill>
                            <a:srgbClr val="FF0000"/>
                          </a:solidFill>
                        </a:rPr>
                        <a:t>Change or comment</a:t>
                      </a:r>
                    </a:p>
                  </a:txBody>
                  <a:tcPr marL="36001" marR="36001" marT="0" marB="0" anchor="ctr"/>
                </a:tc>
                <a:extLst>
                  <a:ext uri="{0D108BD9-81ED-4DB2-BD59-A6C34878D82A}">
                    <a16:rowId xmlns:a16="http://schemas.microsoft.com/office/drawing/2014/main" val="4120136194"/>
                  </a:ext>
                </a:extLst>
              </a:tr>
              <a:tr h="265183">
                <a:tc>
                  <a:txBody>
                    <a:bodyPr/>
                    <a:lstStyle/>
                    <a:p>
                      <a:pPr algn="r" fontAlgn="b"/>
                      <a:r>
                        <a:rPr lang="en-US" sz="1100" dirty="0"/>
                        <a:t>960042</a:t>
                      </a:r>
                    </a:p>
                  </a:txBody>
                  <a:tcPr marL="9525" marR="9525" marT="9525" marB="0" anchor="b"/>
                </a:tc>
                <a:tc>
                  <a:txBody>
                    <a:bodyPr/>
                    <a:lstStyle/>
                    <a:p>
                      <a:pPr algn="l" fontAlgn="b"/>
                      <a:r>
                        <a:rPr lang="en-US" sz="1100" dirty="0"/>
                        <a:t>IMS-based AR Conversational Services </a:t>
                      </a:r>
                    </a:p>
                  </a:txBody>
                  <a:tcPr marL="9525" marR="9525" marT="9525" marB="0" anchor="b"/>
                </a:tc>
                <a:tc>
                  <a:txBody>
                    <a:bodyPr/>
                    <a:lstStyle/>
                    <a:p>
                      <a:pPr algn="l" fontAlgn="b"/>
                      <a:r>
                        <a:rPr lang="en-US" sz="1100" dirty="0"/>
                        <a:t>IBACS</a:t>
                      </a:r>
                    </a:p>
                  </a:txBody>
                  <a:tcPr marL="9525" marR="9525" marT="9525" marB="0" anchor="b"/>
                </a:tc>
                <a:tc>
                  <a:txBody>
                    <a:bodyPr/>
                    <a:lstStyle/>
                    <a:p>
                      <a:pPr algn="r" fontAlgn="b"/>
                      <a:r>
                        <a:rPr lang="en-US" sz="1100" dirty="0">
                          <a:solidFill>
                            <a:schemeClr val="tx1"/>
                          </a:solidFill>
                        </a:rPr>
                        <a:t>3/3/2024</a:t>
                      </a:r>
                    </a:p>
                  </a:txBody>
                  <a:tcPr marL="9525" marR="9525" marT="9525" marB="0" anchor="b"/>
                </a:tc>
                <a:tc>
                  <a:txBody>
                    <a:bodyPr/>
                    <a:lstStyle/>
                    <a:p>
                      <a:pPr algn="r" fontAlgn="b"/>
                      <a:r>
                        <a:rPr lang="en-US" sz="1100" dirty="0"/>
                        <a:t>35%</a:t>
                      </a:r>
                    </a:p>
                  </a:txBody>
                  <a:tcPr marL="9525" marR="9525" marT="9525" marB="0" anchor="b"/>
                </a:tc>
                <a:tc>
                  <a:txBody>
                    <a:bodyPr/>
                    <a:lstStyle/>
                    <a:p>
                      <a:pPr algn="l" fontAlgn="b"/>
                      <a:r>
                        <a:rPr lang="en-US" sz="1100" dirty="0">
                          <a:hlinkClick r:id="rId2"/>
                        </a:rPr>
                        <a:t>SP-230165</a:t>
                      </a:r>
                      <a:endParaRPr lang="en-US" sz="1100" dirty="0"/>
                    </a:p>
                  </a:txBody>
                  <a:tcPr marL="9525" marR="9525" marT="9525" marB="0" anchor="b"/>
                </a:tc>
                <a:tc>
                  <a:txBody>
                    <a:bodyPr/>
                    <a:lstStyle/>
                    <a:p>
                      <a:pPr algn="ctr">
                        <a:lnSpc>
                          <a:spcPct val="107000"/>
                        </a:lnSpc>
                        <a:spcAft>
                          <a:spcPts val="800"/>
                        </a:spcAft>
                      </a:pPr>
                      <a:r>
                        <a:rPr lang="en-GB" sz="1050" dirty="0">
                          <a:solidFill>
                            <a:srgbClr val="FF0000"/>
                          </a:solidFill>
                        </a:rPr>
                        <a:t>50%</a:t>
                      </a:r>
                    </a:p>
                  </a:txBody>
                  <a:tcPr marL="36001" marR="36001" marT="0" marB="0" anchor="ctr"/>
                </a:tc>
                <a:tc>
                  <a:txBody>
                    <a:bodyPr/>
                    <a:lstStyle/>
                    <a:p>
                      <a:pPr algn="ctr">
                        <a:lnSpc>
                          <a:spcPct val="107000"/>
                        </a:lnSpc>
                        <a:spcAft>
                          <a:spcPts val="800"/>
                        </a:spcAft>
                      </a:pPr>
                      <a:endParaRPr lang="en-GB" sz="1100" dirty="0">
                        <a:solidFill>
                          <a:srgbClr val="FF0000"/>
                        </a:solidFill>
                      </a:endParaRPr>
                    </a:p>
                  </a:txBody>
                  <a:tcPr marL="36001" marR="36001" marT="0" marB="0" anchor="ctr"/>
                </a:tc>
                <a:extLst>
                  <a:ext uri="{0D108BD9-81ED-4DB2-BD59-A6C34878D82A}">
                    <a16:rowId xmlns:a16="http://schemas.microsoft.com/office/drawing/2014/main" val="2670157772"/>
                  </a:ext>
                </a:extLst>
              </a:tr>
            </a:tbl>
          </a:graphicData>
        </a:graphic>
      </p:graphicFrame>
    </p:spTree>
    <p:extLst>
      <p:ext uri="{BB962C8B-B14F-4D97-AF65-F5344CB8AC3E}">
        <p14:creationId xmlns:p14="http://schemas.microsoft.com/office/powerpoint/2010/main" val="893871659"/>
      </p:ext>
    </p:extLst>
  </p:cSld>
  <p:clrMapOvr>
    <a:masterClrMapping/>
  </p:clrMapOvr>
  <p:transition spd="slow"/>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p:txBody>
          <a:bodyPr/>
          <a:lstStyle/>
          <a:p>
            <a:r>
              <a:rPr lang="en-US" altLang="en-US" sz="3200" dirty="0"/>
              <a:t>Split Rendering Media Service Enabler (SR_MSE)</a:t>
            </a:r>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120780"/>
            <a:ext cx="11068050" cy="4164135"/>
          </a:xfrm>
        </p:spPr>
        <p:txBody>
          <a:bodyPr/>
          <a:lstStyle/>
          <a:p>
            <a:pPr marL="287338" lvl="0" indent="-287338" fontAlgn="base">
              <a:lnSpc>
                <a:spcPct val="93000"/>
              </a:lnSpc>
              <a:spcBef>
                <a:spcPct val="15000"/>
              </a:spcBef>
              <a:spcAft>
                <a:spcPct val="15000"/>
              </a:spcAft>
              <a:buSzPct val="100000"/>
              <a:buNone/>
              <a:tabLst>
                <a:tab pos="285750" algn="l"/>
              </a:tabLst>
              <a:defRPr/>
            </a:pPr>
            <a:r>
              <a:rPr lang="en-GB" sz="1400" b="1" u="sng" dirty="0">
                <a:cs typeface="Arial" pitchFamily="34" charset="0"/>
              </a:rPr>
              <a:t>Purpose</a:t>
            </a:r>
          </a:p>
          <a:p>
            <a:pPr marL="287338" indent="-287338">
              <a:lnSpc>
                <a:spcPct val="93000"/>
              </a:lnSpc>
              <a:spcBef>
                <a:spcPct val="15000"/>
              </a:spcBef>
              <a:spcAft>
                <a:spcPct val="15000"/>
              </a:spcAft>
              <a:buSzPct val="100000"/>
              <a:tabLst>
                <a:tab pos="285750" algn="l"/>
              </a:tabLst>
              <a:defRPr/>
            </a:pPr>
            <a:r>
              <a:rPr lang="en-US" altLang="en-US" sz="1400" dirty="0">
                <a:cs typeface="Arial" panose="020B0604020202020204" pitchFamily="34" charset="0"/>
              </a:rPr>
              <a:t>This work item will develop a Media Service Enabler that packages all the required enablers and defines the required formats and protocols to make split rendering accessible to media service and application providers. The package is aligned with the philosophy of Media Service Enablers and envisions deployments as an SDK that is offered to application developers. </a:t>
            </a:r>
          </a:p>
          <a:p>
            <a:pPr marL="287338" indent="-287338">
              <a:lnSpc>
                <a:spcPct val="93000"/>
              </a:lnSpc>
              <a:spcBef>
                <a:spcPct val="15000"/>
              </a:spcBef>
              <a:spcAft>
                <a:spcPct val="15000"/>
              </a:spcAft>
              <a:buSzPct val="100000"/>
              <a:buNone/>
              <a:tabLst>
                <a:tab pos="285750" algn="l"/>
              </a:tabLst>
              <a:defRPr/>
            </a:pPr>
            <a:r>
              <a:rPr lang="en-GB" sz="1400" b="1" u="sng" dirty="0">
                <a:cs typeface="Arial" pitchFamily="34" charset="0"/>
              </a:rPr>
              <a:t>Progress in the last quarter</a:t>
            </a:r>
          </a:p>
          <a:p>
            <a:pPr marL="287338" indent="-287338">
              <a:lnSpc>
                <a:spcPct val="93000"/>
              </a:lnSpc>
              <a:spcBef>
                <a:spcPct val="15000"/>
              </a:spcBef>
              <a:spcAft>
                <a:spcPct val="15000"/>
              </a:spcAft>
              <a:buSzPct val="100000"/>
              <a:tabLst>
                <a:tab pos="285750" algn="l"/>
              </a:tabLst>
              <a:defRPr/>
            </a:pPr>
            <a:r>
              <a:rPr lang="en-US" altLang="zh-CN" sz="1400" dirty="0">
                <a:cs typeface="Arial" pitchFamily="34" charset="0"/>
              </a:rPr>
              <a:t>TS 26.565 </a:t>
            </a:r>
            <a:r>
              <a:rPr lang="nb-NO" altLang="zh-CN" sz="1400" dirty="0">
                <a:cs typeface="Arial" pitchFamily="34" charset="0"/>
              </a:rPr>
              <a:t>Split Rendering Media Service Enabler </a:t>
            </a:r>
            <a:r>
              <a:rPr lang="en-US" altLang="zh-CN" sz="1400" dirty="0">
                <a:cs typeface="Arial" pitchFamily="34" charset="0"/>
              </a:rPr>
              <a:t>progressed to v0.7.0 and presented as v1.0.0 to SA for information (</a:t>
            </a:r>
            <a:r>
              <a:rPr lang="en-US" altLang="zh-CN" sz="1400" dirty="0">
                <a:cs typeface="Arial" pitchFamily="34" charset="0"/>
                <a:hlinkClick r:id="rId2"/>
              </a:rPr>
              <a:t>SP-231306</a:t>
            </a:r>
            <a:r>
              <a:rPr lang="en-US" altLang="zh-CN" sz="1400" dirty="0">
                <a:cs typeface="Arial" pitchFamily="34" charset="0"/>
              </a:rPr>
              <a:t>)</a:t>
            </a:r>
          </a:p>
          <a:p>
            <a:pPr marL="687388" lvl="1" indent="-287338">
              <a:lnSpc>
                <a:spcPct val="93000"/>
              </a:lnSpc>
              <a:spcBef>
                <a:spcPct val="15000"/>
              </a:spcBef>
              <a:spcAft>
                <a:spcPct val="15000"/>
              </a:spcAft>
              <a:buSzPct val="100000"/>
              <a:tabLst>
                <a:tab pos="285750" algn="l"/>
              </a:tabLst>
              <a:defRPr/>
            </a:pPr>
            <a:r>
              <a:rPr lang="en-US" altLang="zh-CN" sz="1000" dirty="0">
                <a:cs typeface="Arial" pitchFamily="34" charset="0"/>
              </a:rPr>
              <a:t>Editor’s updates</a:t>
            </a:r>
          </a:p>
          <a:p>
            <a:pPr marL="687388" lvl="1" indent="-287338">
              <a:lnSpc>
                <a:spcPct val="93000"/>
              </a:lnSpc>
              <a:spcBef>
                <a:spcPct val="15000"/>
              </a:spcBef>
              <a:spcAft>
                <a:spcPct val="15000"/>
              </a:spcAft>
              <a:buSzPct val="100000"/>
              <a:tabLst>
                <a:tab pos="285750" algn="l"/>
              </a:tabLst>
              <a:defRPr/>
            </a:pPr>
            <a:r>
              <a:rPr lang="en-US" altLang="zh-CN" sz="1000" dirty="0">
                <a:cs typeface="Arial" pitchFamily="34" charset="0"/>
              </a:rPr>
              <a:t>Added pose interval to configuration</a:t>
            </a:r>
          </a:p>
          <a:p>
            <a:pPr marL="687388" lvl="1" indent="-287338">
              <a:lnSpc>
                <a:spcPct val="93000"/>
              </a:lnSpc>
              <a:spcBef>
                <a:spcPct val="15000"/>
              </a:spcBef>
              <a:spcAft>
                <a:spcPct val="15000"/>
              </a:spcAft>
              <a:buSzPct val="100000"/>
              <a:tabLst>
                <a:tab pos="285750" algn="l"/>
              </a:tabLst>
              <a:defRPr/>
            </a:pPr>
            <a:r>
              <a:rPr lang="en-US" altLang="zh-CN" sz="1000" dirty="0">
                <a:cs typeface="Arial" pitchFamily="34" charset="0"/>
              </a:rPr>
              <a:t>Added signaling of SR profile in configuration</a:t>
            </a:r>
          </a:p>
          <a:p>
            <a:pPr marL="687388" lvl="1" indent="-287338">
              <a:lnSpc>
                <a:spcPct val="93000"/>
              </a:lnSpc>
              <a:spcBef>
                <a:spcPct val="15000"/>
              </a:spcBef>
              <a:spcAft>
                <a:spcPct val="15000"/>
              </a:spcAft>
              <a:buSzPct val="100000"/>
              <a:tabLst>
                <a:tab pos="285750" algn="l"/>
              </a:tabLst>
              <a:defRPr/>
            </a:pPr>
            <a:r>
              <a:rPr lang="en-US" altLang="zh-CN" sz="1000" dirty="0">
                <a:cs typeface="Arial" pitchFamily="34" charset="0"/>
              </a:rPr>
              <a:t>Clarified session setup and configuration</a:t>
            </a:r>
          </a:p>
          <a:p>
            <a:pPr marL="687388" lvl="1" indent="-287338">
              <a:lnSpc>
                <a:spcPct val="93000"/>
              </a:lnSpc>
              <a:spcBef>
                <a:spcPct val="15000"/>
              </a:spcBef>
              <a:spcAft>
                <a:spcPct val="15000"/>
              </a:spcAft>
              <a:buSzPct val="100000"/>
              <a:tabLst>
                <a:tab pos="285750" algn="l"/>
              </a:tabLst>
              <a:defRPr/>
            </a:pPr>
            <a:r>
              <a:rPr lang="en-US" altLang="zh-CN" sz="1000" dirty="0">
                <a:cs typeface="Arial" pitchFamily="34" charset="0"/>
              </a:rPr>
              <a:t>Added protocol stack</a:t>
            </a:r>
          </a:p>
          <a:p>
            <a:pPr marL="687388" lvl="1" indent="-287338">
              <a:lnSpc>
                <a:spcPct val="93000"/>
              </a:lnSpc>
              <a:spcBef>
                <a:spcPct val="15000"/>
              </a:spcBef>
              <a:spcAft>
                <a:spcPct val="15000"/>
              </a:spcAft>
              <a:buSzPct val="100000"/>
              <a:tabLst>
                <a:tab pos="285750" algn="l"/>
              </a:tabLst>
              <a:defRPr/>
            </a:pPr>
            <a:r>
              <a:rPr lang="en-US" altLang="zh-CN" sz="1000" dirty="0">
                <a:cs typeface="Arial" pitchFamily="34" charset="0"/>
              </a:rPr>
              <a:t>Timing information in </a:t>
            </a:r>
            <a:r>
              <a:rPr lang="en-US" altLang="zh-CN" sz="1000" dirty="0" err="1">
                <a:cs typeface="Arial" pitchFamily="34" charset="0"/>
              </a:rPr>
              <a:t>QoE</a:t>
            </a:r>
            <a:r>
              <a:rPr lang="en-US" altLang="zh-CN" sz="1000" dirty="0">
                <a:cs typeface="Arial" pitchFamily="34" charset="0"/>
              </a:rPr>
              <a:t> metrics</a:t>
            </a:r>
          </a:p>
          <a:p>
            <a:pPr marL="687388" lvl="1" indent="-287338">
              <a:lnSpc>
                <a:spcPct val="93000"/>
              </a:lnSpc>
              <a:spcBef>
                <a:spcPct val="15000"/>
              </a:spcBef>
              <a:spcAft>
                <a:spcPct val="15000"/>
              </a:spcAft>
              <a:buSzPct val="100000"/>
              <a:tabLst>
                <a:tab pos="285750" algn="l"/>
              </a:tabLst>
              <a:defRPr/>
            </a:pPr>
            <a:r>
              <a:rPr lang="en-US" altLang="zh-CN" sz="1000" dirty="0">
                <a:cs typeface="Arial" pitchFamily="34" charset="0"/>
              </a:rPr>
              <a:t>Made </a:t>
            </a:r>
            <a:r>
              <a:rPr lang="en-US" altLang="zh-CN" sz="1000" dirty="0" err="1">
                <a:cs typeface="Arial" pitchFamily="34" charset="0"/>
              </a:rPr>
              <a:t>fov</a:t>
            </a:r>
            <a:r>
              <a:rPr lang="en-US" altLang="zh-CN" sz="1000" dirty="0">
                <a:cs typeface="Arial" pitchFamily="34" charset="0"/>
              </a:rPr>
              <a:t> optional in pose format</a:t>
            </a:r>
          </a:p>
          <a:p>
            <a:pPr marL="687388" lvl="1" indent="-287338">
              <a:lnSpc>
                <a:spcPct val="93000"/>
              </a:lnSpc>
              <a:spcBef>
                <a:spcPct val="15000"/>
              </a:spcBef>
              <a:spcAft>
                <a:spcPct val="15000"/>
              </a:spcAft>
              <a:buSzPct val="100000"/>
              <a:tabLst>
                <a:tab pos="285750" algn="l"/>
              </a:tabLst>
              <a:defRPr/>
            </a:pPr>
            <a:r>
              <a:rPr lang="en-US" altLang="zh-CN" sz="1000" dirty="0">
                <a:cs typeface="Arial" pitchFamily="34" charset="0"/>
              </a:rPr>
              <a:t>Defined output signaling format for pixel streaming</a:t>
            </a:r>
          </a:p>
          <a:p>
            <a:pPr marL="687388" lvl="1" indent="-287338">
              <a:lnSpc>
                <a:spcPct val="93000"/>
              </a:lnSpc>
              <a:spcBef>
                <a:spcPct val="15000"/>
              </a:spcBef>
              <a:spcAft>
                <a:spcPct val="15000"/>
              </a:spcAft>
              <a:buSzPct val="100000"/>
              <a:tabLst>
                <a:tab pos="285750" algn="l"/>
              </a:tabLst>
              <a:defRPr/>
            </a:pPr>
            <a:r>
              <a:rPr lang="en-US" altLang="zh-CN" sz="1000" dirty="0">
                <a:cs typeface="Arial" pitchFamily="34" charset="0"/>
              </a:rPr>
              <a:t>Updated media profiles for pixel streaming profile</a:t>
            </a:r>
          </a:p>
          <a:p>
            <a:pPr marL="287338" lvl="0" indent="-287338" fontAlgn="base">
              <a:lnSpc>
                <a:spcPct val="93000"/>
              </a:lnSpc>
              <a:spcBef>
                <a:spcPct val="15000"/>
              </a:spcBef>
              <a:spcAft>
                <a:spcPct val="15000"/>
              </a:spcAft>
              <a:buSzPct val="100000"/>
              <a:buNone/>
              <a:tabLst>
                <a:tab pos="285750" algn="l"/>
              </a:tabLst>
              <a:defRPr/>
            </a:pPr>
            <a:r>
              <a:rPr lang="en-GB" sz="1400" b="1" u="sng" dirty="0">
                <a:cs typeface="Arial" pitchFamily="34" charset="0"/>
              </a:rPr>
              <a:t>Next steps</a:t>
            </a:r>
          </a:p>
          <a:p>
            <a:pPr marL="287338" indent="-287338">
              <a:lnSpc>
                <a:spcPct val="93000"/>
              </a:lnSpc>
              <a:spcBef>
                <a:spcPct val="15000"/>
              </a:spcBef>
              <a:spcAft>
                <a:spcPct val="15000"/>
              </a:spcAft>
              <a:buSzPct val="100000"/>
              <a:tabLst>
                <a:tab pos="285750" algn="l"/>
              </a:tabLst>
              <a:defRPr/>
            </a:pPr>
            <a:r>
              <a:rPr lang="en-US" altLang="zh-CN" sz="1400" dirty="0">
                <a:cs typeface="Arial" pitchFamily="34" charset="0"/>
              </a:rPr>
              <a:t>Finalize all aspects of the SR functionality and profiles.</a:t>
            </a:r>
          </a:p>
          <a:p>
            <a:pPr marL="287338" indent="-287338">
              <a:lnSpc>
                <a:spcPct val="93000"/>
              </a:lnSpc>
              <a:spcBef>
                <a:spcPct val="15000"/>
              </a:spcBef>
              <a:spcAft>
                <a:spcPct val="15000"/>
              </a:spcAft>
              <a:buSzPct val="100000"/>
              <a:tabLst>
                <a:tab pos="285750" algn="l"/>
              </a:tabLst>
              <a:defRPr/>
            </a:pPr>
            <a:r>
              <a:rPr lang="en-US" altLang="zh-CN" sz="1400" dirty="0">
                <a:cs typeface="Arial" pitchFamily="34" charset="0"/>
              </a:rPr>
              <a:t>Finalize </a:t>
            </a:r>
            <a:r>
              <a:rPr lang="en-US" altLang="zh-CN" sz="1400" dirty="0" err="1">
                <a:cs typeface="Arial" pitchFamily="34" charset="0"/>
              </a:rPr>
              <a:t>Yaml</a:t>
            </a:r>
            <a:r>
              <a:rPr lang="en-US" altLang="zh-CN" sz="1400" dirty="0">
                <a:cs typeface="Arial" pitchFamily="34" charset="0"/>
              </a:rPr>
              <a:t> and IDL API definitions.</a:t>
            </a:r>
          </a:p>
          <a:p>
            <a:pPr marL="287338" indent="-287338">
              <a:lnSpc>
                <a:spcPct val="93000"/>
              </a:lnSpc>
              <a:spcBef>
                <a:spcPct val="15000"/>
              </a:spcBef>
              <a:spcAft>
                <a:spcPct val="15000"/>
              </a:spcAft>
              <a:buSzPct val="100000"/>
              <a:tabLst>
                <a:tab pos="285750" algn="l"/>
              </a:tabLst>
              <a:defRPr/>
            </a:pPr>
            <a:r>
              <a:rPr lang="en-US" altLang="zh-CN" sz="1400" dirty="0">
                <a:cs typeface="Arial" pitchFamily="34" charset="0"/>
              </a:rPr>
              <a:t>Send TS 26.565 to SA for approval.</a:t>
            </a:r>
          </a:p>
          <a:p>
            <a:pPr marL="287338" indent="-287338">
              <a:lnSpc>
                <a:spcPct val="93000"/>
              </a:lnSpc>
              <a:spcBef>
                <a:spcPct val="15000"/>
              </a:spcBef>
              <a:spcAft>
                <a:spcPct val="15000"/>
              </a:spcAft>
              <a:buSzPct val="100000"/>
              <a:tabLst>
                <a:tab pos="285750" algn="l"/>
              </a:tabLst>
              <a:defRPr/>
            </a:pPr>
            <a:endParaRPr lang="en-US" altLang="zh-CN" sz="1400" dirty="0">
              <a:cs typeface="Arial" pitchFamily="34" charset="0"/>
            </a:endParaRPr>
          </a:p>
          <a:p>
            <a:pPr marL="287338" indent="-287338">
              <a:lnSpc>
                <a:spcPct val="93000"/>
              </a:lnSpc>
              <a:spcBef>
                <a:spcPct val="15000"/>
              </a:spcBef>
              <a:spcAft>
                <a:spcPct val="15000"/>
              </a:spcAft>
              <a:buSzPct val="100000"/>
              <a:tabLst>
                <a:tab pos="285750" algn="l"/>
              </a:tabLst>
              <a:defRPr/>
            </a:pPr>
            <a:endParaRPr lang="en-US" altLang="en-US" sz="1300" dirty="0">
              <a:cs typeface="Arial" panose="020B0604020202020204" pitchFamily="34" charset="0"/>
            </a:endParaRPr>
          </a:p>
        </p:txBody>
      </p:sp>
      <p:graphicFrame>
        <p:nvGraphicFramePr>
          <p:cNvPr id="4" name="Table 3">
            <a:extLst>
              <a:ext uri="{FF2B5EF4-FFF2-40B4-BE49-F238E27FC236}">
                <a16:creationId xmlns:a16="http://schemas.microsoft.com/office/drawing/2014/main" id="{DF3DD5E4-3991-45FB-86B4-96F10E2216EC}"/>
              </a:ext>
            </a:extLst>
          </p:cNvPr>
          <p:cNvGraphicFramePr>
            <a:graphicFrameLocks noGrp="1"/>
          </p:cNvGraphicFramePr>
          <p:nvPr>
            <p:extLst>
              <p:ext uri="{D42A27DB-BD31-4B8C-83A1-F6EECF244321}">
                <p14:modId xmlns:p14="http://schemas.microsoft.com/office/powerpoint/2010/main" val="3347978706"/>
              </p:ext>
            </p:extLst>
          </p:nvPr>
        </p:nvGraphicFramePr>
        <p:xfrm>
          <a:off x="647700" y="1454150"/>
          <a:ext cx="10084901" cy="584080"/>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3774318400"/>
                    </a:ext>
                  </a:extLst>
                </a:gridCol>
                <a:gridCol w="3844407">
                  <a:extLst>
                    <a:ext uri="{9D8B030D-6E8A-4147-A177-3AD203B41FA5}">
                      <a16:colId xmlns:a16="http://schemas.microsoft.com/office/drawing/2014/main" val="4223585199"/>
                    </a:ext>
                  </a:extLst>
                </a:gridCol>
                <a:gridCol w="1095473">
                  <a:extLst>
                    <a:ext uri="{9D8B030D-6E8A-4147-A177-3AD203B41FA5}">
                      <a16:colId xmlns:a16="http://schemas.microsoft.com/office/drawing/2014/main" val="3243789555"/>
                    </a:ext>
                  </a:extLst>
                </a:gridCol>
                <a:gridCol w="807092">
                  <a:extLst>
                    <a:ext uri="{9D8B030D-6E8A-4147-A177-3AD203B41FA5}">
                      <a16:colId xmlns:a16="http://schemas.microsoft.com/office/drawing/2014/main" val="846670347"/>
                    </a:ext>
                  </a:extLst>
                </a:gridCol>
                <a:gridCol w="551732">
                  <a:extLst>
                    <a:ext uri="{9D8B030D-6E8A-4147-A177-3AD203B41FA5}">
                      <a16:colId xmlns:a16="http://schemas.microsoft.com/office/drawing/2014/main" val="434790302"/>
                    </a:ext>
                  </a:extLst>
                </a:gridCol>
                <a:gridCol w="643064">
                  <a:extLst>
                    <a:ext uri="{9D8B030D-6E8A-4147-A177-3AD203B41FA5}">
                      <a16:colId xmlns:a16="http://schemas.microsoft.com/office/drawing/2014/main" val="3073372978"/>
                    </a:ext>
                  </a:extLst>
                </a:gridCol>
                <a:gridCol w="643064">
                  <a:extLst>
                    <a:ext uri="{9D8B030D-6E8A-4147-A177-3AD203B41FA5}">
                      <a16:colId xmlns:a16="http://schemas.microsoft.com/office/drawing/2014/main" val="561946174"/>
                    </a:ext>
                  </a:extLst>
                </a:gridCol>
                <a:gridCol w="1898167">
                  <a:extLst>
                    <a:ext uri="{9D8B030D-6E8A-4147-A177-3AD203B41FA5}">
                      <a16:colId xmlns:a16="http://schemas.microsoft.com/office/drawing/2014/main" val="3640305894"/>
                    </a:ext>
                  </a:extLst>
                </a:gridCol>
              </a:tblGrid>
              <a:tr h="296861">
                <a:tc>
                  <a:txBody>
                    <a:bodyPr/>
                    <a:lstStyle/>
                    <a:p>
                      <a:pPr algn="ctr">
                        <a:lnSpc>
                          <a:spcPct val="107000"/>
                        </a:lnSpc>
                        <a:spcAft>
                          <a:spcPts val="800"/>
                        </a:spcAft>
                      </a:pPr>
                      <a:r>
                        <a:rPr lang="en-GB" sz="1000" dirty="0"/>
                        <a:t>UID</a:t>
                      </a:r>
                    </a:p>
                  </a:txBody>
                  <a:tcPr marL="36001" marR="36001" marT="0" marB="0" anchor="ctr"/>
                </a:tc>
                <a:tc>
                  <a:txBody>
                    <a:bodyPr/>
                    <a:lstStyle/>
                    <a:p>
                      <a:pPr algn="ctr">
                        <a:lnSpc>
                          <a:spcPct val="107000"/>
                        </a:lnSpc>
                        <a:spcAft>
                          <a:spcPts val="800"/>
                        </a:spcAft>
                      </a:pPr>
                      <a:r>
                        <a:rPr lang="en-GB" sz="1000" dirty="0"/>
                        <a:t>Name</a:t>
                      </a:r>
                    </a:p>
                  </a:txBody>
                  <a:tcPr marL="36001" marR="36001" marT="0" marB="0" anchor="ctr"/>
                </a:tc>
                <a:tc>
                  <a:txBody>
                    <a:bodyPr/>
                    <a:lstStyle/>
                    <a:p>
                      <a:pPr algn="ctr">
                        <a:lnSpc>
                          <a:spcPct val="107000"/>
                        </a:lnSpc>
                        <a:spcAft>
                          <a:spcPts val="800"/>
                        </a:spcAft>
                      </a:pPr>
                      <a:r>
                        <a:rPr lang="en-GB" sz="1000" dirty="0"/>
                        <a:t>Acronym</a:t>
                      </a:r>
                    </a:p>
                  </a:txBody>
                  <a:tcPr marL="36001" marR="36001" marT="0" marB="0" anchor="ctr"/>
                </a:tc>
                <a:tc>
                  <a:txBody>
                    <a:bodyPr/>
                    <a:lstStyle/>
                    <a:p>
                      <a:pPr algn="ctr">
                        <a:lnSpc>
                          <a:spcPct val="107000"/>
                        </a:lnSpc>
                        <a:spcAft>
                          <a:spcPts val="800"/>
                        </a:spcAft>
                      </a:pPr>
                      <a:r>
                        <a:rPr lang="en-GB" sz="1000" dirty="0"/>
                        <a:t>Target (mm/</a:t>
                      </a:r>
                      <a:r>
                        <a:rPr lang="en-GB" sz="1000" dirty="0" err="1"/>
                        <a:t>yyyy</a:t>
                      </a:r>
                      <a:r>
                        <a:rPr lang="en-GB" sz="1000" dirty="0"/>
                        <a:t>)</a:t>
                      </a:r>
                    </a:p>
                  </a:txBody>
                  <a:tcPr marL="36001" marR="36001" marT="0" marB="0" anchor="ctr"/>
                </a:tc>
                <a:tc>
                  <a:txBody>
                    <a:bodyPr/>
                    <a:lstStyle/>
                    <a:p>
                      <a:pPr algn="ctr">
                        <a:lnSpc>
                          <a:spcPct val="107000"/>
                        </a:lnSpc>
                        <a:spcAft>
                          <a:spcPts val="800"/>
                        </a:spcAft>
                      </a:pPr>
                      <a:r>
                        <a:rPr lang="en-GB" sz="1000" dirty="0"/>
                        <a:t>Old %</a:t>
                      </a:r>
                    </a:p>
                  </a:txBody>
                  <a:tcPr marL="36001" marR="36001" marT="0" marB="0" anchor="ctr"/>
                </a:tc>
                <a:tc>
                  <a:txBody>
                    <a:bodyPr/>
                    <a:lstStyle/>
                    <a:p>
                      <a:pPr algn="ctr">
                        <a:lnSpc>
                          <a:spcPct val="107000"/>
                        </a:lnSpc>
                        <a:spcAft>
                          <a:spcPts val="800"/>
                        </a:spcAft>
                      </a:pPr>
                      <a:r>
                        <a:rPr lang="en-GB" sz="1000" b="1" kern="1200" dirty="0">
                          <a:solidFill>
                            <a:schemeClr val="lt1"/>
                          </a:solidFill>
                          <a:latin typeface="+mn-lt"/>
                          <a:ea typeface="+mn-ea"/>
                          <a:cs typeface="+mn-cs"/>
                        </a:rPr>
                        <a:t>WID</a:t>
                      </a:r>
                      <a:endParaRPr lang="en-GB" sz="1000" dirty="0">
                        <a:solidFill>
                          <a:srgbClr val="FF0000"/>
                        </a:solidFill>
                      </a:endParaRPr>
                    </a:p>
                  </a:txBody>
                  <a:tcPr marL="36001" marR="36001" marT="0" marB="0" anchor="ctr"/>
                </a:tc>
                <a:tc>
                  <a:txBody>
                    <a:bodyPr/>
                    <a:lstStyle/>
                    <a:p>
                      <a:pPr algn="ctr">
                        <a:lnSpc>
                          <a:spcPct val="107000"/>
                        </a:lnSpc>
                        <a:spcAft>
                          <a:spcPts val="800"/>
                        </a:spcAft>
                      </a:pPr>
                      <a:r>
                        <a:rPr lang="en-GB" sz="1000" dirty="0">
                          <a:solidFill>
                            <a:srgbClr val="FF0000"/>
                          </a:solidFill>
                        </a:rPr>
                        <a:t>New %</a:t>
                      </a:r>
                      <a:endParaRPr lang="en-GB" sz="10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000" dirty="0">
                          <a:solidFill>
                            <a:srgbClr val="FF0000"/>
                          </a:solidFill>
                        </a:rPr>
                        <a:t>Change or comment</a:t>
                      </a:r>
                    </a:p>
                  </a:txBody>
                  <a:tcPr marL="36001" marR="36001" marT="0" marB="0" anchor="ctr"/>
                </a:tc>
                <a:extLst>
                  <a:ext uri="{0D108BD9-81ED-4DB2-BD59-A6C34878D82A}">
                    <a16:rowId xmlns:a16="http://schemas.microsoft.com/office/drawing/2014/main" val="4239288155"/>
                  </a:ext>
                </a:extLst>
              </a:tr>
              <a:tr h="265183">
                <a:tc>
                  <a:txBody>
                    <a:bodyPr/>
                    <a:lstStyle/>
                    <a:p>
                      <a:pPr algn="r" fontAlgn="b"/>
                      <a:r>
                        <a:rPr lang="en-US" sz="1100" dirty="0"/>
                        <a:t>960045</a:t>
                      </a:r>
                    </a:p>
                  </a:txBody>
                  <a:tcPr marL="9525" marR="9525" marT="9525" marB="0" anchor="b"/>
                </a:tc>
                <a:tc>
                  <a:txBody>
                    <a:bodyPr/>
                    <a:lstStyle/>
                    <a:p>
                      <a:pPr algn="l" fontAlgn="b"/>
                      <a:r>
                        <a:rPr lang="nb-NO" sz="1100" dirty="0"/>
                        <a:t>Split Rendering Media Service Enabler </a:t>
                      </a:r>
                    </a:p>
                  </a:txBody>
                  <a:tcPr marL="9525" marR="9525" marT="9525" marB="0" anchor="b"/>
                </a:tc>
                <a:tc>
                  <a:txBody>
                    <a:bodyPr/>
                    <a:lstStyle/>
                    <a:p>
                      <a:pPr algn="l" fontAlgn="b"/>
                      <a:r>
                        <a:rPr lang="en-US" sz="1100" dirty="0"/>
                        <a:t>SR_MSE</a:t>
                      </a:r>
                    </a:p>
                  </a:txBody>
                  <a:tcPr marL="9525" marR="9525" marT="9525" marB="0" anchor="b"/>
                </a:tc>
                <a:tc>
                  <a:txBody>
                    <a:bodyPr/>
                    <a:lstStyle/>
                    <a:p>
                      <a:pPr algn="r" fontAlgn="b"/>
                      <a:r>
                        <a:rPr lang="en-US" sz="1100" dirty="0">
                          <a:solidFill>
                            <a:schemeClr val="tx1"/>
                          </a:solidFill>
                        </a:rPr>
                        <a:t>3/3/2024</a:t>
                      </a:r>
                    </a:p>
                  </a:txBody>
                  <a:tcPr marL="9525" marR="9525" marT="9525" marB="0" anchor="b"/>
                </a:tc>
                <a:tc>
                  <a:txBody>
                    <a:bodyPr/>
                    <a:lstStyle/>
                    <a:p>
                      <a:pPr algn="r" fontAlgn="b"/>
                      <a:r>
                        <a:rPr lang="en-US" sz="1100" dirty="0"/>
                        <a:t>50%</a:t>
                      </a:r>
                    </a:p>
                  </a:txBody>
                  <a:tcPr marL="9525" marR="9525" marT="9525" marB="0" anchor="b"/>
                </a:tc>
                <a:tc>
                  <a:txBody>
                    <a:bodyPr/>
                    <a:lstStyle/>
                    <a:p>
                      <a:pPr algn="l" fontAlgn="b"/>
                      <a:r>
                        <a:rPr lang="en-US" sz="1100" dirty="0">
                          <a:hlinkClick r:id="rId3"/>
                        </a:rPr>
                        <a:t>SP-220685</a:t>
                      </a:r>
                      <a:endParaRPr lang="en-US" sz="1100" dirty="0"/>
                    </a:p>
                  </a:txBody>
                  <a:tcPr marL="9525" marR="9525" marT="9525" marB="0" anchor="b"/>
                </a:tc>
                <a:tc>
                  <a:txBody>
                    <a:bodyPr/>
                    <a:lstStyle/>
                    <a:p>
                      <a:pPr algn="ctr">
                        <a:lnSpc>
                          <a:spcPct val="107000"/>
                        </a:lnSpc>
                        <a:spcAft>
                          <a:spcPts val="800"/>
                        </a:spcAft>
                      </a:pPr>
                      <a:r>
                        <a:rPr lang="en-GB" sz="1050" dirty="0">
                          <a:solidFill>
                            <a:srgbClr val="FF0000"/>
                          </a:solidFill>
                        </a:rPr>
                        <a:t>60%</a:t>
                      </a:r>
                    </a:p>
                  </a:txBody>
                  <a:tcPr marL="36001" marR="36001" marT="0" marB="0" anchor="ctr"/>
                </a:tc>
                <a:tc>
                  <a:txBody>
                    <a:bodyPr/>
                    <a:lstStyle/>
                    <a:p>
                      <a:pPr algn="ctr">
                        <a:lnSpc>
                          <a:spcPct val="107000"/>
                        </a:lnSpc>
                        <a:spcAft>
                          <a:spcPts val="800"/>
                        </a:spcAft>
                      </a:pPr>
                      <a:endParaRPr lang="en-GB" sz="1100" dirty="0">
                        <a:solidFill>
                          <a:srgbClr val="FF0000"/>
                        </a:solidFill>
                      </a:endParaRPr>
                    </a:p>
                  </a:txBody>
                  <a:tcPr marL="36001" marR="36001" marT="0" marB="0" anchor="ctr"/>
                </a:tc>
                <a:extLst>
                  <a:ext uri="{0D108BD9-81ED-4DB2-BD59-A6C34878D82A}">
                    <a16:rowId xmlns:a16="http://schemas.microsoft.com/office/drawing/2014/main" val="3663855747"/>
                  </a:ext>
                </a:extLst>
              </a:tr>
            </a:tbl>
          </a:graphicData>
        </a:graphic>
      </p:graphicFrame>
    </p:spTree>
    <p:extLst>
      <p:ext uri="{BB962C8B-B14F-4D97-AF65-F5344CB8AC3E}">
        <p14:creationId xmlns:p14="http://schemas.microsoft.com/office/powerpoint/2010/main" val="2522630026"/>
      </p:ext>
    </p:extLst>
  </p:cSld>
  <p:clrMapOvr>
    <a:masterClrMapping/>
  </p:clrMapOvr>
  <p:transition spd="slow"/>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p:txBody>
          <a:bodyPr/>
          <a:lstStyle/>
          <a:p>
            <a:r>
              <a:rPr lang="en-US" altLang="en-US" sz="3200" dirty="0"/>
              <a:t>5G Real-time Transport Protocols (5G_RTP)</a:t>
            </a:r>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435192"/>
            <a:ext cx="11068050" cy="3849723"/>
          </a:xfrm>
        </p:spPr>
        <p:txBody>
          <a:bodyPr/>
          <a:lstStyle/>
          <a:p>
            <a:pPr marL="287338" lvl="0" indent="-287338" fontAlgn="base">
              <a:lnSpc>
                <a:spcPct val="93000"/>
              </a:lnSpc>
              <a:spcBef>
                <a:spcPct val="15000"/>
              </a:spcBef>
              <a:spcAft>
                <a:spcPct val="15000"/>
              </a:spcAft>
              <a:buSzPct val="100000"/>
              <a:buNone/>
              <a:tabLst>
                <a:tab pos="285750" algn="l"/>
              </a:tabLst>
              <a:defRPr/>
            </a:pPr>
            <a:r>
              <a:rPr lang="en-GB" sz="1400" b="1" u="sng" dirty="0">
                <a:cs typeface="Arial" pitchFamily="34" charset="0"/>
              </a:rPr>
              <a:t>Purpose</a:t>
            </a:r>
          </a:p>
          <a:p>
            <a:pPr marL="287338" indent="-287338">
              <a:lnSpc>
                <a:spcPct val="93000"/>
              </a:lnSpc>
              <a:spcBef>
                <a:spcPct val="15000"/>
              </a:spcBef>
              <a:spcAft>
                <a:spcPct val="15000"/>
              </a:spcAft>
              <a:buSzPct val="100000"/>
              <a:tabLst>
                <a:tab pos="285750" algn="l"/>
              </a:tabLst>
              <a:defRPr/>
            </a:pPr>
            <a:r>
              <a:rPr lang="en-US" altLang="en-US" sz="1400" dirty="0">
                <a:cs typeface="Arial" panose="020B0604020202020204" pitchFamily="34" charset="0"/>
              </a:rPr>
              <a:t>The objective of this work item is to specify functionalities of RTP to improve support for traditional and immersive real-time services and enablers.  To develop a commercially relevant set of functionalities that only include technologies that are either commercially relevant or deployed or demonstrate clear performance or relevant functionality that justifies introducing additional implementation or interoperability complexity.</a:t>
            </a:r>
          </a:p>
          <a:p>
            <a:pPr marL="287338" indent="-287338">
              <a:lnSpc>
                <a:spcPct val="93000"/>
              </a:lnSpc>
              <a:spcBef>
                <a:spcPct val="15000"/>
              </a:spcBef>
              <a:spcAft>
                <a:spcPct val="15000"/>
              </a:spcAft>
              <a:buSzPct val="100000"/>
              <a:buNone/>
              <a:tabLst>
                <a:tab pos="285750" algn="l"/>
              </a:tabLst>
              <a:defRPr/>
            </a:pPr>
            <a:r>
              <a:rPr lang="en-GB" sz="1400" b="1" u="sng" dirty="0">
                <a:cs typeface="Arial" pitchFamily="34" charset="0"/>
              </a:rPr>
              <a:t>Progress in the last quarter</a:t>
            </a:r>
          </a:p>
          <a:p>
            <a:pPr marL="287338" indent="-287338">
              <a:lnSpc>
                <a:spcPct val="93000"/>
              </a:lnSpc>
              <a:spcBef>
                <a:spcPct val="15000"/>
              </a:spcBef>
              <a:spcAft>
                <a:spcPct val="15000"/>
              </a:spcAft>
              <a:buSzPct val="100000"/>
              <a:tabLst>
                <a:tab pos="285750" algn="l"/>
              </a:tabLst>
              <a:defRPr/>
            </a:pPr>
            <a:r>
              <a:rPr lang="en-US" altLang="zh-CN" sz="1400" dirty="0">
                <a:cs typeface="Arial" pitchFamily="34" charset="0"/>
              </a:rPr>
              <a:t>Several agreed </a:t>
            </a:r>
            <a:r>
              <a:rPr lang="en-US" altLang="zh-CN" sz="1400" dirty="0" err="1">
                <a:cs typeface="Arial" pitchFamily="34" charset="0"/>
              </a:rPr>
              <a:t>pCRs</a:t>
            </a:r>
            <a:r>
              <a:rPr lang="en-US" altLang="zh-CN" sz="1400" dirty="0">
                <a:cs typeface="Arial" pitchFamily="34" charset="0"/>
              </a:rPr>
              <a:t> to TS 26.522 in the following areas:</a:t>
            </a:r>
          </a:p>
          <a:p>
            <a:pPr marL="687388" lvl="1" indent="-287338">
              <a:lnSpc>
                <a:spcPct val="93000"/>
              </a:lnSpc>
              <a:spcBef>
                <a:spcPct val="15000"/>
              </a:spcBef>
              <a:spcAft>
                <a:spcPct val="15000"/>
              </a:spcAft>
              <a:buSzPct val="100000"/>
              <a:tabLst>
                <a:tab pos="285750" algn="l"/>
              </a:tabLst>
              <a:defRPr/>
            </a:pPr>
            <a:r>
              <a:rPr lang="en-US" altLang="zh-CN" sz="1000" dirty="0">
                <a:cs typeface="Arial" pitchFamily="34" charset="0"/>
              </a:rPr>
              <a:t>4 about PDU Sets</a:t>
            </a:r>
          </a:p>
          <a:p>
            <a:pPr marL="687388" lvl="1" indent="-287338">
              <a:lnSpc>
                <a:spcPct val="93000"/>
              </a:lnSpc>
              <a:spcBef>
                <a:spcPct val="15000"/>
              </a:spcBef>
              <a:spcAft>
                <a:spcPct val="15000"/>
              </a:spcAft>
              <a:buSzPct val="100000"/>
              <a:tabLst>
                <a:tab pos="285750" algn="l"/>
              </a:tabLst>
              <a:defRPr/>
            </a:pPr>
            <a:r>
              <a:rPr lang="en-US" altLang="zh-CN" sz="1000" dirty="0">
                <a:cs typeface="Arial" pitchFamily="34" charset="0"/>
              </a:rPr>
              <a:t>3 new RTP header extensions (for pose, for </a:t>
            </a:r>
            <a:r>
              <a:rPr lang="en-US" altLang="zh-CN" sz="1000" dirty="0" err="1">
                <a:cs typeface="Arial" pitchFamily="34" charset="0"/>
              </a:rPr>
              <a:t>inband</a:t>
            </a:r>
            <a:r>
              <a:rPr lang="en-US" altLang="zh-CN" sz="1000" dirty="0">
                <a:cs typeface="Arial" pitchFamily="34" charset="0"/>
              </a:rPr>
              <a:t> e2e delay measurement, for Absolute sender time) </a:t>
            </a:r>
          </a:p>
          <a:p>
            <a:pPr marL="687388" lvl="1" indent="-287338">
              <a:lnSpc>
                <a:spcPct val="93000"/>
              </a:lnSpc>
              <a:spcBef>
                <a:spcPct val="15000"/>
              </a:spcBef>
              <a:spcAft>
                <a:spcPct val="15000"/>
              </a:spcAft>
              <a:buSzPct val="100000"/>
              <a:tabLst>
                <a:tab pos="285750" algn="l"/>
              </a:tabLst>
              <a:defRPr/>
            </a:pPr>
            <a:r>
              <a:rPr lang="en-US" altLang="zh-CN" sz="1000" dirty="0">
                <a:cs typeface="Arial" pitchFamily="34" charset="0"/>
              </a:rPr>
              <a:t>Transmission of timing information data for </a:t>
            </a:r>
            <a:r>
              <a:rPr lang="en-US" altLang="zh-CN" sz="1000" dirty="0" err="1">
                <a:cs typeface="Arial" pitchFamily="34" charset="0"/>
              </a:rPr>
              <a:t>QoE</a:t>
            </a:r>
            <a:r>
              <a:rPr lang="en-US" altLang="zh-CN" sz="1000" dirty="0">
                <a:cs typeface="Arial" pitchFamily="34" charset="0"/>
              </a:rPr>
              <a:t> measurements</a:t>
            </a:r>
          </a:p>
          <a:p>
            <a:pPr marL="287338" indent="-287338">
              <a:lnSpc>
                <a:spcPct val="93000"/>
              </a:lnSpc>
              <a:spcBef>
                <a:spcPct val="15000"/>
              </a:spcBef>
              <a:spcAft>
                <a:spcPct val="15000"/>
              </a:spcAft>
              <a:buSzPct val="100000"/>
              <a:tabLst>
                <a:tab pos="285750" algn="l"/>
              </a:tabLst>
              <a:defRPr/>
            </a:pPr>
            <a:r>
              <a:rPr lang="en-US" altLang="zh-CN" sz="1400" dirty="0">
                <a:cs typeface="Arial" pitchFamily="34" charset="0"/>
              </a:rPr>
              <a:t>LS to SA2 on out-of-order reception for the end PDU of a PDU Set/data burst (S4-231955)</a:t>
            </a:r>
          </a:p>
          <a:p>
            <a:pPr marL="287338" indent="-287338">
              <a:lnSpc>
                <a:spcPct val="93000"/>
              </a:lnSpc>
              <a:spcBef>
                <a:spcPct val="15000"/>
              </a:spcBef>
              <a:spcAft>
                <a:spcPct val="15000"/>
              </a:spcAft>
              <a:buSzPct val="100000"/>
              <a:tabLst>
                <a:tab pos="285750" algn="l"/>
              </a:tabLst>
              <a:defRPr/>
            </a:pPr>
            <a:r>
              <a:rPr lang="en-US" altLang="zh-CN" sz="1400" dirty="0">
                <a:cs typeface="Arial" pitchFamily="34" charset="0"/>
              </a:rPr>
              <a:t>Expecting some new topics proposed in Rel-19</a:t>
            </a:r>
          </a:p>
          <a:p>
            <a:pPr marL="0" indent="0">
              <a:lnSpc>
                <a:spcPct val="93000"/>
              </a:lnSpc>
              <a:spcBef>
                <a:spcPct val="15000"/>
              </a:spcBef>
              <a:spcAft>
                <a:spcPct val="15000"/>
              </a:spcAft>
              <a:buSzPct val="100000"/>
              <a:buNone/>
              <a:tabLst>
                <a:tab pos="285750" algn="l"/>
              </a:tabLst>
              <a:defRPr/>
            </a:pPr>
            <a:r>
              <a:rPr lang="en-GB" sz="1400" b="1" u="sng" dirty="0">
                <a:cs typeface="Arial" pitchFamily="34" charset="0"/>
              </a:rPr>
              <a:t>Next steps</a:t>
            </a:r>
          </a:p>
          <a:p>
            <a:pPr marL="287338" indent="-287338">
              <a:lnSpc>
                <a:spcPct val="93000"/>
              </a:lnSpc>
              <a:spcBef>
                <a:spcPct val="15000"/>
              </a:spcBef>
              <a:spcAft>
                <a:spcPct val="15000"/>
              </a:spcAft>
              <a:buSzPct val="100000"/>
              <a:tabLst>
                <a:tab pos="285750" algn="l"/>
              </a:tabLst>
              <a:defRPr/>
            </a:pPr>
            <a:r>
              <a:rPr lang="en-US" altLang="zh-CN" sz="1400" dirty="0">
                <a:cs typeface="Arial" pitchFamily="34" charset="0"/>
              </a:rPr>
              <a:t>Progress TS 26.522 to v1.0.0 and present it to SA for (one step) approval</a:t>
            </a:r>
          </a:p>
          <a:p>
            <a:pPr marL="0" indent="0">
              <a:lnSpc>
                <a:spcPct val="93000"/>
              </a:lnSpc>
              <a:spcBef>
                <a:spcPct val="15000"/>
              </a:spcBef>
              <a:spcAft>
                <a:spcPct val="15000"/>
              </a:spcAft>
              <a:buSzPct val="100000"/>
              <a:buNone/>
              <a:tabLst>
                <a:tab pos="285750" algn="l"/>
              </a:tabLst>
              <a:defRPr/>
            </a:pPr>
            <a:endParaRPr lang="en-US" altLang="zh-CN" sz="1400" dirty="0">
              <a:cs typeface="Arial" pitchFamily="34" charset="0"/>
            </a:endParaRPr>
          </a:p>
          <a:p>
            <a:pPr marL="287338" indent="-287338">
              <a:lnSpc>
                <a:spcPct val="93000"/>
              </a:lnSpc>
              <a:spcBef>
                <a:spcPct val="15000"/>
              </a:spcBef>
              <a:spcAft>
                <a:spcPct val="15000"/>
              </a:spcAft>
              <a:buSzPct val="100000"/>
              <a:tabLst>
                <a:tab pos="285750" algn="l"/>
              </a:tabLst>
              <a:defRPr/>
            </a:pPr>
            <a:endParaRPr lang="en-US" altLang="en-US" sz="1300" dirty="0">
              <a:cs typeface="Arial" panose="020B0604020202020204" pitchFamily="34" charset="0"/>
            </a:endParaRPr>
          </a:p>
        </p:txBody>
      </p:sp>
      <p:graphicFrame>
        <p:nvGraphicFramePr>
          <p:cNvPr id="4" name="Table 3">
            <a:extLst>
              <a:ext uri="{FF2B5EF4-FFF2-40B4-BE49-F238E27FC236}">
                <a16:creationId xmlns:a16="http://schemas.microsoft.com/office/drawing/2014/main" id="{CBD25676-08B5-42FF-8CDB-D4AA465BF64F}"/>
              </a:ext>
            </a:extLst>
          </p:cNvPr>
          <p:cNvGraphicFramePr>
            <a:graphicFrameLocks noGrp="1"/>
          </p:cNvGraphicFramePr>
          <p:nvPr>
            <p:extLst>
              <p:ext uri="{D42A27DB-BD31-4B8C-83A1-F6EECF244321}">
                <p14:modId xmlns:p14="http://schemas.microsoft.com/office/powerpoint/2010/main" val="3960642537"/>
              </p:ext>
            </p:extLst>
          </p:nvPr>
        </p:nvGraphicFramePr>
        <p:xfrm>
          <a:off x="647700" y="1454150"/>
          <a:ext cx="10084901" cy="584080"/>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70409629"/>
                    </a:ext>
                  </a:extLst>
                </a:gridCol>
                <a:gridCol w="3844407">
                  <a:extLst>
                    <a:ext uri="{9D8B030D-6E8A-4147-A177-3AD203B41FA5}">
                      <a16:colId xmlns:a16="http://schemas.microsoft.com/office/drawing/2014/main" val="1274809605"/>
                    </a:ext>
                  </a:extLst>
                </a:gridCol>
                <a:gridCol w="1095473">
                  <a:extLst>
                    <a:ext uri="{9D8B030D-6E8A-4147-A177-3AD203B41FA5}">
                      <a16:colId xmlns:a16="http://schemas.microsoft.com/office/drawing/2014/main" val="3687245956"/>
                    </a:ext>
                  </a:extLst>
                </a:gridCol>
                <a:gridCol w="807092">
                  <a:extLst>
                    <a:ext uri="{9D8B030D-6E8A-4147-A177-3AD203B41FA5}">
                      <a16:colId xmlns:a16="http://schemas.microsoft.com/office/drawing/2014/main" val="1833922680"/>
                    </a:ext>
                  </a:extLst>
                </a:gridCol>
                <a:gridCol w="551732">
                  <a:extLst>
                    <a:ext uri="{9D8B030D-6E8A-4147-A177-3AD203B41FA5}">
                      <a16:colId xmlns:a16="http://schemas.microsoft.com/office/drawing/2014/main" val="414198531"/>
                    </a:ext>
                  </a:extLst>
                </a:gridCol>
                <a:gridCol w="643064">
                  <a:extLst>
                    <a:ext uri="{9D8B030D-6E8A-4147-A177-3AD203B41FA5}">
                      <a16:colId xmlns:a16="http://schemas.microsoft.com/office/drawing/2014/main" val="2250972029"/>
                    </a:ext>
                  </a:extLst>
                </a:gridCol>
                <a:gridCol w="643064">
                  <a:extLst>
                    <a:ext uri="{9D8B030D-6E8A-4147-A177-3AD203B41FA5}">
                      <a16:colId xmlns:a16="http://schemas.microsoft.com/office/drawing/2014/main" val="2005104815"/>
                    </a:ext>
                  </a:extLst>
                </a:gridCol>
                <a:gridCol w="1898167">
                  <a:extLst>
                    <a:ext uri="{9D8B030D-6E8A-4147-A177-3AD203B41FA5}">
                      <a16:colId xmlns:a16="http://schemas.microsoft.com/office/drawing/2014/main" val="2754523379"/>
                    </a:ext>
                  </a:extLst>
                </a:gridCol>
              </a:tblGrid>
              <a:tr h="296861">
                <a:tc>
                  <a:txBody>
                    <a:bodyPr/>
                    <a:lstStyle/>
                    <a:p>
                      <a:pPr algn="ctr">
                        <a:lnSpc>
                          <a:spcPct val="107000"/>
                        </a:lnSpc>
                        <a:spcAft>
                          <a:spcPts val="800"/>
                        </a:spcAft>
                      </a:pPr>
                      <a:r>
                        <a:rPr lang="en-GB" sz="1000" dirty="0"/>
                        <a:t>UID</a:t>
                      </a:r>
                    </a:p>
                  </a:txBody>
                  <a:tcPr marL="36001" marR="36001" marT="0" marB="0" anchor="ctr"/>
                </a:tc>
                <a:tc>
                  <a:txBody>
                    <a:bodyPr/>
                    <a:lstStyle/>
                    <a:p>
                      <a:pPr algn="ctr">
                        <a:lnSpc>
                          <a:spcPct val="107000"/>
                        </a:lnSpc>
                        <a:spcAft>
                          <a:spcPts val="800"/>
                        </a:spcAft>
                      </a:pPr>
                      <a:r>
                        <a:rPr lang="en-GB" sz="1000" dirty="0"/>
                        <a:t>Name</a:t>
                      </a:r>
                    </a:p>
                  </a:txBody>
                  <a:tcPr marL="36001" marR="36001" marT="0" marB="0" anchor="ctr"/>
                </a:tc>
                <a:tc>
                  <a:txBody>
                    <a:bodyPr/>
                    <a:lstStyle/>
                    <a:p>
                      <a:pPr algn="ctr">
                        <a:lnSpc>
                          <a:spcPct val="107000"/>
                        </a:lnSpc>
                        <a:spcAft>
                          <a:spcPts val="800"/>
                        </a:spcAft>
                      </a:pPr>
                      <a:r>
                        <a:rPr lang="en-GB" sz="1000" dirty="0"/>
                        <a:t>Acronym</a:t>
                      </a:r>
                    </a:p>
                  </a:txBody>
                  <a:tcPr marL="36001" marR="36001" marT="0" marB="0" anchor="ctr"/>
                </a:tc>
                <a:tc>
                  <a:txBody>
                    <a:bodyPr/>
                    <a:lstStyle/>
                    <a:p>
                      <a:pPr algn="ctr">
                        <a:lnSpc>
                          <a:spcPct val="107000"/>
                        </a:lnSpc>
                        <a:spcAft>
                          <a:spcPts val="800"/>
                        </a:spcAft>
                      </a:pPr>
                      <a:r>
                        <a:rPr lang="en-GB" sz="1000" dirty="0"/>
                        <a:t>Target (mm/</a:t>
                      </a:r>
                      <a:r>
                        <a:rPr lang="en-GB" sz="1000" dirty="0" err="1"/>
                        <a:t>yyyy</a:t>
                      </a:r>
                      <a:r>
                        <a:rPr lang="en-GB" sz="1000" dirty="0"/>
                        <a:t>)</a:t>
                      </a:r>
                    </a:p>
                  </a:txBody>
                  <a:tcPr marL="36001" marR="36001" marT="0" marB="0" anchor="ctr"/>
                </a:tc>
                <a:tc>
                  <a:txBody>
                    <a:bodyPr/>
                    <a:lstStyle/>
                    <a:p>
                      <a:pPr algn="ctr">
                        <a:lnSpc>
                          <a:spcPct val="107000"/>
                        </a:lnSpc>
                        <a:spcAft>
                          <a:spcPts val="800"/>
                        </a:spcAft>
                      </a:pPr>
                      <a:r>
                        <a:rPr lang="en-GB" sz="1000" dirty="0"/>
                        <a:t>Old %</a:t>
                      </a:r>
                    </a:p>
                  </a:txBody>
                  <a:tcPr marL="36001" marR="36001" marT="0" marB="0" anchor="ctr"/>
                </a:tc>
                <a:tc>
                  <a:txBody>
                    <a:bodyPr/>
                    <a:lstStyle/>
                    <a:p>
                      <a:pPr algn="ctr">
                        <a:lnSpc>
                          <a:spcPct val="107000"/>
                        </a:lnSpc>
                        <a:spcAft>
                          <a:spcPts val="800"/>
                        </a:spcAft>
                      </a:pPr>
                      <a:r>
                        <a:rPr lang="en-GB" sz="1000" b="1" kern="1200" dirty="0">
                          <a:solidFill>
                            <a:schemeClr val="lt1"/>
                          </a:solidFill>
                          <a:latin typeface="+mn-lt"/>
                          <a:ea typeface="+mn-ea"/>
                          <a:cs typeface="+mn-cs"/>
                        </a:rPr>
                        <a:t>WID</a:t>
                      </a:r>
                      <a:endParaRPr lang="en-GB" sz="1000" dirty="0">
                        <a:solidFill>
                          <a:srgbClr val="FF0000"/>
                        </a:solidFill>
                      </a:endParaRPr>
                    </a:p>
                  </a:txBody>
                  <a:tcPr marL="36001" marR="36001" marT="0" marB="0" anchor="ctr"/>
                </a:tc>
                <a:tc>
                  <a:txBody>
                    <a:bodyPr/>
                    <a:lstStyle/>
                    <a:p>
                      <a:pPr algn="ctr">
                        <a:lnSpc>
                          <a:spcPct val="107000"/>
                        </a:lnSpc>
                        <a:spcAft>
                          <a:spcPts val="800"/>
                        </a:spcAft>
                      </a:pPr>
                      <a:r>
                        <a:rPr lang="en-GB" sz="1000" dirty="0">
                          <a:solidFill>
                            <a:srgbClr val="FF0000"/>
                          </a:solidFill>
                        </a:rPr>
                        <a:t>New %</a:t>
                      </a:r>
                      <a:endParaRPr lang="en-GB" sz="10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000" dirty="0">
                          <a:solidFill>
                            <a:srgbClr val="FF0000"/>
                          </a:solidFill>
                        </a:rPr>
                        <a:t>Change or comment</a:t>
                      </a:r>
                    </a:p>
                  </a:txBody>
                  <a:tcPr marL="36001" marR="36001" marT="0" marB="0" anchor="ctr"/>
                </a:tc>
                <a:extLst>
                  <a:ext uri="{0D108BD9-81ED-4DB2-BD59-A6C34878D82A}">
                    <a16:rowId xmlns:a16="http://schemas.microsoft.com/office/drawing/2014/main" val="437025658"/>
                  </a:ext>
                </a:extLst>
              </a:tr>
              <a:tr h="265183">
                <a:tc>
                  <a:txBody>
                    <a:bodyPr/>
                    <a:lstStyle/>
                    <a:p>
                      <a:pPr algn="r" fontAlgn="b"/>
                      <a:r>
                        <a:rPr lang="en-US" sz="1100" dirty="0"/>
                        <a:t>960046</a:t>
                      </a:r>
                    </a:p>
                  </a:txBody>
                  <a:tcPr marL="9525" marR="9525" marT="9525" marB="0" anchor="b"/>
                </a:tc>
                <a:tc>
                  <a:txBody>
                    <a:bodyPr/>
                    <a:lstStyle/>
                    <a:p>
                      <a:pPr algn="l" fontAlgn="b"/>
                      <a:r>
                        <a:rPr lang="en-US" sz="1100" dirty="0"/>
                        <a:t>Real-time Transport Protocol Configurations </a:t>
                      </a:r>
                    </a:p>
                  </a:txBody>
                  <a:tcPr marL="9525" marR="9525" marT="9525" marB="0" anchor="b"/>
                </a:tc>
                <a:tc>
                  <a:txBody>
                    <a:bodyPr/>
                    <a:lstStyle/>
                    <a:p>
                      <a:pPr algn="l" fontAlgn="b"/>
                      <a:r>
                        <a:rPr lang="en-US" sz="1100" dirty="0"/>
                        <a:t>5G_RTP</a:t>
                      </a:r>
                    </a:p>
                  </a:txBody>
                  <a:tcPr marL="9525" marR="9525" marT="9525" marB="0" anchor="b"/>
                </a:tc>
                <a:tc>
                  <a:txBody>
                    <a:bodyPr/>
                    <a:lstStyle/>
                    <a:p>
                      <a:pPr algn="r" fontAlgn="b"/>
                      <a:r>
                        <a:rPr lang="en-US" sz="1100" dirty="0">
                          <a:solidFill>
                            <a:schemeClr val="tx1"/>
                          </a:solidFill>
                        </a:rPr>
                        <a:t>3/3/2024</a:t>
                      </a:r>
                    </a:p>
                  </a:txBody>
                  <a:tcPr marL="9525" marR="9525" marT="9525" marB="0" anchor="b"/>
                </a:tc>
                <a:tc>
                  <a:txBody>
                    <a:bodyPr/>
                    <a:lstStyle/>
                    <a:p>
                      <a:pPr algn="r" fontAlgn="b"/>
                      <a:r>
                        <a:rPr lang="en-US" sz="1100" dirty="0"/>
                        <a:t>45%</a:t>
                      </a:r>
                    </a:p>
                  </a:txBody>
                  <a:tcPr marL="9525" marR="9525" marT="9525" marB="0" anchor="b"/>
                </a:tc>
                <a:tc>
                  <a:txBody>
                    <a:bodyPr/>
                    <a:lstStyle/>
                    <a:p>
                      <a:pPr algn="l" fontAlgn="b"/>
                      <a:r>
                        <a:rPr lang="en-GB" sz="1100" dirty="0">
                          <a:solidFill>
                            <a:srgbClr val="FF0000"/>
                          </a:solidFill>
                          <a:hlinkClick r:id="rId2"/>
                        </a:rPr>
                        <a:t>SP-230541</a:t>
                      </a:r>
                      <a:endParaRPr lang="en-US" sz="1100" dirty="0"/>
                    </a:p>
                  </a:txBody>
                  <a:tcPr marL="9525" marR="9525" marT="9525" marB="0" anchor="b"/>
                </a:tc>
                <a:tc>
                  <a:txBody>
                    <a:bodyPr/>
                    <a:lstStyle/>
                    <a:p>
                      <a:pPr algn="ctr">
                        <a:lnSpc>
                          <a:spcPct val="107000"/>
                        </a:lnSpc>
                        <a:spcAft>
                          <a:spcPts val="800"/>
                        </a:spcAft>
                      </a:pPr>
                      <a:r>
                        <a:rPr lang="en-GB" sz="1050" dirty="0">
                          <a:solidFill>
                            <a:srgbClr val="FF0000"/>
                          </a:solidFill>
                        </a:rPr>
                        <a:t>60%</a:t>
                      </a:r>
                    </a:p>
                  </a:txBody>
                  <a:tcPr marL="36001" marR="36001" marT="0" marB="0" anchor="ctr"/>
                </a:tc>
                <a:tc>
                  <a:txBody>
                    <a:bodyPr/>
                    <a:lstStyle/>
                    <a:p>
                      <a:pPr algn="ctr">
                        <a:lnSpc>
                          <a:spcPct val="107000"/>
                        </a:lnSpc>
                        <a:spcAft>
                          <a:spcPts val="800"/>
                        </a:spcAft>
                      </a:pPr>
                      <a:endParaRPr lang="en-GB" sz="1100" dirty="0">
                        <a:solidFill>
                          <a:srgbClr val="FF0000"/>
                        </a:solidFill>
                      </a:endParaRPr>
                    </a:p>
                  </a:txBody>
                  <a:tcPr marL="36001" marR="36001" marT="0" marB="0" anchor="ctr"/>
                </a:tc>
                <a:extLst>
                  <a:ext uri="{0D108BD9-81ED-4DB2-BD59-A6C34878D82A}">
                    <a16:rowId xmlns:a16="http://schemas.microsoft.com/office/drawing/2014/main" val="1614637289"/>
                  </a:ext>
                </a:extLst>
              </a:tr>
            </a:tbl>
          </a:graphicData>
        </a:graphic>
      </p:graphicFrame>
    </p:spTree>
    <p:extLst>
      <p:ext uri="{BB962C8B-B14F-4D97-AF65-F5344CB8AC3E}">
        <p14:creationId xmlns:p14="http://schemas.microsoft.com/office/powerpoint/2010/main" val="3439975873"/>
      </p:ext>
    </p:extLst>
  </p:cSld>
  <p:clrMapOvr>
    <a:masterClrMapping/>
  </p:clrMapOvr>
  <p:transition spd="slow"/>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p:txBody>
          <a:bodyPr/>
          <a:lstStyle/>
          <a:p>
            <a:r>
              <a:rPr lang="en-US" altLang="en-US" sz="3200" dirty="0"/>
              <a:t>Terminal Audio quality performance and Test methods for Immersive Audio Services (ATIAS)</a:t>
            </a:r>
            <a:endParaRPr lang="fr-FR" dirty="0"/>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676525"/>
            <a:ext cx="11068050" cy="3608389"/>
          </a:xfrm>
        </p:spPr>
        <p:txBody>
          <a:bodyPr/>
          <a:lstStyle/>
          <a:p>
            <a:pPr marL="285750" lvl="0" indent="-285750" fontAlgn="base">
              <a:lnSpc>
                <a:spcPct val="93000"/>
              </a:lnSpc>
              <a:spcBef>
                <a:spcPct val="15000"/>
              </a:spcBef>
              <a:spcAft>
                <a:spcPct val="15000"/>
              </a:spcAft>
              <a:buSzPct val="100000"/>
              <a:buNone/>
              <a:tabLst>
                <a:tab pos="285750" algn="l"/>
              </a:tabLst>
              <a:defRPr/>
            </a:pPr>
            <a:r>
              <a:rPr lang="en-GB" sz="1400" b="1" u="sng" dirty="0">
                <a:cs typeface="Arial" pitchFamily="34" charset="0"/>
              </a:rPr>
              <a:t>Purpose</a:t>
            </a:r>
          </a:p>
          <a:p>
            <a:pPr marL="285750" indent="-285750">
              <a:lnSpc>
                <a:spcPct val="93000"/>
              </a:lnSpc>
              <a:spcBef>
                <a:spcPct val="15000"/>
              </a:spcBef>
              <a:spcAft>
                <a:spcPct val="15000"/>
              </a:spcAft>
              <a:buSzPct val="100000"/>
              <a:tabLst>
                <a:tab pos="285750" algn="l"/>
              </a:tabLst>
              <a:defRPr/>
            </a:pPr>
            <a:r>
              <a:rPr lang="en-US" altLang="en-US" sz="1400" dirty="0"/>
              <a:t>The overall objective of this work item is to develop a set of test specifications similar to TS 26.131 and 26.132 for objective characterization of terminals for 3GPP immersive services. This covers both conversational services based on MTSI / telepresence and non-conversational services. The tests will be limited to the use of an acoustic or a digital / analog audio interface. </a:t>
            </a:r>
          </a:p>
          <a:p>
            <a:pPr marL="0" indent="0">
              <a:lnSpc>
                <a:spcPct val="93000"/>
              </a:lnSpc>
              <a:spcBef>
                <a:spcPct val="15000"/>
              </a:spcBef>
              <a:spcAft>
                <a:spcPct val="15000"/>
              </a:spcAft>
              <a:buSzPct val="100000"/>
              <a:buNone/>
              <a:tabLst>
                <a:tab pos="285750" algn="l"/>
              </a:tabLst>
              <a:defRPr/>
            </a:pPr>
            <a:r>
              <a:rPr lang="en-GB" sz="1400" b="1" u="sng" dirty="0">
                <a:cs typeface="Arial" pitchFamily="34" charset="0"/>
              </a:rPr>
              <a:t>Progress in the last quarter</a:t>
            </a:r>
          </a:p>
          <a:p>
            <a:pPr marL="285750" lvl="0" indent="-285750" fontAlgn="base">
              <a:lnSpc>
                <a:spcPct val="93000"/>
              </a:lnSpc>
              <a:spcBef>
                <a:spcPct val="15000"/>
              </a:spcBef>
              <a:spcAft>
                <a:spcPct val="15000"/>
              </a:spcAft>
              <a:buSzPct val="100000"/>
              <a:tabLst>
                <a:tab pos="285750" algn="l"/>
              </a:tabLst>
              <a:defRPr/>
            </a:pPr>
            <a:r>
              <a:rPr lang="en-US" altLang="zh-CN" sz="1400" dirty="0">
                <a:cs typeface="Arial" pitchFamily="34" charset="0"/>
              </a:rPr>
              <a:t>Debated UE type definition, structure of TS 26.260, updates to stereo tests, loudness tests and status of ATIAS </a:t>
            </a:r>
            <a:r>
              <a:rPr lang="en-US" altLang="zh-CN" sz="1400" dirty="0" err="1">
                <a:cs typeface="Arial" pitchFamily="34" charset="0"/>
              </a:rPr>
              <a:t>Pdoc</a:t>
            </a:r>
            <a:r>
              <a:rPr lang="en-US" altLang="zh-CN" sz="1400" dirty="0">
                <a:cs typeface="Arial" pitchFamily="34" charset="0"/>
              </a:rPr>
              <a:t> (S4-231701, S4-231718, S4-231751, S4-231869, S4-231840, S4-231879, S4-231855). The ATIAS </a:t>
            </a:r>
            <a:r>
              <a:rPr lang="en-US" altLang="zh-CN" sz="1400" dirty="0" err="1">
                <a:cs typeface="Arial" pitchFamily="34" charset="0"/>
              </a:rPr>
              <a:t>Pdoc</a:t>
            </a:r>
            <a:r>
              <a:rPr lang="en-US" altLang="zh-CN" sz="1400" dirty="0">
                <a:cs typeface="Arial" pitchFamily="34" charset="0"/>
              </a:rPr>
              <a:t> was revised and agreed in S4-231970. </a:t>
            </a:r>
          </a:p>
          <a:p>
            <a:pPr marL="0" lvl="0" indent="0" fontAlgn="base">
              <a:lnSpc>
                <a:spcPct val="93000"/>
              </a:lnSpc>
              <a:spcBef>
                <a:spcPct val="15000"/>
              </a:spcBef>
              <a:spcAft>
                <a:spcPct val="15000"/>
              </a:spcAft>
              <a:buSzPct val="100000"/>
              <a:buNone/>
              <a:tabLst>
                <a:tab pos="285750" algn="l"/>
              </a:tabLst>
              <a:defRPr/>
            </a:pPr>
            <a:r>
              <a:rPr lang="en-GB" sz="1400" b="1" u="sng" dirty="0">
                <a:cs typeface="Arial" pitchFamily="34" charset="0"/>
              </a:rPr>
              <a:t>Next steps</a:t>
            </a:r>
          </a:p>
          <a:p>
            <a:pPr marL="285750" lvl="0" indent="-285750" fontAlgn="base">
              <a:lnSpc>
                <a:spcPct val="93000"/>
              </a:lnSpc>
              <a:spcBef>
                <a:spcPct val="15000"/>
              </a:spcBef>
              <a:spcAft>
                <a:spcPct val="15000"/>
              </a:spcAft>
              <a:buSzPct val="100000"/>
              <a:tabLst>
                <a:tab pos="285750" algn="l"/>
              </a:tabLst>
              <a:defRPr/>
            </a:pPr>
            <a:r>
              <a:rPr lang="en-US" altLang="zh-CN" sz="1400" dirty="0">
                <a:cs typeface="Arial" pitchFamily="34" charset="0"/>
              </a:rPr>
              <a:t>Progress discussions on:</a:t>
            </a:r>
          </a:p>
          <a:p>
            <a:pPr marL="685800" lvl="1">
              <a:lnSpc>
                <a:spcPct val="93000"/>
              </a:lnSpc>
              <a:spcBef>
                <a:spcPct val="15000"/>
              </a:spcBef>
              <a:spcAft>
                <a:spcPct val="15000"/>
              </a:spcAft>
              <a:buSzPct val="100000"/>
              <a:tabLst>
                <a:tab pos="285750" algn="l"/>
              </a:tabLst>
              <a:defRPr/>
            </a:pPr>
            <a:r>
              <a:rPr lang="en-US" altLang="zh-CN" sz="1000" dirty="0">
                <a:cs typeface="Arial" pitchFamily="34" charset="0"/>
              </a:rPr>
              <a:t>Performance Requirements (TS 26.261)</a:t>
            </a:r>
          </a:p>
          <a:p>
            <a:pPr marL="685800" lvl="1">
              <a:lnSpc>
                <a:spcPct val="93000"/>
              </a:lnSpc>
              <a:spcBef>
                <a:spcPct val="15000"/>
              </a:spcBef>
              <a:spcAft>
                <a:spcPct val="15000"/>
              </a:spcAft>
              <a:buSzPct val="100000"/>
              <a:tabLst>
                <a:tab pos="285750" algn="l"/>
              </a:tabLst>
              <a:defRPr/>
            </a:pPr>
            <a:r>
              <a:rPr lang="en-US" altLang="zh-CN" sz="1000" dirty="0">
                <a:cs typeface="Arial" pitchFamily="34" charset="0"/>
              </a:rPr>
              <a:t>Test Methods (CR to TS 26.260)</a:t>
            </a:r>
          </a:p>
          <a:p>
            <a:pPr marL="285750" lvl="0" indent="-285750" fontAlgn="base">
              <a:lnSpc>
                <a:spcPct val="93000"/>
              </a:lnSpc>
              <a:spcBef>
                <a:spcPct val="15000"/>
              </a:spcBef>
              <a:spcAft>
                <a:spcPct val="15000"/>
              </a:spcAft>
              <a:buSzPct val="100000"/>
              <a:tabLst>
                <a:tab pos="285750" algn="l"/>
              </a:tabLst>
              <a:defRPr/>
            </a:pPr>
            <a:r>
              <a:rPr lang="en-US" altLang="zh-CN" sz="1400" dirty="0">
                <a:cs typeface="Arial" pitchFamily="34" charset="0"/>
              </a:rPr>
              <a:t>Progress Performance Requirements (TS 26.261) and Test Methods (CR to TS 26.260) and send them to SA for approval (one step)</a:t>
            </a:r>
          </a:p>
          <a:p>
            <a:pPr marL="285750" lvl="0" indent="-285750" fontAlgn="base">
              <a:lnSpc>
                <a:spcPct val="93000"/>
              </a:lnSpc>
              <a:spcBef>
                <a:spcPct val="15000"/>
              </a:spcBef>
              <a:spcAft>
                <a:spcPct val="15000"/>
              </a:spcAft>
              <a:buSzPct val="100000"/>
              <a:tabLst>
                <a:tab pos="285750" algn="l"/>
              </a:tabLst>
              <a:defRPr/>
            </a:pPr>
            <a:endParaRPr lang="en-US" altLang="zh-CN" sz="1400" dirty="0">
              <a:cs typeface="Arial" pitchFamily="34" charset="0"/>
            </a:endParaRPr>
          </a:p>
          <a:p>
            <a:pPr marL="285750" lvl="0" indent="-285750" fontAlgn="base">
              <a:lnSpc>
                <a:spcPct val="93000"/>
              </a:lnSpc>
              <a:spcBef>
                <a:spcPct val="15000"/>
              </a:spcBef>
              <a:spcAft>
                <a:spcPct val="15000"/>
              </a:spcAft>
              <a:buSzPct val="100000"/>
              <a:tabLst>
                <a:tab pos="285750" algn="l"/>
              </a:tabLst>
              <a:defRPr/>
            </a:pPr>
            <a:endParaRPr lang="en-US" altLang="zh-CN" sz="1400" dirty="0">
              <a:cs typeface="Arial" pitchFamily="34" charset="0"/>
            </a:endParaRPr>
          </a:p>
          <a:p>
            <a:pPr marL="0" lvl="0" indent="0" fontAlgn="base">
              <a:lnSpc>
                <a:spcPct val="93000"/>
              </a:lnSpc>
              <a:spcBef>
                <a:spcPct val="15000"/>
              </a:spcBef>
              <a:spcAft>
                <a:spcPct val="15000"/>
              </a:spcAft>
              <a:buSzPct val="100000"/>
              <a:tabLst>
                <a:tab pos="285750" algn="l"/>
              </a:tabLst>
              <a:defRPr/>
            </a:pPr>
            <a:endParaRPr lang="en-US" altLang="zh-CN" sz="1400" dirty="0">
              <a:cs typeface="Arial" pitchFamily="34" charset="0"/>
            </a:endParaRPr>
          </a:p>
          <a:p>
            <a:pPr marL="0" lvl="0" indent="0" fontAlgn="base">
              <a:lnSpc>
                <a:spcPct val="93000"/>
              </a:lnSpc>
              <a:spcBef>
                <a:spcPct val="15000"/>
              </a:spcBef>
              <a:spcAft>
                <a:spcPct val="15000"/>
              </a:spcAft>
              <a:buSzPct val="100000"/>
              <a:buNone/>
              <a:tabLst>
                <a:tab pos="285750" algn="l"/>
              </a:tabLst>
              <a:defRPr/>
            </a:pPr>
            <a:endParaRPr lang="en-US" altLang="zh-CN" sz="1400" dirty="0">
              <a:cs typeface="Arial" pitchFamily="34" charset="0"/>
            </a:endParaRPr>
          </a:p>
          <a:p>
            <a:pPr marL="0" indent="0">
              <a:buNone/>
            </a:pPr>
            <a:endParaRPr lang="fr-FR" sz="1400" dirty="0"/>
          </a:p>
        </p:txBody>
      </p:sp>
      <p:graphicFrame>
        <p:nvGraphicFramePr>
          <p:cNvPr id="4" name="Table 3">
            <a:extLst>
              <a:ext uri="{FF2B5EF4-FFF2-40B4-BE49-F238E27FC236}">
                <a16:creationId xmlns:a16="http://schemas.microsoft.com/office/drawing/2014/main" id="{51F3E81D-386B-4957-A18B-422927F340BA}"/>
              </a:ext>
            </a:extLst>
          </p:cNvPr>
          <p:cNvGraphicFramePr>
            <a:graphicFrameLocks noGrp="1"/>
          </p:cNvGraphicFramePr>
          <p:nvPr>
            <p:extLst>
              <p:ext uri="{D42A27DB-BD31-4B8C-83A1-F6EECF244321}">
                <p14:modId xmlns:p14="http://schemas.microsoft.com/office/powerpoint/2010/main" val="4119168952"/>
              </p:ext>
            </p:extLst>
          </p:nvPr>
        </p:nvGraphicFramePr>
        <p:xfrm>
          <a:off x="647700" y="1454150"/>
          <a:ext cx="10084901" cy="663702"/>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1891266433"/>
                    </a:ext>
                  </a:extLst>
                </a:gridCol>
                <a:gridCol w="3844407">
                  <a:extLst>
                    <a:ext uri="{9D8B030D-6E8A-4147-A177-3AD203B41FA5}">
                      <a16:colId xmlns:a16="http://schemas.microsoft.com/office/drawing/2014/main" val="3311872141"/>
                    </a:ext>
                  </a:extLst>
                </a:gridCol>
                <a:gridCol w="1095473">
                  <a:extLst>
                    <a:ext uri="{9D8B030D-6E8A-4147-A177-3AD203B41FA5}">
                      <a16:colId xmlns:a16="http://schemas.microsoft.com/office/drawing/2014/main" val="77372537"/>
                    </a:ext>
                  </a:extLst>
                </a:gridCol>
                <a:gridCol w="807092">
                  <a:extLst>
                    <a:ext uri="{9D8B030D-6E8A-4147-A177-3AD203B41FA5}">
                      <a16:colId xmlns:a16="http://schemas.microsoft.com/office/drawing/2014/main" val="450195047"/>
                    </a:ext>
                  </a:extLst>
                </a:gridCol>
                <a:gridCol w="551732">
                  <a:extLst>
                    <a:ext uri="{9D8B030D-6E8A-4147-A177-3AD203B41FA5}">
                      <a16:colId xmlns:a16="http://schemas.microsoft.com/office/drawing/2014/main" val="3504571371"/>
                    </a:ext>
                  </a:extLst>
                </a:gridCol>
                <a:gridCol w="643064">
                  <a:extLst>
                    <a:ext uri="{9D8B030D-6E8A-4147-A177-3AD203B41FA5}">
                      <a16:colId xmlns:a16="http://schemas.microsoft.com/office/drawing/2014/main" val="3078646753"/>
                    </a:ext>
                  </a:extLst>
                </a:gridCol>
                <a:gridCol w="643064">
                  <a:extLst>
                    <a:ext uri="{9D8B030D-6E8A-4147-A177-3AD203B41FA5}">
                      <a16:colId xmlns:a16="http://schemas.microsoft.com/office/drawing/2014/main" val="3744850209"/>
                    </a:ext>
                  </a:extLst>
                </a:gridCol>
                <a:gridCol w="1898167">
                  <a:extLst>
                    <a:ext uri="{9D8B030D-6E8A-4147-A177-3AD203B41FA5}">
                      <a16:colId xmlns:a16="http://schemas.microsoft.com/office/drawing/2014/main" val="406681458"/>
                    </a:ext>
                  </a:extLst>
                </a:gridCol>
              </a:tblGrid>
              <a:tr h="296861">
                <a:tc>
                  <a:txBody>
                    <a:bodyPr/>
                    <a:lstStyle/>
                    <a:p>
                      <a:pPr algn="ctr">
                        <a:lnSpc>
                          <a:spcPct val="107000"/>
                        </a:lnSpc>
                        <a:spcAft>
                          <a:spcPts val="800"/>
                        </a:spcAft>
                      </a:pPr>
                      <a:r>
                        <a:rPr lang="en-GB" sz="1000" dirty="0"/>
                        <a:t>UID</a:t>
                      </a:r>
                    </a:p>
                  </a:txBody>
                  <a:tcPr marL="36001" marR="36001" marT="0" marB="0" anchor="ctr"/>
                </a:tc>
                <a:tc>
                  <a:txBody>
                    <a:bodyPr/>
                    <a:lstStyle/>
                    <a:p>
                      <a:pPr algn="ctr">
                        <a:lnSpc>
                          <a:spcPct val="107000"/>
                        </a:lnSpc>
                        <a:spcAft>
                          <a:spcPts val="800"/>
                        </a:spcAft>
                      </a:pPr>
                      <a:r>
                        <a:rPr lang="en-GB" sz="1000" dirty="0"/>
                        <a:t>Name</a:t>
                      </a:r>
                    </a:p>
                  </a:txBody>
                  <a:tcPr marL="36001" marR="36001" marT="0" marB="0" anchor="ctr"/>
                </a:tc>
                <a:tc>
                  <a:txBody>
                    <a:bodyPr/>
                    <a:lstStyle/>
                    <a:p>
                      <a:pPr algn="ctr">
                        <a:lnSpc>
                          <a:spcPct val="107000"/>
                        </a:lnSpc>
                        <a:spcAft>
                          <a:spcPts val="800"/>
                        </a:spcAft>
                      </a:pPr>
                      <a:r>
                        <a:rPr lang="en-GB" sz="1000" dirty="0"/>
                        <a:t>Acronym</a:t>
                      </a:r>
                    </a:p>
                  </a:txBody>
                  <a:tcPr marL="36001" marR="36001" marT="0" marB="0" anchor="ctr"/>
                </a:tc>
                <a:tc>
                  <a:txBody>
                    <a:bodyPr/>
                    <a:lstStyle/>
                    <a:p>
                      <a:pPr algn="ctr">
                        <a:lnSpc>
                          <a:spcPct val="107000"/>
                        </a:lnSpc>
                        <a:spcAft>
                          <a:spcPts val="800"/>
                        </a:spcAft>
                      </a:pPr>
                      <a:r>
                        <a:rPr lang="en-GB" sz="1000" dirty="0"/>
                        <a:t>Target (mm/</a:t>
                      </a:r>
                      <a:r>
                        <a:rPr lang="en-GB" sz="1000" dirty="0" err="1"/>
                        <a:t>yyyy</a:t>
                      </a:r>
                      <a:r>
                        <a:rPr lang="en-GB" sz="1000" dirty="0"/>
                        <a:t>)</a:t>
                      </a:r>
                    </a:p>
                  </a:txBody>
                  <a:tcPr marL="36001" marR="36001" marT="0" marB="0" anchor="ctr"/>
                </a:tc>
                <a:tc>
                  <a:txBody>
                    <a:bodyPr/>
                    <a:lstStyle/>
                    <a:p>
                      <a:pPr algn="ctr">
                        <a:lnSpc>
                          <a:spcPct val="107000"/>
                        </a:lnSpc>
                        <a:spcAft>
                          <a:spcPts val="800"/>
                        </a:spcAft>
                      </a:pPr>
                      <a:r>
                        <a:rPr lang="en-GB" sz="1000" dirty="0"/>
                        <a:t>Old %</a:t>
                      </a:r>
                    </a:p>
                  </a:txBody>
                  <a:tcPr marL="36001" marR="36001" marT="0" marB="0" anchor="ctr"/>
                </a:tc>
                <a:tc>
                  <a:txBody>
                    <a:bodyPr/>
                    <a:lstStyle/>
                    <a:p>
                      <a:pPr algn="ctr">
                        <a:lnSpc>
                          <a:spcPct val="107000"/>
                        </a:lnSpc>
                        <a:spcAft>
                          <a:spcPts val="800"/>
                        </a:spcAft>
                      </a:pPr>
                      <a:r>
                        <a:rPr lang="en-GB" sz="1000" b="1" kern="1200" dirty="0">
                          <a:solidFill>
                            <a:schemeClr val="lt1"/>
                          </a:solidFill>
                          <a:latin typeface="+mn-lt"/>
                          <a:ea typeface="+mn-ea"/>
                          <a:cs typeface="+mn-cs"/>
                        </a:rPr>
                        <a:t>WID</a:t>
                      </a:r>
                      <a:endParaRPr lang="en-GB" sz="1000" dirty="0">
                        <a:solidFill>
                          <a:srgbClr val="FF0000"/>
                        </a:solidFill>
                      </a:endParaRPr>
                    </a:p>
                  </a:txBody>
                  <a:tcPr marL="36001" marR="36001" marT="0" marB="0" anchor="ctr"/>
                </a:tc>
                <a:tc>
                  <a:txBody>
                    <a:bodyPr/>
                    <a:lstStyle/>
                    <a:p>
                      <a:pPr algn="ctr">
                        <a:lnSpc>
                          <a:spcPct val="107000"/>
                        </a:lnSpc>
                        <a:spcAft>
                          <a:spcPts val="800"/>
                        </a:spcAft>
                      </a:pPr>
                      <a:r>
                        <a:rPr lang="en-GB" sz="1000" dirty="0">
                          <a:solidFill>
                            <a:srgbClr val="FF0000"/>
                          </a:solidFill>
                        </a:rPr>
                        <a:t>New %</a:t>
                      </a:r>
                      <a:endParaRPr lang="en-GB" sz="10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000" dirty="0">
                          <a:solidFill>
                            <a:srgbClr val="FF0000"/>
                          </a:solidFill>
                        </a:rPr>
                        <a:t>Change or comment</a:t>
                      </a:r>
                    </a:p>
                  </a:txBody>
                  <a:tcPr marL="36001" marR="36001" marT="0" marB="0" anchor="ctr"/>
                </a:tc>
                <a:extLst>
                  <a:ext uri="{0D108BD9-81ED-4DB2-BD59-A6C34878D82A}">
                    <a16:rowId xmlns:a16="http://schemas.microsoft.com/office/drawing/2014/main" val="3996820766"/>
                  </a:ext>
                </a:extLst>
              </a:tr>
              <a:tr h="293145">
                <a:tc>
                  <a:txBody>
                    <a:bodyPr/>
                    <a:lstStyle/>
                    <a:p>
                      <a:pPr algn="r" fontAlgn="b"/>
                      <a:r>
                        <a:rPr lang="en-US" sz="1100" dirty="0"/>
                        <a:t>830005</a:t>
                      </a:r>
                    </a:p>
                  </a:txBody>
                  <a:tcPr marL="9525" marR="9525" marT="9525" marB="0" anchor="b"/>
                </a:tc>
                <a:tc>
                  <a:txBody>
                    <a:bodyPr/>
                    <a:lstStyle/>
                    <a:p>
                      <a:pPr algn="l" fontAlgn="b"/>
                      <a:r>
                        <a:rPr lang="en-US" sz="1100" dirty="0"/>
                        <a:t>Terminal Audio quality performance and Test methods for Immersive Audio Services</a:t>
                      </a:r>
                    </a:p>
                  </a:txBody>
                  <a:tcPr marL="9525" marR="9525" marT="9525" marB="0" anchor="b"/>
                </a:tc>
                <a:tc>
                  <a:txBody>
                    <a:bodyPr/>
                    <a:lstStyle/>
                    <a:p>
                      <a:pPr algn="l" fontAlgn="b"/>
                      <a:r>
                        <a:rPr lang="en-US" sz="1100" dirty="0"/>
                        <a:t>ATIAS</a:t>
                      </a:r>
                    </a:p>
                  </a:txBody>
                  <a:tcPr marL="9525" marR="9525" marT="9525" marB="0" anchor="b"/>
                </a:tc>
                <a:tc>
                  <a:txBody>
                    <a:bodyPr/>
                    <a:lstStyle/>
                    <a:p>
                      <a:pPr algn="r" fontAlgn="b"/>
                      <a:r>
                        <a:rPr lang="en-US" sz="1100" dirty="0">
                          <a:solidFill>
                            <a:schemeClr val="tx1"/>
                          </a:solidFill>
                        </a:rPr>
                        <a:t>3/3/2024</a:t>
                      </a:r>
                    </a:p>
                  </a:txBody>
                  <a:tcPr marL="9525" marR="9525" marT="9525" marB="0" anchor="b"/>
                </a:tc>
                <a:tc>
                  <a:txBody>
                    <a:bodyPr/>
                    <a:lstStyle/>
                    <a:p>
                      <a:pPr algn="r" fontAlgn="b"/>
                      <a:r>
                        <a:rPr lang="en-US" sz="1100" dirty="0"/>
                        <a:t>50%</a:t>
                      </a:r>
                    </a:p>
                  </a:txBody>
                  <a:tcPr marL="9525" marR="9525" marT="9525" marB="0" anchor="b"/>
                </a:tc>
                <a:tc>
                  <a:txBody>
                    <a:bodyPr/>
                    <a:lstStyle/>
                    <a:p>
                      <a:pPr algn="l" fontAlgn="b"/>
                      <a:r>
                        <a:rPr lang="en-US" sz="1100" dirty="0">
                          <a:hlinkClick r:id="rId2"/>
                        </a:rPr>
                        <a:t>SP-190040</a:t>
                      </a:r>
                      <a:endParaRPr lang="en-US" sz="1100" dirty="0"/>
                    </a:p>
                  </a:txBody>
                  <a:tcPr marL="9525" marR="9525" marT="9525" marB="0" anchor="b"/>
                </a:tc>
                <a:tc>
                  <a:txBody>
                    <a:bodyPr/>
                    <a:lstStyle/>
                    <a:p>
                      <a:pPr algn="ctr">
                        <a:lnSpc>
                          <a:spcPct val="107000"/>
                        </a:lnSpc>
                        <a:spcAft>
                          <a:spcPts val="800"/>
                        </a:spcAft>
                      </a:pPr>
                      <a:r>
                        <a:rPr lang="en-GB" sz="1050" dirty="0">
                          <a:solidFill>
                            <a:srgbClr val="FF0000"/>
                          </a:solidFill>
                        </a:rPr>
                        <a:t>60%</a:t>
                      </a:r>
                    </a:p>
                  </a:txBody>
                  <a:tcPr marL="36001" marR="36001" marT="0" marB="0" anchor="ctr"/>
                </a:tc>
                <a:tc>
                  <a:txBody>
                    <a:bodyPr/>
                    <a:lstStyle/>
                    <a:p>
                      <a:pPr algn="ctr">
                        <a:lnSpc>
                          <a:spcPct val="107000"/>
                        </a:lnSpc>
                        <a:spcAft>
                          <a:spcPts val="800"/>
                        </a:spcAft>
                      </a:pPr>
                      <a:endParaRPr lang="en-GB" sz="1100" dirty="0">
                        <a:solidFill>
                          <a:srgbClr val="FF0000"/>
                        </a:solidFill>
                      </a:endParaRPr>
                    </a:p>
                  </a:txBody>
                  <a:tcPr marL="36001" marR="36001" marT="0" marB="0" anchor="ctr"/>
                </a:tc>
                <a:extLst>
                  <a:ext uri="{0D108BD9-81ED-4DB2-BD59-A6C34878D82A}">
                    <a16:rowId xmlns:a16="http://schemas.microsoft.com/office/drawing/2014/main" val="1622032957"/>
                  </a:ext>
                </a:extLst>
              </a:tr>
            </a:tbl>
          </a:graphicData>
        </a:graphic>
      </p:graphicFrame>
    </p:spTree>
    <p:extLst>
      <p:ext uri="{BB962C8B-B14F-4D97-AF65-F5344CB8AC3E}">
        <p14:creationId xmlns:p14="http://schemas.microsoft.com/office/powerpoint/2010/main" val="3781680350"/>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F3B35329-BFCF-436F-8D48-FA81E821F100}"/>
              </a:ext>
            </a:extLst>
          </p:cNvPr>
          <p:cNvSpPr>
            <a:spLocks noGrp="1"/>
          </p:cNvSpPr>
          <p:nvPr>
            <p:ph type="title"/>
          </p:nvPr>
        </p:nvSpPr>
        <p:spPr/>
        <p:txBody>
          <a:bodyPr/>
          <a:lstStyle/>
          <a:p>
            <a:r>
              <a:rPr lang="en-GB" altLang="en-US"/>
              <a:t>Outline</a:t>
            </a:r>
          </a:p>
        </p:txBody>
      </p:sp>
      <p:sp>
        <p:nvSpPr>
          <p:cNvPr id="2" name="Espace réservé du contenu 1">
            <a:extLst>
              <a:ext uri="{FF2B5EF4-FFF2-40B4-BE49-F238E27FC236}">
                <a16:creationId xmlns:a16="http://schemas.microsoft.com/office/drawing/2014/main" id="{108D8350-CE6F-41B0-84B2-80DFA4E0AC7E}"/>
              </a:ext>
            </a:extLst>
          </p:cNvPr>
          <p:cNvSpPr>
            <a:spLocks noGrp="1"/>
          </p:cNvSpPr>
          <p:nvPr>
            <p:ph idx="1"/>
          </p:nvPr>
        </p:nvSpPr>
        <p:spPr/>
        <p:txBody>
          <a:bodyPr/>
          <a:lstStyle/>
          <a:p>
            <a:pPr>
              <a:lnSpc>
                <a:spcPct val="90000"/>
              </a:lnSpc>
              <a:spcBef>
                <a:spcPts val="500"/>
              </a:spcBef>
            </a:pPr>
            <a:r>
              <a:rPr lang="en-US" altLang="en-US" sz="2000" dirty="0"/>
              <a:t>General</a:t>
            </a:r>
          </a:p>
          <a:p>
            <a:pPr lvl="1">
              <a:lnSpc>
                <a:spcPct val="90000"/>
              </a:lnSpc>
              <a:spcBef>
                <a:spcPts val="300"/>
              </a:spcBef>
            </a:pPr>
            <a:r>
              <a:rPr lang="en-US" altLang="en-US" sz="1600" dirty="0"/>
              <a:t>Leadership and subgroups </a:t>
            </a:r>
          </a:p>
          <a:p>
            <a:pPr lvl="1">
              <a:lnSpc>
                <a:spcPct val="90000"/>
              </a:lnSpc>
              <a:spcBef>
                <a:spcPts val="300"/>
              </a:spcBef>
            </a:pPr>
            <a:r>
              <a:rPr lang="en-US" altLang="en-US" sz="1600" dirty="0"/>
              <a:t>Meetings and statistics</a:t>
            </a:r>
          </a:p>
          <a:p>
            <a:pPr lvl="1">
              <a:lnSpc>
                <a:spcPct val="90000"/>
              </a:lnSpc>
              <a:spcBef>
                <a:spcPts val="300"/>
              </a:spcBef>
            </a:pPr>
            <a:r>
              <a:rPr lang="en-US" altLang="en-US" sz="1600" dirty="0"/>
              <a:t>Progress highlights</a:t>
            </a:r>
          </a:p>
          <a:p>
            <a:pPr>
              <a:lnSpc>
                <a:spcPct val="90000"/>
              </a:lnSpc>
              <a:spcBef>
                <a:spcPts val="1500"/>
              </a:spcBef>
            </a:pPr>
            <a:r>
              <a:rPr lang="en-US" altLang="en-US" sz="2000" dirty="0"/>
              <a:t>Work progress </a:t>
            </a:r>
          </a:p>
          <a:p>
            <a:pPr lvl="1">
              <a:lnSpc>
                <a:spcPct val="90000"/>
              </a:lnSpc>
              <a:spcBef>
                <a:spcPts val="300"/>
              </a:spcBef>
            </a:pPr>
            <a:r>
              <a:rPr lang="en-US" altLang="en-US" sz="1600" dirty="0"/>
              <a:t>CRs to features in Release 17 and earlier</a:t>
            </a:r>
          </a:p>
          <a:p>
            <a:pPr lvl="1">
              <a:lnSpc>
                <a:spcPct val="90000"/>
              </a:lnSpc>
              <a:spcBef>
                <a:spcPts val="300"/>
              </a:spcBef>
            </a:pPr>
            <a:r>
              <a:rPr lang="fi-FI" altLang="en-US" sz="1600" dirty="0"/>
              <a:t>Rel-18 Work Items</a:t>
            </a:r>
          </a:p>
          <a:p>
            <a:pPr lvl="1">
              <a:lnSpc>
                <a:spcPct val="90000"/>
              </a:lnSpc>
              <a:spcBef>
                <a:spcPts val="300"/>
              </a:spcBef>
            </a:pPr>
            <a:r>
              <a:rPr lang="fi-FI" altLang="en-US" sz="1600" dirty="0"/>
              <a:t>Study Items</a:t>
            </a:r>
          </a:p>
          <a:p>
            <a:pPr lvl="1">
              <a:lnSpc>
                <a:spcPct val="90000"/>
              </a:lnSpc>
              <a:spcBef>
                <a:spcPts val="300"/>
              </a:spcBef>
            </a:pPr>
            <a:r>
              <a:rPr lang="fi-FI" altLang="en-US" sz="1600" dirty="0"/>
              <a:t>New Work Item(s)</a:t>
            </a:r>
          </a:p>
          <a:p>
            <a:pPr>
              <a:lnSpc>
                <a:spcPct val="90000"/>
              </a:lnSpc>
              <a:spcBef>
                <a:spcPts val="1500"/>
              </a:spcBef>
            </a:pPr>
            <a:r>
              <a:rPr lang="fi-FI" altLang="en-US" sz="2000" dirty="0"/>
              <a:t>IETF Dependencies</a:t>
            </a:r>
          </a:p>
          <a:p>
            <a:pPr>
              <a:lnSpc>
                <a:spcPct val="90000"/>
              </a:lnSpc>
              <a:spcBef>
                <a:spcPts val="1500"/>
              </a:spcBef>
            </a:pPr>
            <a:r>
              <a:rPr lang="fi-FI" altLang="en-US" sz="2000" dirty="0"/>
              <a:t>Rel-19 updates</a:t>
            </a:r>
          </a:p>
          <a:p>
            <a:pPr>
              <a:lnSpc>
                <a:spcPct val="90000"/>
              </a:lnSpc>
              <a:spcBef>
                <a:spcPts val="1500"/>
              </a:spcBef>
            </a:pPr>
            <a:r>
              <a:rPr lang="en-US" altLang="en-US" sz="2000" dirty="0"/>
              <a:t>Summary of action items </a:t>
            </a:r>
          </a:p>
        </p:txBody>
      </p:sp>
    </p:spTree>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p:txBody>
          <a:bodyPr/>
          <a:lstStyle/>
          <a:p>
            <a:r>
              <a:rPr lang="en-US" altLang="en-US" sz="3200" dirty="0"/>
              <a:t>EVS Codec Extension for Immersive Voice and Audio Services (</a:t>
            </a:r>
            <a:r>
              <a:rPr lang="en-US" altLang="en-US" sz="3200" dirty="0" err="1"/>
              <a:t>IVAS_Codec</a:t>
            </a:r>
            <a:r>
              <a:rPr lang="en-US" altLang="en-US" sz="3200" dirty="0"/>
              <a:t>) - 1/2</a:t>
            </a:r>
            <a:endParaRPr lang="fr-FR" dirty="0"/>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120781"/>
            <a:ext cx="11068050" cy="4164134"/>
          </a:xfrm>
        </p:spPr>
        <p:txBody>
          <a:bodyPr/>
          <a:lstStyle/>
          <a:p>
            <a:pPr marL="0" lvl="0" indent="0" fontAlgn="base">
              <a:lnSpc>
                <a:spcPct val="93000"/>
              </a:lnSpc>
              <a:spcBef>
                <a:spcPct val="15000"/>
              </a:spcBef>
              <a:spcAft>
                <a:spcPct val="15000"/>
              </a:spcAft>
              <a:buSzPct val="100000"/>
              <a:buNone/>
              <a:tabLst>
                <a:tab pos="285750" algn="l"/>
              </a:tabLst>
              <a:defRPr/>
            </a:pPr>
            <a:r>
              <a:rPr lang="en-GB" sz="1400" b="1" u="sng" dirty="0">
                <a:cs typeface="Arial" pitchFamily="34" charset="0"/>
              </a:rPr>
              <a:t>Purpose</a:t>
            </a:r>
          </a:p>
          <a:p>
            <a:pPr marL="285750" lvl="0" indent="-285750" fontAlgn="base">
              <a:lnSpc>
                <a:spcPct val="93000"/>
              </a:lnSpc>
              <a:spcBef>
                <a:spcPct val="15000"/>
              </a:spcBef>
              <a:spcAft>
                <a:spcPct val="15000"/>
              </a:spcAft>
              <a:buSzPct val="100000"/>
              <a:tabLst>
                <a:tab pos="285750" algn="l"/>
              </a:tabLst>
              <a:defRPr/>
            </a:pPr>
            <a:r>
              <a:rPr lang="en-US" altLang="en-US" sz="1400" dirty="0"/>
              <a:t>The overall objective of this work item is to develop a single general-purpose audio codec for immersive 4G and 5G services and applications including the VR use cases envisioned in 3GPP TR 26.918. </a:t>
            </a:r>
            <a:endParaRPr lang="en-US" altLang="en-US" sz="1400" dirty="0">
              <a:cs typeface="Arial" panose="020B0604020202020204" pitchFamily="34" charset="0"/>
            </a:endParaRPr>
          </a:p>
          <a:p>
            <a:pPr marL="285750" lvl="0" indent="-285750" fontAlgn="base">
              <a:lnSpc>
                <a:spcPct val="93000"/>
              </a:lnSpc>
              <a:spcBef>
                <a:spcPct val="15000"/>
              </a:spcBef>
              <a:spcAft>
                <a:spcPct val="15000"/>
              </a:spcAft>
              <a:buSzPct val="100000"/>
              <a:buNone/>
              <a:tabLst>
                <a:tab pos="285750" algn="l"/>
              </a:tabLst>
              <a:defRPr/>
            </a:pPr>
            <a:r>
              <a:rPr lang="en-GB" sz="1400" b="1" u="sng" dirty="0">
                <a:cs typeface="Arial" pitchFamily="34" charset="0"/>
              </a:rPr>
              <a:t>Progress in the last quarter</a:t>
            </a:r>
          </a:p>
          <a:p>
            <a:pPr marL="285750" indent="-285750">
              <a:lnSpc>
                <a:spcPct val="93000"/>
              </a:lnSpc>
              <a:spcBef>
                <a:spcPct val="15000"/>
              </a:spcBef>
              <a:spcAft>
                <a:spcPct val="15000"/>
              </a:spcAft>
              <a:buSzPct val="100000"/>
              <a:tabLst>
                <a:tab pos="285750" algn="l"/>
              </a:tabLst>
              <a:defRPr/>
            </a:pPr>
            <a:r>
              <a:rPr lang="en-US" altLang="zh-CN" sz="1400" dirty="0">
                <a:cs typeface="Arial" pitchFamily="34" charset="0"/>
              </a:rPr>
              <a:t>Draft specifications in v1.0.0 ready to be presented for information to SA</a:t>
            </a:r>
          </a:p>
          <a:p>
            <a:pPr marL="285750" indent="-285750">
              <a:lnSpc>
                <a:spcPct val="93000"/>
              </a:lnSpc>
              <a:spcBef>
                <a:spcPct val="15000"/>
              </a:spcBef>
              <a:spcAft>
                <a:spcPct val="15000"/>
              </a:spcAft>
              <a:buSzPct val="100000"/>
              <a:tabLst>
                <a:tab pos="285750" algn="l"/>
              </a:tabLst>
              <a:defRPr/>
            </a:pPr>
            <a:endParaRPr lang="en-US" altLang="zh-CN" sz="1400" dirty="0">
              <a:cs typeface="Arial" pitchFamily="34" charset="0"/>
            </a:endParaRPr>
          </a:p>
          <a:p>
            <a:pPr marL="285750" indent="-285750">
              <a:lnSpc>
                <a:spcPct val="93000"/>
              </a:lnSpc>
              <a:spcBef>
                <a:spcPct val="15000"/>
              </a:spcBef>
              <a:spcAft>
                <a:spcPct val="15000"/>
              </a:spcAft>
              <a:buSzPct val="100000"/>
              <a:tabLst>
                <a:tab pos="285750" algn="l"/>
              </a:tabLst>
              <a:defRPr/>
            </a:pPr>
            <a:endParaRPr lang="en-US" altLang="zh-CN" sz="1400" dirty="0">
              <a:cs typeface="Arial" pitchFamily="34" charset="0"/>
            </a:endParaRPr>
          </a:p>
          <a:p>
            <a:pPr marL="285750" indent="-285750">
              <a:lnSpc>
                <a:spcPct val="93000"/>
              </a:lnSpc>
              <a:spcBef>
                <a:spcPct val="15000"/>
              </a:spcBef>
              <a:spcAft>
                <a:spcPct val="15000"/>
              </a:spcAft>
              <a:buSzPct val="100000"/>
              <a:tabLst>
                <a:tab pos="285750" algn="l"/>
              </a:tabLst>
              <a:defRPr/>
            </a:pPr>
            <a:endParaRPr lang="en-US" altLang="zh-CN" sz="1400" dirty="0">
              <a:cs typeface="Arial" pitchFamily="34" charset="0"/>
            </a:endParaRPr>
          </a:p>
          <a:p>
            <a:pPr marL="285750" indent="-285750">
              <a:lnSpc>
                <a:spcPct val="93000"/>
              </a:lnSpc>
              <a:spcBef>
                <a:spcPct val="15000"/>
              </a:spcBef>
              <a:spcAft>
                <a:spcPct val="15000"/>
              </a:spcAft>
              <a:buSzPct val="100000"/>
              <a:tabLst>
                <a:tab pos="285750" algn="l"/>
              </a:tabLst>
              <a:defRPr/>
            </a:pPr>
            <a:endParaRPr lang="en-US" altLang="zh-CN" sz="1400" dirty="0">
              <a:cs typeface="Arial" pitchFamily="34" charset="0"/>
            </a:endParaRPr>
          </a:p>
          <a:p>
            <a:pPr marL="285750" indent="-285750">
              <a:lnSpc>
                <a:spcPct val="93000"/>
              </a:lnSpc>
              <a:spcBef>
                <a:spcPct val="15000"/>
              </a:spcBef>
              <a:spcAft>
                <a:spcPct val="15000"/>
              </a:spcAft>
              <a:buSzPct val="100000"/>
              <a:tabLst>
                <a:tab pos="285750" algn="l"/>
              </a:tabLst>
              <a:defRPr/>
            </a:pPr>
            <a:endParaRPr lang="en-US" altLang="zh-CN" sz="1400" dirty="0">
              <a:cs typeface="Arial" pitchFamily="34" charset="0"/>
            </a:endParaRPr>
          </a:p>
          <a:p>
            <a:pPr marL="285750" indent="-285750">
              <a:lnSpc>
                <a:spcPct val="93000"/>
              </a:lnSpc>
              <a:spcBef>
                <a:spcPct val="15000"/>
              </a:spcBef>
              <a:spcAft>
                <a:spcPct val="15000"/>
              </a:spcAft>
              <a:buSzPct val="100000"/>
              <a:tabLst>
                <a:tab pos="285750" algn="l"/>
              </a:tabLst>
              <a:defRPr/>
            </a:pPr>
            <a:endParaRPr lang="en-US" altLang="zh-CN" sz="1400" dirty="0">
              <a:cs typeface="Arial" pitchFamily="34" charset="0"/>
            </a:endParaRPr>
          </a:p>
          <a:p>
            <a:pPr marL="285750" indent="-285750">
              <a:lnSpc>
                <a:spcPct val="93000"/>
              </a:lnSpc>
              <a:spcBef>
                <a:spcPct val="15000"/>
              </a:spcBef>
              <a:spcAft>
                <a:spcPct val="15000"/>
              </a:spcAft>
              <a:buSzPct val="100000"/>
              <a:tabLst>
                <a:tab pos="285750" algn="l"/>
              </a:tabLst>
              <a:defRPr/>
            </a:pPr>
            <a:endParaRPr lang="en-US" altLang="zh-CN" sz="1400" dirty="0">
              <a:cs typeface="Arial" pitchFamily="34" charset="0"/>
            </a:endParaRPr>
          </a:p>
          <a:p>
            <a:pPr marL="285750" indent="-285750">
              <a:lnSpc>
                <a:spcPct val="93000"/>
              </a:lnSpc>
              <a:spcBef>
                <a:spcPct val="15000"/>
              </a:spcBef>
              <a:spcAft>
                <a:spcPct val="15000"/>
              </a:spcAft>
              <a:buSzPct val="100000"/>
              <a:tabLst>
                <a:tab pos="285750" algn="l"/>
              </a:tabLst>
              <a:defRPr/>
            </a:pPr>
            <a:endParaRPr lang="en-US" altLang="zh-CN" sz="1400" dirty="0">
              <a:cs typeface="Arial" pitchFamily="34" charset="0"/>
            </a:endParaRPr>
          </a:p>
          <a:p>
            <a:pPr marL="285750" indent="-285750">
              <a:lnSpc>
                <a:spcPct val="93000"/>
              </a:lnSpc>
              <a:spcBef>
                <a:spcPct val="15000"/>
              </a:spcBef>
              <a:spcAft>
                <a:spcPct val="15000"/>
              </a:spcAft>
              <a:buSzPct val="100000"/>
              <a:tabLst>
                <a:tab pos="285750" algn="l"/>
              </a:tabLst>
              <a:defRPr/>
            </a:pPr>
            <a:endParaRPr lang="en-US" altLang="zh-CN" sz="1400" dirty="0">
              <a:cs typeface="Arial" pitchFamily="34" charset="0"/>
            </a:endParaRPr>
          </a:p>
          <a:p>
            <a:pPr marL="285750" indent="-285750">
              <a:lnSpc>
                <a:spcPct val="93000"/>
              </a:lnSpc>
              <a:spcBef>
                <a:spcPct val="15000"/>
              </a:spcBef>
              <a:spcAft>
                <a:spcPct val="15000"/>
              </a:spcAft>
              <a:buSzPct val="100000"/>
              <a:tabLst>
                <a:tab pos="285750" algn="l"/>
              </a:tabLst>
              <a:defRPr/>
            </a:pPr>
            <a:endParaRPr lang="en-US" altLang="zh-CN" sz="1400" dirty="0">
              <a:cs typeface="Arial" pitchFamily="34" charset="0"/>
            </a:endParaRPr>
          </a:p>
          <a:p>
            <a:pPr marL="285750" lvl="0" indent="-285750" fontAlgn="base">
              <a:lnSpc>
                <a:spcPct val="93000"/>
              </a:lnSpc>
              <a:spcBef>
                <a:spcPct val="15000"/>
              </a:spcBef>
              <a:spcAft>
                <a:spcPct val="15000"/>
              </a:spcAft>
              <a:buSzPct val="100000"/>
              <a:buNone/>
              <a:tabLst>
                <a:tab pos="285750" algn="l"/>
              </a:tabLst>
              <a:defRPr/>
            </a:pPr>
            <a:endParaRPr lang="en-GB" sz="1400" b="1" u="sng" dirty="0">
              <a:cs typeface="Arial" pitchFamily="34" charset="0"/>
            </a:endParaRPr>
          </a:p>
        </p:txBody>
      </p:sp>
      <p:graphicFrame>
        <p:nvGraphicFramePr>
          <p:cNvPr id="4" name="Table 3">
            <a:extLst>
              <a:ext uri="{FF2B5EF4-FFF2-40B4-BE49-F238E27FC236}">
                <a16:creationId xmlns:a16="http://schemas.microsoft.com/office/drawing/2014/main" id="{F1C18DDA-D823-4E92-87A8-1DE6A2DC7BFB}"/>
              </a:ext>
            </a:extLst>
          </p:cNvPr>
          <p:cNvGraphicFramePr>
            <a:graphicFrameLocks noGrp="1"/>
          </p:cNvGraphicFramePr>
          <p:nvPr>
            <p:extLst>
              <p:ext uri="{D42A27DB-BD31-4B8C-83A1-F6EECF244321}">
                <p14:modId xmlns:p14="http://schemas.microsoft.com/office/powerpoint/2010/main" val="1254344243"/>
              </p:ext>
            </p:extLst>
          </p:nvPr>
        </p:nvGraphicFramePr>
        <p:xfrm>
          <a:off x="647700" y="1454150"/>
          <a:ext cx="10084901" cy="584080"/>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485841599"/>
                    </a:ext>
                  </a:extLst>
                </a:gridCol>
                <a:gridCol w="3844407">
                  <a:extLst>
                    <a:ext uri="{9D8B030D-6E8A-4147-A177-3AD203B41FA5}">
                      <a16:colId xmlns:a16="http://schemas.microsoft.com/office/drawing/2014/main" val="1157079402"/>
                    </a:ext>
                  </a:extLst>
                </a:gridCol>
                <a:gridCol w="1095473">
                  <a:extLst>
                    <a:ext uri="{9D8B030D-6E8A-4147-A177-3AD203B41FA5}">
                      <a16:colId xmlns:a16="http://schemas.microsoft.com/office/drawing/2014/main" val="845558094"/>
                    </a:ext>
                  </a:extLst>
                </a:gridCol>
                <a:gridCol w="807092">
                  <a:extLst>
                    <a:ext uri="{9D8B030D-6E8A-4147-A177-3AD203B41FA5}">
                      <a16:colId xmlns:a16="http://schemas.microsoft.com/office/drawing/2014/main" val="3000399847"/>
                    </a:ext>
                  </a:extLst>
                </a:gridCol>
                <a:gridCol w="551732">
                  <a:extLst>
                    <a:ext uri="{9D8B030D-6E8A-4147-A177-3AD203B41FA5}">
                      <a16:colId xmlns:a16="http://schemas.microsoft.com/office/drawing/2014/main" val="734829523"/>
                    </a:ext>
                  </a:extLst>
                </a:gridCol>
                <a:gridCol w="643064">
                  <a:extLst>
                    <a:ext uri="{9D8B030D-6E8A-4147-A177-3AD203B41FA5}">
                      <a16:colId xmlns:a16="http://schemas.microsoft.com/office/drawing/2014/main" val="4055253057"/>
                    </a:ext>
                  </a:extLst>
                </a:gridCol>
                <a:gridCol w="643064">
                  <a:extLst>
                    <a:ext uri="{9D8B030D-6E8A-4147-A177-3AD203B41FA5}">
                      <a16:colId xmlns:a16="http://schemas.microsoft.com/office/drawing/2014/main" val="1653089165"/>
                    </a:ext>
                  </a:extLst>
                </a:gridCol>
                <a:gridCol w="1898167">
                  <a:extLst>
                    <a:ext uri="{9D8B030D-6E8A-4147-A177-3AD203B41FA5}">
                      <a16:colId xmlns:a16="http://schemas.microsoft.com/office/drawing/2014/main" val="974883378"/>
                    </a:ext>
                  </a:extLst>
                </a:gridCol>
              </a:tblGrid>
              <a:tr h="296861">
                <a:tc>
                  <a:txBody>
                    <a:bodyPr/>
                    <a:lstStyle/>
                    <a:p>
                      <a:pPr algn="ctr">
                        <a:lnSpc>
                          <a:spcPct val="107000"/>
                        </a:lnSpc>
                        <a:spcAft>
                          <a:spcPts val="800"/>
                        </a:spcAft>
                      </a:pPr>
                      <a:r>
                        <a:rPr lang="en-GB" sz="1000" dirty="0"/>
                        <a:t>UID</a:t>
                      </a:r>
                    </a:p>
                  </a:txBody>
                  <a:tcPr marL="36001" marR="36001" marT="0" marB="0" anchor="ctr"/>
                </a:tc>
                <a:tc>
                  <a:txBody>
                    <a:bodyPr/>
                    <a:lstStyle/>
                    <a:p>
                      <a:pPr algn="ctr">
                        <a:lnSpc>
                          <a:spcPct val="107000"/>
                        </a:lnSpc>
                        <a:spcAft>
                          <a:spcPts val="800"/>
                        </a:spcAft>
                      </a:pPr>
                      <a:r>
                        <a:rPr lang="en-GB" sz="1000" dirty="0"/>
                        <a:t>Name</a:t>
                      </a:r>
                    </a:p>
                  </a:txBody>
                  <a:tcPr marL="36001" marR="36001" marT="0" marB="0" anchor="ctr"/>
                </a:tc>
                <a:tc>
                  <a:txBody>
                    <a:bodyPr/>
                    <a:lstStyle/>
                    <a:p>
                      <a:pPr algn="ctr">
                        <a:lnSpc>
                          <a:spcPct val="107000"/>
                        </a:lnSpc>
                        <a:spcAft>
                          <a:spcPts val="800"/>
                        </a:spcAft>
                      </a:pPr>
                      <a:r>
                        <a:rPr lang="en-GB" sz="1000" dirty="0"/>
                        <a:t>Acronym</a:t>
                      </a:r>
                    </a:p>
                  </a:txBody>
                  <a:tcPr marL="36001" marR="36001" marT="0" marB="0" anchor="ctr"/>
                </a:tc>
                <a:tc>
                  <a:txBody>
                    <a:bodyPr/>
                    <a:lstStyle/>
                    <a:p>
                      <a:pPr algn="ctr">
                        <a:lnSpc>
                          <a:spcPct val="107000"/>
                        </a:lnSpc>
                        <a:spcAft>
                          <a:spcPts val="800"/>
                        </a:spcAft>
                      </a:pPr>
                      <a:r>
                        <a:rPr lang="en-GB" sz="1000" dirty="0"/>
                        <a:t>Target (mm/</a:t>
                      </a:r>
                      <a:r>
                        <a:rPr lang="en-GB" sz="1000" dirty="0" err="1"/>
                        <a:t>yyyy</a:t>
                      </a:r>
                      <a:r>
                        <a:rPr lang="en-GB" sz="1000" dirty="0"/>
                        <a:t>)</a:t>
                      </a:r>
                    </a:p>
                  </a:txBody>
                  <a:tcPr marL="36001" marR="36001" marT="0" marB="0" anchor="ctr"/>
                </a:tc>
                <a:tc>
                  <a:txBody>
                    <a:bodyPr/>
                    <a:lstStyle/>
                    <a:p>
                      <a:pPr algn="ctr">
                        <a:lnSpc>
                          <a:spcPct val="107000"/>
                        </a:lnSpc>
                        <a:spcAft>
                          <a:spcPts val="800"/>
                        </a:spcAft>
                      </a:pPr>
                      <a:r>
                        <a:rPr lang="en-GB" sz="1000" dirty="0"/>
                        <a:t>Old %</a:t>
                      </a:r>
                    </a:p>
                  </a:txBody>
                  <a:tcPr marL="36001" marR="36001" marT="0" marB="0" anchor="ctr"/>
                </a:tc>
                <a:tc>
                  <a:txBody>
                    <a:bodyPr/>
                    <a:lstStyle/>
                    <a:p>
                      <a:pPr algn="ctr">
                        <a:lnSpc>
                          <a:spcPct val="107000"/>
                        </a:lnSpc>
                        <a:spcAft>
                          <a:spcPts val="800"/>
                        </a:spcAft>
                      </a:pPr>
                      <a:r>
                        <a:rPr lang="en-GB" sz="1000" b="1" kern="1200" dirty="0">
                          <a:solidFill>
                            <a:schemeClr val="lt1"/>
                          </a:solidFill>
                          <a:latin typeface="+mn-lt"/>
                          <a:ea typeface="+mn-ea"/>
                          <a:cs typeface="+mn-cs"/>
                        </a:rPr>
                        <a:t>WID</a:t>
                      </a:r>
                      <a:endParaRPr lang="en-GB" sz="1000" dirty="0">
                        <a:solidFill>
                          <a:srgbClr val="FF0000"/>
                        </a:solidFill>
                      </a:endParaRPr>
                    </a:p>
                  </a:txBody>
                  <a:tcPr marL="36001" marR="36001" marT="0" marB="0" anchor="ctr"/>
                </a:tc>
                <a:tc>
                  <a:txBody>
                    <a:bodyPr/>
                    <a:lstStyle/>
                    <a:p>
                      <a:pPr algn="ctr">
                        <a:lnSpc>
                          <a:spcPct val="107000"/>
                        </a:lnSpc>
                        <a:spcAft>
                          <a:spcPts val="800"/>
                        </a:spcAft>
                      </a:pPr>
                      <a:r>
                        <a:rPr lang="en-GB" sz="1000" dirty="0">
                          <a:solidFill>
                            <a:srgbClr val="FF0000"/>
                          </a:solidFill>
                        </a:rPr>
                        <a:t>New %</a:t>
                      </a:r>
                      <a:endParaRPr lang="en-GB" sz="10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000" dirty="0">
                          <a:solidFill>
                            <a:srgbClr val="FF0000"/>
                          </a:solidFill>
                        </a:rPr>
                        <a:t>Change or comment</a:t>
                      </a:r>
                    </a:p>
                  </a:txBody>
                  <a:tcPr marL="36001" marR="36001" marT="0" marB="0" anchor="ctr"/>
                </a:tc>
                <a:extLst>
                  <a:ext uri="{0D108BD9-81ED-4DB2-BD59-A6C34878D82A}">
                    <a16:rowId xmlns:a16="http://schemas.microsoft.com/office/drawing/2014/main" val="1760008594"/>
                  </a:ext>
                </a:extLst>
              </a:tr>
              <a:tr h="265183">
                <a:tc>
                  <a:txBody>
                    <a:bodyPr/>
                    <a:lstStyle/>
                    <a:p>
                      <a:pPr algn="r" fontAlgn="b"/>
                      <a:r>
                        <a:rPr lang="en-US" sz="1100" dirty="0"/>
                        <a:t>770024</a:t>
                      </a:r>
                    </a:p>
                  </a:txBody>
                  <a:tcPr marL="9525" marR="9525" marT="9525" marB="0" anchor="b"/>
                </a:tc>
                <a:tc>
                  <a:txBody>
                    <a:bodyPr/>
                    <a:lstStyle/>
                    <a:p>
                      <a:pPr algn="l" fontAlgn="b"/>
                      <a:r>
                        <a:rPr lang="en-US" sz="1100" dirty="0"/>
                        <a:t>EVS Codec Extension for Immersive Voice and Audio Services</a:t>
                      </a:r>
                    </a:p>
                  </a:txBody>
                  <a:tcPr marL="9525" marR="9525" marT="9525" marB="0" anchor="b"/>
                </a:tc>
                <a:tc>
                  <a:txBody>
                    <a:bodyPr/>
                    <a:lstStyle/>
                    <a:p>
                      <a:pPr algn="l" fontAlgn="b"/>
                      <a:r>
                        <a:rPr lang="en-US" sz="1100" dirty="0" err="1"/>
                        <a:t>IVAS_Codec</a:t>
                      </a:r>
                      <a:endParaRPr lang="en-US" sz="1100" dirty="0"/>
                    </a:p>
                  </a:txBody>
                  <a:tcPr marL="9525" marR="9525" marT="9525" marB="0" anchor="b"/>
                </a:tc>
                <a:tc>
                  <a:txBody>
                    <a:bodyPr/>
                    <a:lstStyle/>
                    <a:p>
                      <a:pPr algn="r" fontAlgn="b"/>
                      <a:r>
                        <a:rPr lang="en-US" sz="1100" dirty="0">
                          <a:solidFill>
                            <a:schemeClr val="tx1"/>
                          </a:solidFill>
                        </a:rPr>
                        <a:t>3/3/2024</a:t>
                      </a:r>
                    </a:p>
                  </a:txBody>
                  <a:tcPr marL="9525" marR="9525" marT="9525" marB="0" anchor="b"/>
                </a:tc>
                <a:tc>
                  <a:txBody>
                    <a:bodyPr/>
                    <a:lstStyle/>
                    <a:p>
                      <a:pPr algn="r" fontAlgn="b"/>
                      <a:r>
                        <a:rPr lang="en-US" sz="1100" dirty="0">
                          <a:solidFill>
                            <a:schemeClr val="tx1"/>
                          </a:solidFill>
                        </a:rPr>
                        <a:t>75%</a:t>
                      </a:r>
                    </a:p>
                  </a:txBody>
                  <a:tcPr marL="9525" marR="9525" marT="9525" marB="0" anchor="b"/>
                </a:tc>
                <a:tc>
                  <a:txBody>
                    <a:bodyPr/>
                    <a:lstStyle/>
                    <a:p>
                      <a:pPr algn="l" fontAlgn="b"/>
                      <a:r>
                        <a:rPr lang="en-US" sz="1100" dirty="0">
                          <a:hlinkClick r:id="rId2"/>
                        </a:rPr>
                        <a:t>SP-220608</a:t>
                      </a:r>
                      <a:endParaRPr lang="en-US" sz="1100" dirty="0"/>
                    </a:p>
                  </a:txBody>
                  <a:tcPr marL="9525" marR="9525" marT="9525" marB="0" anchor="b"/>
                </a:tc>
                <a:tc>
                  <a:txBody>
                    <a:bodyPr/>
                    <a:lstStyle/>
                    <a:p>
                      <a:pPr algn="ctr">
                        <a:lnSpc>
                          <a:spcPct val="107000"/>
                        </a:lnSpc>
                        <a:spcAft>
                          <a:spcPts val="800"/>
                        </a:spcAft>
                      </a:pPr>
                      <a:r>
                        <a:rPr lang="en-GB" sz="1050" dirty="0">
                          <a:solidFill>
                            <a:srgbClr val="FF0000"/>
                          </a:solidFill>
                        </a:rPr>
                        <a:t>78%</a:t>
                      </a:r>
                    </a:p>
                  </a:txBody>
                  <a:tcPr marL="36001" marR="36001" marT="0" marB="0" anchor="ctr"/>
                </a:tc>
                <a:tc>
                  <a:txBody>
                    <a:bodyPr/>
                    <a:lstStyle/>
                    <a:p>
                      <a:pPr algn="ctr">
                        <a:lnSpc>
                          <a:spcPct val="107000"/>
                        </a:lnSpc>
                        <a:spcAft>
                          <a:spcPts val="800"/>
                        </a:spcAft>
                      </a:pPr>
                      <a:endParaRPr lang="en-GB" sz="1100" dirty="0">
                        <a:solidFill>
                          <a:srgbClr val="FF0000"/>
                        </a:solidFill>
                      </a:endParaRPr>
                    </a:p>
                  </a:txBody>
                  <a:tcPr marL="36001" marR="36001" marT="0" marB="0" anchor="ctr"/>
                </a:tc>
                <a:extLst>
                  <a:ext uri="{0D108BD9-81ED-4DB2-BD59-A6C34878D82A}">
                    <a16:rowId xmlns:a16="http://schemas.microsoft.com/office/drawing/2014/main" val="2116852016"/>
                  </a:ext>
                </a:extLst>
              </a:tr>
            </a:tbl>
          </a:graphicData>
        </a:graphic>
      </p:graphicFrame>
      <p:graphicFrame>
        <p:nvGraphicFramePr>
          <p:cNvPr id="5" name="Table 4">
            <a:extLst>
              <a:ext uri="{FF2B5EF4-FFF2-40B4-BE49-F238E27FC236}">
                <a16:creationId xmlns:a16="http://schemas.microsoft.com/office/drawing/2014/main" id="{2ACD7BC7-73B4-2F36-3F25-C23C29815ADC}"/>
              </a:ext>
            </a:extLst>
          </p:cNvPr>
          <p:cNvGraphicFramePr>
            <a:graphicFrameLocks noGrp="1"/>
          </p:cNvGraphicFramePr>
          <p:nvPr>
            <p:extLst>
              <p:ext uri="{D42A27DB-BD31-4B8C-83A1-F6EECF244321}">
                <p14:modId xmlns:p14="http://schemas.microsoft.com/office/powerpoint/2010/main" val="2055508960"/>
              </p:ext>
            </p:extLst>
          </p:nvPr>
        </p:nvGraphicFramePr>
        <p:xfrm>
          <a:off x="1035752" y="4085947"/>
          <a:ext cx="9626600" cy="1424940"/>
        </p:xfrm>
        <a:graphic>
          <a:graphicData uri="http://schemas.openxmlformats.org/drawingml/2006/table">
            <a:tbl>
              <a:tblPr firstRow="1" firstCol="1" bandRow="1">
                <a:tableStyleId>{5C22544A-7EE6-4342-B048-85BDC9FD1C3A}</a:tableStyleId>
              </a:tblPr>
              <a:tblGrid>
                <a:gridCol w="1967493">
                  <a:extLst>
                    <a:ext uri="{9D8B030D-6E8A-4147-A177-3AD203B41FA5}">
                      <a16:colId xmlns:a16="http://schemas.microsoft.com/office/drawing/2014/main" val="166915549"/>
                    </a:ext>
                  </a:extLst>
                </a:gridCol>
                <a:gridCol w="7659107">
                  <a:extLst>
                    <a:ext uri="{9D8B030D-6E8A-4147-A177-3AD203B41FA5}">
                      <a16:colId xmlns:a16="http://schemas.microsoft.com/office/drawing/2014/main" val="3537526095"/>
                    </a:ext>
                  </a:extLst>
                </a:gridCol>
              </a:tblGrid>
              <a:tr h="259080">
                <a:tc>
                  <a:txBody>
                    <a:bodyPr/>
                    <a:lstStyle/>
                    <a:p>
                      <a:pPr marL="0" marR="0">
                        <a:spcBef>
                          <a:spcPts val="0"/>
                        </a:spcBef>
                        <a:spcAft>
                          <a:spcPts val="0"/>
                        </a:spcAft>
                      </a:pPr>
                      <a:r>
                        <a:rPr lang="en-US" sz="800" dirty="0">
                          <a:effectLst/>
                        </a:rPr>
                        <a:t>SP-231296</a:t>
                      </a:r>
                      <a:endParaRPr lang="en-US" sz="1100" dirty="0">
                        <a:effectLst/>
                        <a:latin typeface="Calibri" panose="020F0502020204030204" pitchFamily="34" charset="0"/>
                        <a:ea typeface="Calibri" panose="020F0502020204030204" pitchFamily="34" charset="0"/>
                      </a:endParaRPr>
                    </a:p>
                  </a:txBody>
                  <a:tcPr marL="68580" marR="68580" marT="0" marB="0"/>
                </a:tc>
                <a:tc>
                  <a:txBody>
                    <a:bodyPr/>
                    <a:lstStyle/>
                    <a:p>
                      <a:pPr marL="0" marR="0">
                        <a:spcBef>
                          <a:spcPts val="0"/>
                        </a:spcBef>
                        <a:spcAft>
                          <a:spcPts val="0"/>
                        </a:spcAft>
                      </a:pPr>
                      <a:r>
                        <a:rPr lang="en-US" sz="800" dirty="0">
                          <a:effectLst/>
                        </a:rPr>
                        <a:t>TS 26.256-100 - Codec for Immersive Voice and Audio Services; Jitter Buffer Management</a:t>
                      </a:r>
                      <a:endParaRPr lang="en-US" sz="1100" dirty="0">
                        <a:effectLst/>
                        <a:latin typeface="Calibri" panose="020F0502020204030204" pitchFamily="34" charset="0"/>
                        <a:ea typeface="Calibri" panose="020F0502020204030204" pitchFamily="34" charset="0"/>
                      </a:endParaRPr>
                    </a:p>
                  </a:txBody>
                  <a:tcPr marL="68580" marR="68580" marT="0" marB="0"/>
                </a:tc>
                <a:extLst>
                  <a:ext uri="{0D108BD9-81ED-4DB2-BD59-A6C34878D82A}">
                    <a16:rowId xmlns:a16="http://schemas.microsoft.com/office/drawing/2014/main" val="3580910742"/>
                  </a:ext>
                </a:extLst>
              </a:tr>
              <a:tr h="259080">
                <a:tc>
                  <a:txBody>
                    <a:bodyPr/>
                    <a:lstStyle/>
                    <a:p>
                      <a:pPr marL="0" marR="0">
                        <a:spcBef>
                          <a:spcPts val="0"/>
                        </a:spcBef>
                        <a:spcAft>
                          <a:spcPts val="0"/>
                        </a:spcAft>
                      </a:pPr>
                      <a:r>
                        <a:rPr lang="en-US" sz="800" dirty="0">
                          <a:effectLst/>
                        </a:rPr>
                        <a:t>SP-231298</a:t>
                      </a:r>
                      <a:endParaRPr lang="en-US" sz="1100" dirty="0">
                        <a:effectLst/>
                        <a:latin typeface="Calibri" panose="020F0502020204030204" pitchFamily="34" charset="0"/>
                        <a:ea typeface="Calibri" panose="020F0502020204030204" pitchFamily="34" charset="0"/>
                      </a:endParaRPr>
                    </a:p>
                  </a:txBody>
                  <a:tcPr marL="68580" marR="68580" marT="0" marB="0"/>
                </a:tc>
                <a:tc>
                  <a:txBody>
                    <a:bodyPr/>
                    <a:lstStyle/>
                    <a:p>
                      <a:pPr marL="0" marR="0">
                        <a:spcBef>
                          <a:spcPts val="0"/>
                        </a:spcBef>
                        <a:spcAft>
                          <a:spcPts val="0"/>
                        </a:spcAft>
                      </a:pPr>
                      <a:r>
                        <a:rPr lang="en-US" sz="800" dirty="0">
                          <a:effectLst/>
                        </a:rPr>
                        <a:t>TS 26.255-100 - Codec for Immersive Voice and Audio Services; Error concealment of lost packets</a:t>
                      </a:r>
                      <a:endParaRPr lang="en-US" sz="1100" dirty="0">
                        <a:effectLst/>
                        <a:latin typeface="Calibri" panose="020F0502020204030204" pitchFamily="34" charset="0"/>
                        <a:ea typeface="Calibri" panose="020F0502020204030204" pitchFamily="34" charset="0"/>
                      </a:endParaRPr>
                    </a:p>
                  </a:txBody>
                  <a:tcPr marL="68580" marR="68580" marT="0" marB="0"/>
                </a:tc>
                <a:extLst>
                  <a:ext uri="{0D108BD9-81ED-4DB2-BD59-A6C34878D82A}">
                    <a16:rowId xmlns:a16="http://schemas.microsoft.com/office/drawing/2014/main" val="372734526"/>
                  </a:ext>
                </a:extLst>
              </a:tr>
              <a:tr h="259080">
                <a:tc>
                  <a:txBody>
                    <a:bodyPr/>
                    <a:lstStyle/>
                    <a:p>
                      <a:pPr marL="0" marR="0">
                        <a:spcBef>
                          <a:spcPts val="0"/>
                        </a:spcBef>
                        <a:spcAft>
                          <a:spcPts val="0"/>
                        </a:spcAft>
                      </a:pPr>
                      <a:r>
                        <a:rPr lang="en-US" sz="800">
                          <a:effectLst/>
                        </a:rPr>
                        <a:t>SP-231299</a:t>
                      </a:r>
                      <a:endParaRPr lang="en-US" sz="1100">
                        <a:effectLst/>
                        <a:latin typeface="Calibri" panose="020F0502020204030204" pitchFamily="34" charset="0"/>
                        <a:ea typeface="Calibri" panose="020F0502020204030204" pitchFamily="34" charset="0"/>
                      </a:endParaRPr>
                    </a:p>
                  </a:txBody>
                  <a:tcPr marL="68580" marR="68580" marT="0" marB="0"/>
                </a:tc>
                <a:tc>
                  <a:txBody>
                    <a:bodyPr/>
                    <a:lstStyle/>
                    <a:p>
                      <a:pPr marL="0" marR="0">
                        <a:spcBef>
                          <a:spcPts val="0"/>
                        </a:spcBef>
                        <a:spcAft>
                          <a:spcPts val="0"/>
                        </a:spcAft>
                      </a:pPr>
                      <a:r>
                        <a:rPr lang="en-US" sz="800" dirty="0">
                          <a:effectLst/>
                        </a:rPr>
                        <a:t>TS 26.254-100 - Codec for Immersive Voice and Audio Services; Rendering</a:t>
                      </a:r>
                      <a:endParaRPr lang="en-US" sz="1100" dirty="0">
                        <a:effectLst/>
                        <a:latin typeface="Calibri" panose="020F0502020204030204" pitchFamily="34" charset="0"/>
                        <a:ea typeface="Calibri" panose="020F0502020204030204" pitchFamily="34" charset="0"/>
                      </a:endParaRPr>
                    </a:p>
                  </a:txBody>
                  <a:tcPr marL="68580" marR="68580" marT="0" marB="0"/>
                </a:tc>
                <a:extLst>
                  <a:ext uri="{0D108BD9-81ED-4DB2-BD59-A6C34878D82A}">
                    <a16:rowId xmlns:a16="http://schemas.microsoft.com/office/drawing/2014/main" val="3406408505"/>
                  </a:ext>
                </a:extLst>
              </a:tr>
              <a:tr h="388620">
                <a:tc>
                  <a:txBody>
                    <a:bodyPr/>
                    <a:lstStyle/>
                    <a:p>
                      <a:pPr marL="0" marR="0">
                        <a:spcBef>
                          <a:spcPts val="0"/>
                        </a:spcBef>
                        <a:spcAft>
                          <a:spcPts val="0"/>
                        </a:spcAft>
                      </a:pPr>
                      <a:r>
                        <a:rPr lang="en-US" sz="800">
                          <a:effectLst/>
                        </a:rPr>
                        <a:t>SP-231301</a:t>
                      </a:r>
                      <a:endParaRPr lang="en-US" sz="1100">
                        <a:effectLst/>
                        <a:latin typeface="Calibri" panose="020F0502020204030204" pitchFamily="34" charset="0"/>
                        <a:ea typeface="Calibri" panose="020F0502020204030204" pitchFamily="34" charset="0"/>
                      </a:endParaRPr>
                    </a:p>
                  </a:txBody>
                  <a:tcPr marL="68580" marR="68580" marT="0" marB="0"/>
                </a:tc>
                <a:tc>
                  <a:txBody>
                    <a:bodyPr/>
                    <a:lstStyle/>
                    <a:p>
                      <a:pPr marL="0" marR="0">
                        <a:spcBef>
                          <a:spcPts val="0"/>
                        </a:spcBef>
                        <a:spcAft>
                          <a:spcPts val="0"/>
                        </a:spcAft>
                      </a:pPr>
                      <a:r>
                        <a:rPr lang="en-US" sz="800" dirty="0">
                          <a:effectLst/>
                        </a:rPr>
                        <a:t>TS 26.253-100 - Codec for Immersive Voice and Audio Services; Detailed Algorithmic Description incl. RTP payload format and SDP parameter definitions</a:t>
                      </a:r>
                      <a:endParaRPr lang="en-US" sz="1100" dirty="0">
                        <a:effectLst/>
                        <a:latin typeface="Calibri" panose="020F0502020204030204" pitchFamily="34" charset="0"/>
                        <a:ea typeface="Calibri" panose="020F0502020204030204" pitchFamily="34" charset="0"/>
                      </a:endParaRPr>
                    </a:p>
                  </a:txBody>
                  <a:tcPr marL="68580" marR="68580" marT="0" marB="0"/>
                </a:tc>
                <a:extLst>
                  <a:ext uri="{0D108BD9-81ED-4DB2-BD59-A6C34878D82A}">
                    <a16:rowId xmlns:a16="http://schemas.microsoft.com/office/drawing/2014/main" val="1567053384"/>
                  </a:ext>
                </a:extLst>
              </a:tr>
              <a:tr h="259080">
                <a:tc>
                  <a:txBody>
                    <a:bodyPr/>
                    <a:lstStyle/>
                    <a:p>
                      <a:pPr marL="0" marR="0">
                        <a:spcBef>
                          <a:spcPts val="0"/>
                        </a:spcBef>
                        <a:spcAft>
                          <a:spcPts val="0"/>
                        </a:spcAft>
                      </a:pPr>
                      <a:r>
                        <a:rPr lang="en-US" sz="800">
                          <a:effectLst/>
                        </a:rPr>
                        <a:t>SP-231302</a:t>
                      </a:r>
                      <a:endParaRPr lang="en-US" sz="1100">
                        <a:effectLst/>
                        <a:latin typeface="Calibri" panose="020F0502020204030204" pitchFamily="34" charset="0"/>
                        <a:ea typeface="Calibri" panose="020F0502020204030204" pitchFamily="34" charset="0"/>
                      </a:endParaRPr>
                    </a:p>
                  </a:txBody>
                  <a:tcPr marL="68580" marR="68580" marT="0" marB="0"/>
                </a:tc>
                <a:tc>
                  <a:txBody>
                    <a:bodyPr/>
                    <a:lstStyle/>
                    <a:p>
                      <a:pPr marL="0" marR="0">
                        <a:spcBef>
                          <a:spcPts val="0"/>
                        </a:spcBef>
                        <a:spcAft>
                          <a:spcPts val="0"/>
                        </a:spcAft>
                      </a:pPr>
                      <a:r>
                        <a:rPr lang="en-US" sz="800" dirty="0">
                          <a:effectLst/>
                        </a:rPr>
                        <a:t>TS 26.252-100 - Codec for Immersive Voice and Audio Services; Test sequences</a:t>
                      </a:r>
                      <a:endParaRPr lang="en-US" sz="1100" dirty="0">
                        <a:effectLst/>
                        <a:latin typeface="Calibri" panose="020F0502020204030204" pitchFamily="34" charset="0"/>
                        <a:ea typeface="Calibri" panose="020F0502020204030204" pitchFamily="34" charset="0"/>
                      </a:endParaRPr>
                    </a:p>
                  </a:txBody>
                  <a:tcPr marL="68580" marR="68580" marT="0" marB="0"/>
                </a:tc>
                <a:extLst>
                  <a:ext uri="{0D108BD9-81ED-4DB2-BD59-A6C34878D82A}">
                    <a16:rowId xmlns:a16="http://schemas.microsoft.com/office/drawing/2014/main" val="3295291832"/>
                  </a:ext>
                </a:extLst>
              </a:tr>
            </a:tbl>
          </a:graphicData>
        </a:graphic>
      </p:graphicFrame>
    </p:spTree>
    <p:extLst>
      <p:ext uri="{BB962C8B-B14F-4D97-AF65-F5344CB8AC3E}">
        <p14:creationId xmlns:p14="http://schemas.microsoft.com/office/powerpoint/2010/main" val="1332187051"/>
      </p:ext>
    </p:extLst>
  </p:cSld>
  <p:clrMapOvr>
    <a:masterClrMapping/>
  </p:clrMapOvr>
  <p:transition spd="slow"/>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p:txBody>
          <a:bodyPr/>
          <a:lstStyle/>
          <a:p>
            <a:r>
              <a:rPr lang="en-US" altLang="en-US" sz="3200" dirty="0"/>
              <a:t>EVS Codec Extension for Immersive Voice and Audio Services (</a:t>
            </a:r>
            <a:r>
              <a:rPr lang="en-US" altLang="en-US" sz="3200" dirty="0" err="1"/>
              <a:t>IVAS_Codec</a:t>
            </a:r>
            <a:r>
              <a:rPr lang="en-US" altLang="en-US" sz="3200" dirty="0"/>
              <a:t>) - 2/2</a:t>
            </a:r>
            <a:endParaRPr lang="fr-FR" dirty="0"/>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120781"/>
            <a:ext cx="11068050" cy="4164134"/>
          </a:xfrm>
        </p:spPr>
        <p:txBody>
          <a:bodyPr/>
          <a:lstStyle/>
          <a:p>
            <a:pPr marL="285750" indent="-285750">
              <a:lnSpc>
                <a:spcPct val="93000"/>
              </a:lnSpc>
              <a:spcBef>
                <a:spcPct val="15000"/>
              </a:spcBef>
              <a:spcAft>
                <a:spcPct val="15000"/>
              </a:spcAft>
              <a:buSzPct val="100000"/>
              <a:tabLst>
                <a:tab pos="285750" algn="l"/>
              </a:tabLst>
              <a:defRPr/>
            </a:pPr>
            <a:r>
              <a:rPr lang="en-US" altLang="zh-CN" sz="1400" dirty="0">
                <a:cs typeface="Arial" pitchFamily="34" charset="0"/>
              </a:rPr>
              <a:t>Characterization testing</a:t>
            </a:r>
          </a:p>
          <a:p>
            <a:pPr marL="685800" lvl="1">
              <a:lnSpc>
                <a:spcPct val="93000"/>
              </a:lnSpc>
              <a:spcBef>
                <a:spcPct val="15000"/>
              </a:spcBef>
              <a:spcAft>
                <a:spcPct val="15000"/>
              </a:spcAft>
              <a:buSzPct val="100000"/>
              <a:tabLst>
                <a:tab pos="285750" algn="l"/>
              </a:tabLst>
              <a:defRPr/>
            </a:pPr>
            <a:r>
              <a:rPr lang="en-US" altLang="zh-CN" sz="1100" dirty="0">
                <a:cs typeface="Arial" pitchFamily="34" charset="0"/>
              </a:rPr>
              <a:t>Public call for listening labs: a public call was sent to the reflector to get indications from interested labs for participation at characterization phase of testing; Mesaqin.com and Force Technology indicated their interest; HEAD Acoustics indicated that they consider being a backup in case other labs could not cover the necessary test load; HEAD Acoustics is interested to act as GAL; the deadline for expressing indications was set to 30 November.</a:t>
            </a:r>
          </a:p>
          <a:p>
            <a:pPr marL="685800" lvl="1">
              <a:lnSpc>
                <a:spcPct val="93000"/>
              </a:lnSpc>
              <a:spcBef>
                <a:spcPct val="15000"/>
              </a:spcBef>
              <a:spcAft>
                <a:spcPct val="15000"/>
              </a:spcAft>
              <a:buSzPct val="100000"/>
              <a:tabLst>
                <a:tab pos="285750" algn="l"/>
              </a:tabLst>
              <a:defRPr/>
            </a:pPr>
            <a:r>
              <a:rPr lang="en-US" altLang="zh-CN" sz="1100" dirty="0">
                <a:cs typeface="Arial" pitchFamily="34" charset="0"/>
              </a:rPr>
              <a:t>Number of contributions were discussed relating to test plan; and Test Plan for Characterization Phase was progressed significantly (IVAS-7b Processing Plan for Characterization Phase and IVAS-8b Test Plan for Characterization Phase)</a:t>
            </a:r>
          </a:p>
          <a:p>
            <a:pPr marL="285750">
              <a:lnSpc>
                <a:spcPct val="93000"/>
              </a:lnSpc>
              <a:spcBef>
                <a:spcPct val="15000"/>
              </a:spcBef>
              <a:spcAft>
                <a:spcPct val="15000"/>
              </a:spcAft>
              <a:buSzPct val="100000"/>
              <a:tabLst>
                <a:tab pos="285750" algn="l"/>
              </a:tabLst>
              <a:defRPr/>
            </a:pPr>
            <a:r>
              <a:rPr lang="en-US" altLang="zh-CN" sz="1500" dirty="0">
                <a:cs typeface="Arial" pitchFamily="34" charset="0"/>
              </a:rPr>
              <a:t>Information was provided to the group about further developments on the FL code as part of the public collaboration. The code is available publicly in 3GPP Forge. Related CRs are expected for the next meeting.</a:t>
            </a:r>
          </a:p>
          <a:p>
            <a:pPr marL="285750">
              <a:lnSpc>
                <a:spcPct val="93000"/>
              </a:lnSpc>
              <a:spcBef>
                <a:spcPct val="15000"/>
              </a:spcBef>
              <a:spcAft>
                <a:spcPct val="15000"/>
              </a:spcAft>
              <a:buSzPct val="100000"/>
              <a:tabLst>
                <a:tab pos="285750" algn="l"/>
              </a:tabLst>
              <a:defRPr/>
            </a:pPr>
            <a:r>
              <a:rPr lang="en-US" altLang="zh-CN" sz="1500" dirty="0">
                <a:cs typeface="Arial" pitchFamily="34" charset="0"/>
              </a:rPr>
              <a:t>Proposal that not only complexity constraints are felt relevant when determining levels, as written currently in IVAS-4, but also other factors, e.g. relevant features. The proposal is also to make sure there is a level that is applicable for </a:t>
            </a:r>
            <a:r>
              <a:rPr lang="en-US" altLang="zh-CN" sz="1500" dirty="0" err="1">
                <a:cs typeface="Arial" pitchFamily="34" charset="0"/>
              </a:rPr>
              <a:t>MeCAR</a:t>
            </a:r>
            <a:r>
              <a:rPr lang="en-US" altLang="zh-CN" sz="1500" dirty="0">
                <a:cs typeface="Arial" pitchFamily="34" charset="0"/>
              </a:rPr>
              <a:t> devices. A more specific proposal is expected.</a:t>
            </a:r>
          </a:p>
          <a:p>
            <a:pPr marL="285750">
              <a:lnSpc>
                <a:spcPct val="93000"/>
              </a:lnSpc>
              <a:spcBef>
                <a:spcPct val="15000"/>
              </a:spcBef>
              <a:spcAft>
                <a:spcPct val="15000"/>
              </a:spcAft>
              <a:buSzPct val="100000"/>
              <a:tabLst>
                <a:tab pos="285750" algn="l"/>
              </a:tabLst>
              <a:defRPr/>
            </a:pPr>
            <a:r>
              <a:rPr lang="en-US" altLang="zh-CN" sz="1500" dirty="0">
                <a:cs typeface="Arial" pitchFamily="34" charset="0"/>
              </a:rPr>
              <a:t>SA4 endorsed that interested companies will prepare a presentation including demo of the IVAS Codec standard to be presented to SA#102</a:t>
            </a:r>
          </a:p>
          <a:p>
            <a:pPr marL="285750">
              <a:lnSpc>
                <a:spcPct val="93000"/>
              </a:lnSpc>
              <a:spcBef>
                <a:spcPct val="15000"/>
              </a:spcBef>
              <a:spcAft>
                <a:spcPct val="15000"/>
              </a:spcAft>
              <a:buSzPct val="100000"/>
              <a:tabLst>
                <a:tab pos="285750" algn="l"/>
              </a:tabLst>
              <a:defRPr/>
            </a:pPr>
            <a:endParaRPr lang="en-US" altLang="zh-CN" sz="1500" dirty="0">
              <a:cs typeface="Arial" pitchFamily="34" charset="0"/>
            </a:endParaRPr>
          </a:p>
          <a:p>
            <a:pPr marL="0" indent="0">
              <a:lnSpc>
                <a:spcPct val="93000"/>
              </a:lnSpc>
              <a:spcBef>
                <a:spcPct val="15000"/>
              </a:spcBef>
              <a:spcAft>
                <a:spcPct val="15000"/>
              </a:spcAft>
              <a:buSzPct val="100000"/>
              <a:buNone/>
              <a:tabLst>
                <a:tab pos="285750" algn="l"/>
              </a:tabLst>
              <a:defRPr/>
            </a:pPr>
            <a:r>
              <a:rPr lang="en-GB" sz="1400" b="1" u="sng" dirty="0">
                <a:cs typeface="Arial" pitchFamily="34" charset="0"/>
              </a:rPr>
              <a:t>Next steps</a:t>
            </a:r>
            <a:endParaRPr lang="en-US" altLang="zh-CN" sz="900" dirty="0">
              <a:cs typeface="Arial" pitchFamily="34" charset="0"/>
            </a:endParaRPr>
          </a:p>
          <a:p>
            <a:pPr marL="285750">
              <a:lnSpc>
                <a:spcPct val="93000"/>
              </a:lnSpc>
              <a:spcBef>
                <a:spcPct val="15000"/>
              </a:spcBef>
              <a:spcAft>
                <a:spcPct val="15000"/>
              </a:spcAft>
              <a:buSzPct val="100000"/>
              <a:tabLst>
                <a:tab pos="285750" algn="l"/>
              </a:tabLst>
              <a:defRPr/>
            </a:pPr>
            <a:r>
              <a:rPr lang="en-US" altLang="zh-CN" sz="1400" dirty="0">
                <a:cs typeface="Arial" pitchFamily="34" charset="0"/>
              </a:rPr>
              <a:t>Progress on IVAS characterization, specifications and FL code conversion</a:t>
            </a:r>
          </a:p>
          <a:p>
            <a:pPr marL="285750">
              <a:lnSpc>
                <a:spcPct val="93000"/>
              </a:lnSpc>
              <a:spcBef>
                <a:spcPct val="15000"/>
              </a:spcBef>
              <a:spcAft>
                <a:spcPct val="15000"/>
              </a:spcAft>
              <a:buSzPct val="100000"/>
              <a:tabLst>
                <a:tab pos="285750" algn="l"/>
              </a:tabLst>
              <a:defRPr/>
            </a:pPr>
            <a:endParaRPr lang="en-US" altLang="zh-CN" sz="1400" dirty="0">
              <a:cs typeface="Arial" pitchFamily="34" charset="0"/>
            </a:endParaRPr>
          </a:p>
          <a:p>
            <a:pPr marL="285750" lvl="0" indent="-285750" fontAlgn="base">
              <a:lnSpc>
                <a:spcPct val="93000"/>
              </a:lnSpc>
              <a:spcBef>
                <a:spcPct val="15000"/>
              </a:spcBef>
              <a:spcAft>
                <a:spcPct val="15000"/>
              </a:spcAft>
              <a:buSzPct val="100000"/>
              <a:buNone/>
              <a:tabLst>
                <a:tab pos="285750" algn="l"/>
              </a:tabLst>
              <a:defRPr/>
            </a:pPr>
            <a:endParaRPr lang="en-GB" sz="1200" b="1" u="sng" dirty="0">
              <a:cs typeface="Arial" pitchFamily="34" charset="0"/>
            </a:endParaRPr>
          </a:p>
        </p:txBody>
      </p:sp>
    </p:spTree>
    <p:extLst>
      <p:ext uri="{BB962C8B-B14F-4D97-AF65-F5344CB8AC3E}">
        <p14:creationId xmlns:p14="http://schemas.microsoft.com/office/powerpoint/2010/main" val="2442821404"/>
      </p:ext>
    </p:extLst>
  </p:cSld>
  <p:clrMapOvr>
    <a:masterClrMapping/>
  </p:clrMapOvr>
  <p:transition spd="slow"/>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p:txBody>
          <a:bodyPr/>
          <a:lstStyle/>
          <a:p>
            <a:r>
              <a:rPr lang="en-US" altLang="en-US" sz="3200" dirty="0"/>
              <a:t>Enhancements to UE Testing (</a:t>
            </a:r>
            <a:r>
              <a:rPr lang="en-US" altLang="en-US" sz="3200" dirty="0" err="1"/>
              <a:t>eUET</a:t>
            </a:r>
            <a:r>
              <a:rPr lang="en-US" altLang="en-US" sz="3200" dirty="0"/>
              <a:t>)</a:t>
            </a:r>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506227"/>
            <a:ext cx="11068050" cy="3778688"/>
          </a:xfrm>
        </p:spPr>
        <p:txBody>
          <a:bodyPr/>
          <a:lstStyle/>
          <a:p>
            <a:pPr marL="287338" lvl="0" indent="-287338" fontAlgn="base">
              <a:lnSpc>
                <a:spcPct val="93000"/>
              </a:lnSpc>
              <a:spcBef>
                <a:spcPct val="15000"/>
              </a:spcBef>
              <a:spcAft>
                <a:spcPct val="15000"/>
              </a:spcAft>
              <a:buSzPct val="100000"/>
              <a:buNone/>
              <a:tabLst>
                <a:tab pos="285750" algn="l"/>
              </a:tabLst>
              <a:defRPr/>
            </a:pPr>
            <a:r>
              <a:rPr lang="en-GB" sz="1400" b="1" u="sng" dirty="0">
                <a:cs typeface="Arial" pitchFamily="34" charset="0"/>
              </a:rPr>
              <a:t>Purpose</a:t>
            </a:r>
          </a:p>
          <a:p>
            <a:pPr marL="287338" indent="-287338">
              <a:lnSpc>
                <a:spcPct val="93000"/>
              </a:lnSpc>
              <a:spcBef>
                <a:spcPct val="15000"/>
              </a:spcBef>
              <a:spcAft>
                <a:spcPct val="15000"/>
              </a:spcAft>
              <a:buSzPct val="100000"/>
              <a:tabLst>
                <a:tab pos="285750" algn="l"/>
              </a:tabLst>
              <a:defRPr/>
            </a:pPr>
            <a:r>
              <a:rPr lang="en-US" altLang="en-US" sz="1400" dirty="0">
                <a:cs typeface="Arial" panose="020B0604020202020204" pitchFamily="34" charset="0"/>
              </a:rPr>
              <a:t>In TS 26.131 and TS 26.132: Define missing SWB frequency masks and review related test methods. Update "Jitter buffer management behavior" and "Test conditions" for jitter buffer management. Develop a new specification to verify correct implementations of the RTP payload format for 3GPP codecs. Review receiving performance of UEs at maximum volume control and define, if necessary, requirements and test methods to ensure an adequate user experience. Document in TR 26.801 any relevant finding from the round robin activity and additional tests conducted in the Rel-17 </a:t>
            </a:r>
            <a:r>
              <a:rPr lang="en-US" altLang="en-US" sz="1400" dirty="0" err="1">
                <a:cs typeface="Arial" panose="020B0604020202020204" pitchFamily="34" charset="0"/>
              </a:rPr>
              <a:t>HaNTE</a:t>
            </a:r>
            <a:r>
              <a:rPr lang="en-US" altLang="en-US" sz="1400" dirty="0">
                <a:cs typeface="Arial" panose="020B0604020202020204" pitchFamily="34" charset="0"/>
              </a:rPr>
              <a:t> work. </a:t>
            </a:r>
          </a:p>
          <a:p>
            <a:pPr marL="0" indent="0">
              <a:lnSpc>
                <a:spcPct val="93000"/>
              </a:lnSpc>
              <a:spcBef>
                <a:spcPct val="15000"/>
              </a:spcBef>
              <a:spcAft>
                <a:spcPct val="15000"/>
              </a:spcAft>
              <a:buSzPct val="100000"/>
              <a:buNone/>
              <a:tabLst>
                <a:tab pos="285750" algn="l"/>
              </a:tabLst>
              <a:defRPr/>
            </a:pPr>
            <a:r>
              <a:rPr lang="en-GB" sz="1400" b="1" u="sng" dirty="0">
                <a:cs typeface="Arial" pitchFamily="34" charset="0"/>
              </a:rPr>
              <a:t>Progress in the last quarter</a:t>
            </a:r>
          </a:p>
          <a:p>
            <a:pPr marL="287338" indent="-287338">
              <a:lnSpc>
                <a:spcPct val="93000"/>
              </a:lnSpc>
              <a:spcBef>
                <a:spcPct val="15000"/>
              </a:spcBef>
              <a:spcAft>
                <a:spcPct val="15000"/>
              </a:spcAft>
              <a:buSzPct val="100000"/>
              <a:tabLst>
                <a:tab pos="285750" algn="l"/>
              </a:tabLst>
              <a:defRPr/>
            </a:pPr>
            <a:r>
              <a:rPr lang="en-US" altLang="zh-CN" sz="1400" dirty="0">
                <a:cs typeface="Arial" pitchFamily="34" charset="0"/>
              </a:rPr>
              <a:t>A Rel-18 CR on TR 26.801 with </a:t>
            </a:r>
            <a:r>
              <a:rPr lang="en-US" altLang="zh-CN" sz="1400" dirty="0" err="1">
                <a:cs typeface="Arial" pitchFamily="34" charset="0"/>
              </a:rPr>
              <a:t>HaNTE</a:t>
            </a:r>
            <a:r>
              <a:rPr lang="en-US" altLang="zh-CN" sz="1400" dirty="0">
                <a:cs typeface="Arial" pitchFamily="34" charset="0"/>
              </a:rPr>
              <a:t> round robin test results was agreed (</a:t>
            </a:r>
            <a:r>
              <a:rPr lang="en-US" sz="1400" u="sng" dirty="0">
                <a:solidFill>
                  <a:srgbClr val="0000FF"/>
                </a:solidFill>
                <a:effectLst/>
                <a:ea typeface="Calibri" panose="020F0502020204030204" pitchFamily="34" charset="0"/>
                <a:hlinkClick r:id="rId2"/>
              </a:rPr>
              <a:t>SP-231370</a:t>
            </a:r>
            <a:r>
              <a:rPr lang="en-US" altLang="zh-CN" sz="1400" dirty="0">
                <a:cs typeface="Arial" pitchFamily="34" charset="0"/>
              </a:rPr>
              <a:t>). </a:t>
            </a:r>
          </a:p>
          <a:p>
            <a:pPr marL="287338" indent="-287338">
              <a:lnSpc>
                <a:spcPct val="93000"/>
              </a:lnSpc>
              <a:spcBef>
                <a:spcPct val="15000"/>
              </a:spcBef>
              <a:spcAft>
                <a:spcPct val="15000"/>
              </a:spcAft>
              <a:buSzPct val="100000"/>
              <a:tabLst>
                <a:tab pos="285750" algn="l"/>
              </a:tabLst>
              <a:defRPr/>
            </a:pPr>
            <a:r>
              <a:rPr lang="en-US" altLang="zh-CN" sz="1400" dirty="0">
                <a:cs typeface="Arial" pitchFamily="34" charset="0"/>
              </a:rPr>
              <a:t>SA4 reviewed a CR on TS 26.131 on SWB performance requirements for desktop hands-free UE, headset UE, and handheld hands-free UE, and updated proposal for delay &amp; loss profile. </a:t>
            </a:r>
          </a:p>
          <a:p>
            <a:pPr marL="0" indent="0">
              <a:lnSpc>
                <a:spcPct val="93000"/>
              </a:lnSpc>
              <a:spcBef>
                <a:spcPct val="15000"/>
              </a:spcBef>
              <a:spcAft>
                <a:spcPct val="15000"/>
              </a:spcAft>
              <a:buSzPct val="100000"/>
              <a:buNone/>
              <a:tabLst>
                <a:tab pos="285750" algn="l"/>
              </a:tabLst>
              <a:defRPr/>
            </a:pPr>
            <a:r>
              <a:rPr lang="en-GB" sz="1400" b="1" u="sng" dirty="0">
                <a:cs typeface="Arial" pitchFamily="34" charset="0"/>
              </a:rPr>
              <a:t>Next steps</a:t>
            </a:r>
          </a:p>
          <a:p>
            <a:pPr marL="287338" indent="-287338">
              <a:lnSpc>
                <a:spcPct val="93000"/>
              </a:lnSpc>
              <a:spcBef>
                <a:spcPct val="15000"/>
              </a:spcBef>
              <a:spcAft>
                <a:spcPct val="15000"/>
              </a:spcAft>
              <a:buSzPct val="100000"/>
              <a:tabLst>
                <a:tab pos="285750" algn="l"/>
              </a:tabLst>
              <a:defRPr/>
            </a:pPr>
            <a:r>
              <a:rPr lang="en-US" altLang="zh-CN" sz="1400" dirty="0">
                <a:cs typeface="Arial" pitchFamily="34" charset="0"/>
              </a:rPr>
              <a:t>Agreement on sending to SA:</a:t>
            </a:r>
          </a:p>
          <a:p>
            <a:pPr marL="687388" lvl="1" indent="-287338">
              <a:lnSpc>
                <a:spcPct val="93000"/>
              </a:lnSpc>
              <a:spcBef>
                <a:spcPct val="15000"/>
              </a:spcBef>
              <a:spcAft>
                <a:spcPct val="15000"/>
              </a:spcAft>
              <a:buSzPct val="100000"/>
              <a:tabLst>
                <a:tab pos="285750" algn="l"/>
              </a:tabLst>
              <a:defRPr/>
            </a:pPr>
            <a:r>
              <a:rPr lang="en-US" altLang="zh-CN" sz="1000" dirty="0">
                <a:cs typeface="Arial" pitchFamily="34" charset="0"/>
              </a:rPr>
              <a:t>TS 26.130 on Speech/Audio Codec RTP Payload Format Conformance for UE Testing, for approval</a:t>
            </a:r>
          </a:p>
          <a:p>
            <a:pPr marL="687388" lvl="1" indent="-287338">
              <a:lnSpc>
                <a:spcPct val="93000"/>
              </a:lnSpc>
              <a:spcBef>
                <a:spcPct val="15000"/>
              </a:spcBef>
              <a:spcAft>
                <a:spcPct val="15000"/>
              </a:spcAft>
              <a:buSzPct val="100000"/>
              <a:tabLst>
                <a:tab pos="285750" algn="l"/>
              </a:tabLst>
              <a:defRPr/>
            </a:pPr>
            <a:r>
              <a:rPr lang="en-US" altLang="zh-CN" sz="1000" dirty="0">
                <a:cs typeface="Arial" pitchFamily="34" charset="0"/>
              </a:rPr>
              <a:t>CR to TS 26.131 on performance requirements and 26.132 on test methods, for approval</a:t>
            </a:r>
          </a:p>
        </p:txBody>
      </p:sp>
      <p:graphicFrame>
        <p:nvGraphicFramePr>
          <p:cNvPr id="4" name="Table 3">
            <a:extLst>
              <a:ext uri="{FF2B5EF4-FFF2-40B4-BE49-F238E27FC236}">
                <a16:creationId xmlns:a16="http://schemas.microsoft.com/office/drawing/2014/main" id="{53F93AC8-E748-4084-A001-A708BF541B1F}"/>
              </a:ext>
            </a:extLst>
          </p:cNvPr>
          <p:cNvGraphicFramePr>
            <a:graphicFrameLocks noGrp="1"/>
          </p:cNvGraphicFramePr>
          <p:nvPr>
            <p:extLst>
              <p:ext uri="{D42A27DB-BD31-4B8C-83A1-F6EECF244321}">
                <p14:modId xmlns:p14="http://schemas.microsoft.com/office/powerpoint/2010/main" val="4202729816"/>
              </p:ext>
            </p:extLst>
          </p:nvPr>
        </p:nvGraphicFramePr>
        <p:xfrm>
          <a:off x="647700" y="1454150"/>
          <a:ext cx="10084901" cy="584080"/>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34282209"/>
                    </a:ext>
                  </a:extLst>
                </a:gridCol>
                <a:gridCol w="3844407">
                  <a:extLst>
                    <a:ext uri="{9D8B030D-6E8A-4147-A177-3AD203B41FA5}">
                      <a16:colId xmlns:a16="http://schemas.microsoft.com/office/drawing/2014/main" val="459508826"/>
                    </a:ext>
                  </a:extLst>
                </a:gridCol>
                <a:gridCol w="1095473">
                  <a:extLst>
                    <a:ext uri="{9D8B030D-6E8A-4147-A177-3AD203B41FA5}">
                      <a16:colId xmlns:a16="http://schemas.microsoft.com/office/drawing/2014/main" val="3102142753"/>
                    </a:ext>
                  </a:extLst>
                </a:gridCol>
                <a:gridCol w="807092">
                  <a:extLst>
                    <a:ext uri="{9D8B030D-6E8A-4147-A177-3AD203B41FA5}">
                      <a16:colId xmlns:a16="http://schemas.microsoft.com/office/drawing/2014/main" val="2072783741"/>
                    </a:ext>
                  </a:extLst>
                </a:gridCol>
                <a:gridCol w="551732">
                  <a:extLst>
                    <a:ext uri="{9D8B030D-6E8A-4147-A177-3AD203B41FA5}">
                      <a16:colId xmlns:a16="http://schemas.microsoft.com/office/drawing/2014/main" val="1701439563"/>
                    </a:ext>
                  </a:extLst>
                </a:gridCol>
                <a:gridCol w="643064">
                  <a:extLst>
                    <a:ext uri="{9D8B030D-6E8A-4147-A177-3AD203B41FA5}">
                      <a16:colId xmlns:a16="http://schemas.microsoft.com/office/drawing/2014/main" val="3814892244"/>
                    </a:ext>
                  </a:extLst>
                </a:gridCol>
                <a:gridCol w="643064">
                  <a:extLst>
                    <a:ext uri="{9D8B030D-6E8A-4147-A177-3AD203B41FA5}">
                      <a16:colId xmlns:a16="http://schemas.microsoft.com/office/drawing/2014/main" val="960716218"/>
                    </a:ext>
                  </a:extLst>
                </a:gridCol>
                <a:gridCol w="1898167">
                  <a:extLst>
                    <a:ext uri="{9D8B030D-6E8A-4147-A177-3AD203B41FA5}">
                      <a16:colId xmlns:a16="http://schemas.microsoft.com/office/drawing/2014/main" val="1870510373"/>
                    </a:ext>
                  </a:extLst>
                </a:gridCol>
              </a:tblGrid>
              <a:tr h="296861">
                <a:tc>
                  <a:txBody>
                    <a:bodyPr/>
                    <a:lstStyle/>
                    <a:p>
                      <a:pPr algn="ctr">
                        <a:lnSpc>
                          <a:spcPct val="107000"/>
                        </a:lnSpc>
                        <a:spcAft>
                          <a:spcPts val="800"/>
                        </a:spcAft>
                      </a:pPr>
                      <a:r>
                        <a:rPr lang="en-GB" sz="1000" dirty="0"/>
                        <a:t>UID</a:t>
                      </a:r>
                    </a:p>
                  </a:txBody>
                  <a:tcPr marL="36001" marR="36001" marT="0" marB="0" anchor="ctr"/>
                </a:tc>
                <a:tc>
                  <a:txBody>
                    <a:bodyPr/>
                    <a:lstStyle/>
                    <a:p>
                      <a:pPr algn="ctr">
                        <a:lnSpc>
                          <a:spcPct val="107000"/>
                        </a:lnSpc>
                        <a:spcAft>
                          <a:spcPts val="800"/>
                        </a:spcAft>
                      </a:pPr>
                      <a:r>
                        <a:rPr lang="en-GB" sz="1000" dirty="0"/>
                        <a:t>Name</a:t>
                      </a:r>
                    </a:p>
                  </a:txBody>
                  <a:tcPr marL="36001" marR="36001" marT="0" marB="0" anchor="ctr"/>
                </a:tc>
                <a:tc>
                  <a:txBody>
                    <a:bodyPr/>
                    <a:lstStyle/>
                    <a:p>
                      <a:pPr algn="ctr">
                        <a:lnSpc>
                          <a:spcPct val="107000"/>
                        </a:lnSpc>
                        <a:spcAft>
                          <a:spcPts val="800"/>
                        </a:spcAft>
                      </a:pPr>
                      <a:r>
                        <a:rPr lang="en-GB" sz="1000" dirty="0"/>
                        <a:t>Acronym</a:t>
                      </a:r>
                    </a:p>
                  </a:txBody>
                  <a:tcPr marL="36001" marR="36001" marT="0" marB="0" anchor="ctr"/>
                </a:tc>
                <a:tc>
                  <a:txBody>
                    <a:bodyPr/>
                    <a:lstStyle/>
                    <a:p>
                      <a:pPr algn="ctr">
                        <a:lnSpc>
                          <a:spcPct val="107000"/>
                        </a:lnSpc>
                        <a:spcAft>
                          <a:spcPts val="800"/>
                        </a:spcAft>
                      </a:pPr>
                      <a:r>
                        <a:rPr lang="en-GB" sz="1000" dirty="0"/>
                        <a:t>Target (mm/</a:t>
                      </a:r>
                      <a:r>
                        <a:rPr lang="en-GB" sz="1000" dirty="0" err="1"/>
                        <a:t>yyyy</a:t>
                      </a:r>
                      <a:r>
                        <a:rPr lang="en-GB" sz="1000" dirty="0"/>
                        <a:t>)</a:t>
                      </a:r>
                    </a:p>
                  </a:txBody>
                  <a:tcPr marL="36001" marR="36001" marT="0" marB="0" anchor="ctr"/>
                </a:tc>
                <a:tc>
                  <a:txBody>
                    <a:bodyPr/>
                    <a:lstStyle/>
                    <a:p>
                      <a:pPr algn="ctr">
                        <a:lnSpc>
                          <a:spcPct val="107000"/>
                        </a:lnSpc>
                        <a:spcAft>
                          <a:spcPts val="800"/>
                        </a:spcAft>
                      </a:pPr>
                      <a:r>
                        <a:rPr lang="en-GB" sz="1000" dirty="0"/>
                        <a:t>Old %</a:t>
                      </a:r>
                    </a:p>
                  </a:txBody>
                  <a:tcPr marL="36001" marR="36001" marT="0" marB="0" anchor="ctr"/>
                </a:tc>
                <a:tc>
                  <a:txBody>
                    <a:bodyPr/>
                    <a:lstStyle/>
                    <a:p>
                      <a:pPr algn="ctr">
                        <a:lnSpc>
                          <a:spcPct val="107000"/>
                        </a:lnSpc>
                        <a:spcAft>
                          <a:spcPts val="800"/>
                        </a:spcAft>
                      </a:pPr>
                      <a:r>
                        <a:rPr lang="en-GB" sz="1000" b="1" kern="1200" dirty="0">
                          <a:solidFill>
                            <a:schemeClr val="lt1"/>
                          </a:solidFill>
                          <a:latin typeface="+mn-lt"/>
                          <a:ea typeface="+mn-ea"/>
                          <a:cs typeface="+mn-cs"/>
                        </a:rPr>
                        <a:t>WID</a:t>
                      </a:r>
                      <a:endParaRPr lang="en-GB" sz="1000" dirty="0">
                        <a:solidFill>
                          <a:srgbClr val="FF0000"/>
                        </a:solidFill>
                      </a:endParaRPr>
                    </a:p>
                  </a:txBody>
                  <a:tcPr marL="36001" marR="36001" marT="0" marB="0" anchor="ctr"/>
                </a:tc>
                <a:tc>
                  <a:txBody>
                    <a:bodyPr/>
                    <a:lstStyle/>
                    <a:p>
                      <a:pPr algn="ctr">
                        <a:lnSpc>
                          <a:spcPct val="107000"/>
                        </a:lnSpc>
                        <a:spcAft>
                          <a:spcPts val="800"/>
                        </a:spcAft>
                      </a:pPr>
                      <a:r>
                        <a:rPr lang="en-GB" sz="1000" dirty="0">
                          <a:solidFill>
                            <a:srgbClr val="FF0000"/>
                          </a:solidFill>
                        </a:rPr>
                        <a:t>New %</a:t>
                      </a:r>
                      <a:endParaRPr lang="en-GB" sz="10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000" dirty="0">
                          <a:solidFill>
                            <a:srgbClr val="FF0000"/>
                          </a:solidFill>
                        </a:rPr>
                        <a:t>Change or comment</a:t>
                      </a:r>
                    </a:p>
                  </a:txBody>
                  <a:tcPr marL="36001" marR="36001" marT="0" marB="0" anchor="ctr"/>
                </a:tc>
                <a:extLst>
                  <a:ext uri="{0D108BD9-81ED-4DB2-BD59-A6C34878D82A}">
                    <a16:rowId xmlns:a16="http://schemas.microsoft.com/office/drawing/2014/main" val="755739133"/>
                  </a:ext>
                </a:extLst>
              </a:tr>
              <a:tr h="265183">
                <a:tc>
                  <a:txBody>
                    <a:bodyPr/>
                    <a:lstStyle/>
                    <a:p>
                      <a:pPr algn="r" fontAlgn="b"/>
                      <a:r>
                        <a:rPr lang="en-US" sz="1100" dirty="0"/>
                        <a:t>960043</a:t>
                      </a:r>
                    </a:p>
                  </a:txBody>
                  <a:tcPr marL="9525" marR="9525" marT="9525" marB="0" anchor="b"/>
                </a:tc>
                <a:tc>
                  <a:txBody>
                    <a:bodyPr/>
                    <a:lstStyle/>
                    <a:p>
                      <a:pPr algn="l" fontAlgn="b"/>
                      <a:r>
                        <a:rPr lang="en-US" sz="1100" dirty="0"/>
                        <a:t>UE Testing Phase 2 </a:t>
                      </a:r>
                    </a:p>
                  </a:txBody>
                  <a:tcPr marL="9525" marR="9525" marT="9525" marB="0" anchor="b"/>
                </a:tc>
                <a:tc>
                  <a:txBody>
                    <a:bodyPr/>
                    <a:lstStyle/>
                    <a:p>
                      <a:pPr algn="l" fontAlgn="b"/>
                      <a:r>
                        <a:rPr lang="en-US" sz="1100" dirty="0" err="1"/>
                        <a:t>eUET</a:t>
                      </a:r>
                      <a:endParaRPr lang="en-US" sz="1100" dirty="0"/>
                    </a:p>
                  </a:txBody>
                  <a:tcPr marL="9525" marR="9525" marT="9525" marB="0" anchor="b"/>
                </a:tc>
                <a:tc>
                  <a:txBody>
                    <a:bodyPr/>
                    <a:lstStyle/>
                    <a:p>
                      <a:pPr algn="r" fontAlgn="b"/>
                      <a:r>
                        <a:rPr lang="en-US" sz="1100" dirty="0">
                          <a:solidFill>
                            <a:schemeClr val="tx1"/>
                          </a:solidFill>
                        </a:rPr>
                        <a:t>3/3/2024</a:t>
                      </a:r>
                    </a:p>
                  </a:txBody>
                  <a:tcPr marL="9525" marR="9525" marT="9525" marB="0" anchor="b"/>
                </a:tc>
                <a:tc>
                  <a:txBody>
                    <a:bodyPr/>
                    <a:lstStyle/>
                    <a:p>
                      <a:pPr algn="r" fontAlgn="b"/>
                      <a:r>
                        <a:rPr lang="en-US" sz="1100" dirty="0"/>
                        <a:t>35%</a:t>
                      </a:r>
                    </a:p>
                  </a:txBody>
                  <a:tcPr marL="9525" marR="9525" marT="9525" marB="0" anchor="b"/>
                </a:tc>
                <a:tc>
                  <a:txBody>
                    <a:bodyPr/>
                    <a:lstStyle/>
                    <a:p>
                      <a:pPr algn="l" fontAlgn="b"/>
                      <a:r>
                        <a:rPr lang="en-US" sz="1100" dirty="0">
                          <a:hlinkClick r:id="rId3"/>
                        </a:rPr>
                        <a:t>SP-220610</a:t>
                      </a:r>
                      <a:endParaRPr lang="en-US" sz="1100" dirty="0"/>
                    </a:p>
                  </a:txBody>
                  <a:tcPr marL="9525" marR="9525" marT="9525" marB="0" anchor="b"/>
                </a:tc>
                <a:tc>
                  <a:txBody>
                    <a:bodyPr/>
                    <a:lstStyle/>
                    <a:p>
                      <a:pPr algn="ctr">
                        <a:lnSpc>
                          <a:spcPct val="107000"/>
                        </a:lnSpc>
                        <a:spcAft>
                          <a:spcPts val="800"/>
                        </a:spcAft>
                      </a:pPr>
                      <a:r>
                        <a:rPr lang="en-GB" sz="1050" dirty="0">
                          <a:solidFill>
                            <a:srgbClr val="FF0000"/>
                          </a:solidFill>
                        </a:rPr>
                        <a:t>65%</a:t>
                      </a:r>
                    </a:p>
                  </a:txBody>
                  <a:tcPr marL="36001" marR="36001" marT="0" marB="0" anchor="ctr"/>
                </a:tc>
                <a:tc>
                  <a:txBody>
                    <a:bodyPr/>
                    <a:lstStyle/>
                    <a:p>
                      <a:pPr algn="ctr">
                        <a:lnSpc>
                          <a:spcPct val="107000"/>
                        </a:lnSpc>
                        <a:spcAft>
                          <a:spcPts val="800"/>
                        </a:spcAft>
                      </a:pPr>
                      <a:endParaRPr lang="en-GB" sz="1100" dirty="0">
                        <a:solidFill>
                          <a:srgbClr val="FF0000"/>
                        </a:solidFill>
                      </a:endParaRPr>
                    </a:p>
                  </a:txBody>
                  <a:tcPr marL="36001" marR="36001" marT="0" marB="0" anchor="ctr"/>
                </a:tc>
                <a:extLst>
                  <a:ext uri="{0D108BD9-81ED-4DB2-BD59-A6C34878D82A}">
                    <a16:rowId xmlns:a16="http://schemas.microsoft.com/office/drawing/2014/main" val="3384734530"/>
                  </a:ext>
                </a:extLst>
              </a:tr>
            </a:tbl>
          </a:graphicData>
        </a:graphic>
      </p:graphicFrame>
    </p:spTree>
    <p:extLst>
      <p:ext uri="{BB962C8B-B14F-4D97-AF65-F5344CB8AC3E}">
        <p14:creationId xmlns:p14="http://schemas.microsoft.com/office/powerpoint/2010/main" val="157759405"/>
      </p:ext>
    </p:extLst>
  </p:cSld>
  <p:clrMapOvr>
    <a:masterClrMapping/>
  </p:clrMapOvr>
  <p:transition spd="slow"/>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p:txBody>
          <a:bodyPr/>
          <a:lstStyle/>
          <a:p>
            <a:r>
              <a:rPr lang="en-US" sz="3200" dirty="0"/>
              <a:t>Enhanced Multiparty RTT </a:t>
            </a:r>
            <a:br>
              <a:rPr lang="en-US" sz="3200" dirty="0"/>
            </a:br>
            <a:r>
              <a:rPr lang="en-US" altLang="en-US" sz="3200" dirty="0"/>
              <a:t>(</a:t>
            </a:r>
            <a:r>
              <a:rPr lang="en-US" sz="3200" dirty="0"/>
              <a:t>MP_RTT</a:t>
            </a:r>
            <a:r>
              <a:rPr lang="en-US" altLang="en-US" sz="3200" dirty="0"/>
              <a:t>)</a:t>
            </a:r>
            <a:endParaRPr lang="en-US" altLang="en-US" sz="3200" dirty="0">
              <a:solidFill>
                <a:srgbClr val="33CC33"/>
              </a:solidFill>
            </a:endParaRPr>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506227"/>
            <a:ext cx="11068050" cy="3778688"/>
          </a:xfrm>
        </p:spPr>
        <p:txBody>
          <a:bodyPr/>
          <a:lstStyle/>
          <a:p>
            <a:pPr marL="287338" lvl="0" indent="-287338" fontAlgn="base">
              <a:lnSpc>
                <a:spcPct val="93000"/>
              </a:lnSpc>
              <a:spcBef>
                <a:spcPct val="15000"/>
              </a:spcBef>
              <a:spcAft>
                <a:spcPct val="15000"/>
              </a:spcAft>
              <a:buSzPct val="100000"/>
              <a:buNone/>
              <a:tabLst>
                <a:tab pos="285750" algn="l"/>
              </a:tabLst>
              <a:defRPr/>
            </a:pPr>
            <a:r>
              <a:rPr lang="en-GB" sz="1600" b="1" u="sng" dirty="0">
                <a:cs typeface="Arial" pitchFamily="34" charset="0"/>
              </a:rPr>
              <a:t>Purpose</a:t>
            </a:r>
          </a:p>
          <a:p>
            <a:pPr marL="287338" indent="-287338">
              <a:lnSpc>
                <a:spcPct val="93000"/>
              </a:lnSpc>
              <a:spcBef>
                <a:spcPct val="15000"/>
              </a:spcBef>
              <a:spcAft>
                <a:spcPct val="15000"/>
              </a:spcAft>
              <a:buSzPct val="100000"/>
              <a:tabLst>
                <a:tab pos="285750" algn="l"/>
              </a:tabLst>
              <a:defRPr/>
            </a:pPr>
            <a:r>
              <a:rPr lang="en-US" altLang="en-US" sz="1600" dirty="0">
                <a:cs typeface="Arial" panose="020B0604020202020204" pitchFamily="34" charset="0"/>
              </a:rPr>
              <a:t>This WI will specify suitable solutions for multiparty RTT media in IMS, for both RTP and IMS data channel transport, focusing on the transport format and procedures in IETF RFC 9071</a:t>
            </a:r>
          </a:p>
          <a:p>
            <a:pPr marL="287338" indent="-287338">
              <a:lnSpc>
                <a:spcPct val="93000"/>
              </a:lnSpc>
              <a:spcBef>
                <a:spcPct val="15000"/>
              </a:spcBef>
              <a:spcAft>
                <a:spcPct val="15000"/>
              </a:spcAft>
              <a:buSzPct val="100000"/>
              <a:buNone/>
              <a:tabLst>
                <a:tab pos="285750" algn="l"/>
              </a:tabLst>
              <a:defRPr/>
            </a:pPr>
            <a:r>
              <a:rPr lang="en-GB" sz="1600" b="1" u="sng" dirty="0">
                <a:cs typeface="Arial" pitchFamily="34" charset="0"/>
              </a:rPr>
              <a:t>Progress in the last quarter</a:t>
            </a:r>
            <a:endParaRPr lang="en-GB" sz="1600" u="sng" dirty="0">
              <a:cs typeface="Arial" pitchFamily="34" charset="0"/>
            </a:endParaRPr>
          </a:p>
          <a:p>
            <a:pPr marL="287338" indent="-287338">
              <a:lnSpc>
                <a:spcPct val="93000"/>
              </a:lnSpc>
              <a:spcBef>
                <a:spcPct val="15000"/>
              </a:spcBef>
              <a:spcAft>
                <a:spcPct val="15000"/>
              </a:spcAft>
              <a:buSzPct val="100000"/>
              <a:tabLst>
                <a:tab pos="285750" algn="l"/>
              </a:tabLst>
              <a:defRPr/>
            </a:pPr>
            <a:r>
              <a:rPr lang="en-US" sz="1600" u="sng" dirty="0">
                <a:solidFill>
                  <a:srgbClr val="0000FF"/>
                </a:solidFill>
                <a:effectLst/>
                <a:ea typeface="Calibri" panose="020F0502020204030204" pitchFamily="34" charset="0"/>
                <a:hlinkClick r:id="rId2"/>
              </a:rPr>
              <a:t>SP-231375 </a:t>
            </a:r>
            <a:r>
              <a:rPr lang="en-US" altLang="zh-CN" sz="1600" dirty="0">
                <a:cs typeface="Arial" pitchFamily="34" charset="0"/>
              </a:rPr>
              <a:t>CR to TS 26.114 with normative recommendations </a:t>
            </a:r>
          </a:p>
          <a:p>
            <a:pPr marL="287338" indent="-287338">
              <a:lnSpc>
                <a:spcPct val="93000"/>
              </a:lnSpc>
              <a:spcBef>
                <a:spcPct val="15000"/>
              </a:spcBef>
              <a:spcAft>
                <a:spcPct val="15000"/>
              </a:spcAft>
              <a:buSzPct val="100000"/>
              <a:tabLst>
                <a:tab pos="285750" algn="l"/>
              </a:tabLst>
              <a:defRPr/>
            </a:pPr>
            <a:r>
              <a:rPr lang="en-US" sz="1600" b="0" i="0" dirty="0">
                <a:solidFill>
                  <a:srgbClr val="000000"/>
                </a:solidFill>
                <a:effectLst/>
                <a:hlinkClick r:id="rId3"/>
              </a:rPr>
              <a:t>SP-231290 </a:t>
            </a:r>
            <a:r>
              <a:rPr lang="en-US" altLang="zh-CN" sz="1600" dirty="0">
                <a:cs typeface="Arial" pitchFamily="34" charset="0"/>
              </a:rPr>
              <a:t>Revision of the WID to include a TR 26.9xx as output of the WI to document a set of guidelines for MP_RTT.</a:t>
            </a:r>
          </a:p>
          <a:p>
            <a:pPr marL="287338" indent="-287338">
              <a:lnSpc>
                <a:spcPct val="93000"/>
              </a:lnSpc>
              <a:spcBef>
                <a:spcPct val="15000"/>
              </a:spcBef>
              <a:spcAft>
                <a:spcPct val="15000"/>
              </a:spcAft>
              <a:buSzPct val="100000"/>
              <a:tabLst>
                <a:tab pos="285750" algn="l"/>
              </a:tabLst>
              <a:defRPr/>
            </a:pPr>
            <a:r>
              <a:rPr lang="en-US" altLang="zh-CN" sz="1600" dirty="0">
                <a:cs typeface="Arial" pitchFamily="34" charset="0"/>
              </a:rPr>
              <a:t>Due to the additional work, the completion time for MP_RTT is pushed out by one meeting cycle, to March 2024. TP was revised accordingly.</a:t>
            </a:r>
          </a:p>
          <a:p>
            <a:pPr marL="687388" lvl="1" indent="-287338">
              <a:lnSpc>
                <a:spcPct val="93000"/>
              </a:lnSpc>
              <a:spcBef>
                <a:spcPct val="15000"/>
              </a:spcBef>
              <a:spcAft>
                <a:spcPct val="15000"/>
              </a:spcAft>
              <a:buSzPct val="100000"/>
              <a:tabLst>
                <a:tab pos="285750" algn="l"/>
              </a:tabLst>
              <a:defRPr/>
            </a:pPr>
            <a:endParaRPr lang="en-US" altLang="zh-CN" sz="1400" dirty="0">
              <a:cs typeface="Arial" pitchFamily="34" charset="0"/>
            </a:endParaRPr>
          </a:p>
          <a:p>
            <a:pPr marL="287338" lvl="0" indent="-287338" fontAlgn="base">
              <a:lnSpc>
                <a:spcPct val="93000"/>
              </a:lnSpc>
              <a:spcBef>
                <a:spcPct val="15000"/>
              </a:spcBef>
              <a:spcAft>
                <a:spcPct val="15000"/>
              </a:spcAft>
              <a:buSzPct val="100000"/>
              <a:buNone/>
              <a:tabLst>
                <a:tab pos="285750" algn="l"/>
              </a:tabLst>
              <a:defRPr/>
            </a:pPr>
            <a:r>
              <a:rPr lang="en-GB" sz="1600" b="1" u="sng" dirty="0">
                <a:cs typeface="Arial" pitchFamily="34" charset="0"/>
              </a:rPr>
              <a:t>Next steps</a:t>
            </a:r>
          </a:p>
          <a:p>
            <a:pPr marL="287338" indent="-287338">
              <a:lnSpc>
                <a:spcPct val="93000"/>
              </a:lnSpc>
              <a:spcBef>
                <a:spcPct val="15000"/>
              </a:spcBef>
              <a:spcAft>
                <a:spcPct val="15000"/>
              </a:spcAft>
              <a:buSzPct val="100000"/>
              <a:tabLst>
                <a:tab pos="285750" algn="l"/>
              </a:tabLst>
              <a:defRPr/>
            </a:pPr>
            <a:r>
              <a:rPr lang="en-US" altLang="zh-CN" sz="1600" dirty="0">
                <a:cs typeface="Arial" pitchFamily="34" charset="0"/>
              </a:rPr>
              <a:t>Prepare further CRs to 26.114 for approval at next SA plenary</a:t>
            </a:r>
            <a:endParaRPr lang="en-US" altLang="en-US" sz="1300" dirty="0">
              <a:cs typeface="Arial" panose="020B0604020202020204" pitchFamily="34" charset="0"/>
            </a:endParaRPr>
          </a:p>
        </p:txBody>
      </p:sp>
      <p:graphicFrame>
        <p:nvGraphicFramePr>
          <p:cNvPr id="4" name="Table 3">
            <a:extLst>
              <a:ext uri="{FF2B5EF4-FFF2-40B4-BE49-F238E27FC236}">
                <a16:creationId xmlns:a16="http://schemas.microsoft.com/office/drawing/2014/main" id="{909FD898-5177-44AA-ADED-4300DF5FF2BE}"/>
              </a:ext>
            </a:extLst>
          </p:cNvPr>
          <p:cNvGraphicFramePr>
            <a:graphicFrameLocks noGrp="1"/>
          </p:cNvGraphicFramePr>
          <p:nvPr>
            <p:extLst>
              <p:ext uri="{D42A27DB-BD31-4B8C-83A1-F6EECF244321}">
                <p14:modId xmlns:p14="http://schemas.microsoft.com/office/powerpoint/2010/main" val="94935093"/>
              </p:ext>
            </p:extLst>
          </p:nvPr>
        </p:nvGraphicFramePr>
        <p:xfrm>
          <a:off x="647700" y="1454150"/>
          <a:ext cx="10084901" cy="663702"/>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1644918158"/>
                    </a:ext>
                  </a:extLst>
                </a:gridCol>
                <a:gridCol w="3844407">
                  <a:extLst>
                    <a:ext uri="{9D8B030D-6E8A-4147-A177-3AD203B41FA5}">
                      <a16:colId xmlns:a16="http://schemas.microsoft.com/office/drawing/2014/main" val="1459980242"/>
                    </a:ext>
                  </a:extLst>
                </a:gridCol>
                <a:gridCol w="1095473">
                  <a:extLst>
                    <a:ext uri="{9D8B030D-6E8A-4147-A177-3AD203B41FA5}">
                      <a16:colId xmlns:a16="http://schemas.microsoft.com/office/drawing/2014/main" val="297302760"/>
                    </a:ext>
                  </a:extLst>
                </a:gridCol>
                <a:gridCol w="807092">
                  <a:extLst>
                    <a:ext uri="{9D8B030D-6E8A-4147-A177-3AD203B41FA5}">
                      <a16:colId xmlns:a16="http://schemas.microsoft.com/office/drawing/2014/main" val="3331018314"/>
                    </a:ext>
                  </a:extLst>
                </a:gridCol>
                <a:gridCol w="551732">
                  <a:extLst>
                    <a:ext uri="{9D8B030D-6E8A-4147-A177-3AD203B41FA5}">
                      <a16:colId xmlns:a16="http://schemas.microsoft.com/office/drawing/2014/main" val="1048097541"/>
                    </a:ext>
                  </a:extLst>
                </a:gridCol>
                <a:gridCol w="643064">
                  <a:extLst>
                    <a:ext uri="{9D8B030D-6E8A-4147-A177-3AD203B41FA5}">
                      <a16:colId xmlns:a16="http://schemas.microsoft.com/office/drawing/2014/main" val="2735827163"/>
                    </a:ext>
                  </a:extLst>
                </a:gridCol>
                <a:gridCol w="643064">
                  <a:extLst>
                    <a:ext uri="{9D8B030D-6E8A-4147-A177-3AD203B41FA5}">
                      <a16:colId xmlns:a16="http://schemas.microsoft.com/office/drawing/2014/main" val="3220655723"/>
                    </a:ext>
                  </a:extLst>
                </a:gridCol>
                <a:gridCol w="1898167">
                  <a:extLst>
                    <a:ext uri="{9D8B030D-6E8A-4147-A177-3AD203B41FA5}">
                      <a16:colId xmlns:a16="http://schemas.microsoft.com/office/drawing/2014/main" val="1569938170"/>
                    </a:ext>
                  </a:extLst>
                </a:gridCol>
              </a:tblGrid>
              <a:tr h="296861">
                <a:tc>
                  <a:txBody>
                    <a:bodyPr/>
                    <a:lstStyle/>
                    <a:p>
                      <a:pPr algn="ctr">
                        <a:lnSpc>
                          <a:spcPct val="107000"/>
                        </a:lnSpc>
                        <a:spcAft>
                          <a:spcPts val="800"/>
                        </a:spcAft>
                      </a:pPr>
                      <a:r>
                        <a:rPr lang="en-GB" sz="1000" dirty="0"/>
                        <a:t>UID</a:t>
                      </a:r>
                    </a:p>
                  </a:txBody>
                  <a:tcPr marL="36001" marR="36001" marT="0" marB="0" anchor="ctr"/>
                </a:tc>
                <a:tc>
                  <a:txBody>
                    <a:bodyPr/>
                    <a:lstStyle/>
                    <a:p>
                      <a:pPr algn="ctr">
                        <a:lnSpc>
                          <a:spcPct val="107000"/>
                        </a:lnSpc>
                        <a:spcAft>
                          <a:spcPts val="800"/>
                        </a:spcAft>
                      </a:pPr>
                      <a:r>
                        <a:rPr lang="en-GB" sz="1000" dirty="0"/>
                        <a:t>Name</a:t>
                      </a:r>
                    </a:p>
                  </a:txBody>
                  <a:tcPr marL="36001" marR="36001" marT="0" marB="0" anchor="ctr"/>
                </a:tc>
                <a:tc>
                  <a:txBody>
                    <a:bodyPr/>
                    <a:lstStyle/>
                    <a:p>
                      <a:pPr algn="ctr">
                        <a:lnSpc>
                          <a:spcPct val="107000"/>
                        </a:lnSpc>
                        <a:spcAft>
                          <a:spcPts val="800"/>
                        </a:spcAft>
                      </a:pPr>
                      <a:r>
                        <a:rPr lang="en-GB" sz="1000" dirty="0"/>
                        <a:t>Acronym</a:t>
                      </a:r>
                    </a:p>
                  </a:txBody>
                  <a:tcPr marL="36001" marR="36001" marT="0" marB="0" anchor="ctr"/>
                </a:tc>
                <a:tc>
                  <a:txBody>
                    <a:bodyPr/>
                    <a:lstStyle/>
                    <a:p>
                      <a:pPr algn="ctr">
                        <a:lnSpc>
                          <a:spcPct val="107000"/>
                        </a:lnSpc>
                        <a:spcAft>
                          <a:spcPts val="800"/>
                        </a:spcAft>
                      </a:pPr>
                      <a:r>
                        <a:rPr lang="en-GB" sz="1000" dirty="0"/>
                        <a:t>Target (mm/</a:t>
                      </a:r>
                      <a:r>
                        <a:rPr lang="en-GB" sz="1000" dirty="0" err="1"/>
                        <a:t>yyyy</a:t>
                      </a:r>
                      <a:r>
                        <a:rPr lang="en-GB" sz="1000" dirty="0"/>
                        <a:t>)</a:t>
                      </a:r>
                    </a:p>
                  </a:txBody>
                  <a:tcPr marL="36001" marR="36001" marT="0" marB="0" anchor="ctr"/>
                </a:tc>
                <a:tc>
                  <a:txBody>
                    <a:bodyPr/>
                    <a:lstStyle/>
                    <a:p>
                      <a:pPr algn="ctr">
                        <a:lnSpc>
                          <a:spcPct val="107000"/>
                        </a:lnSpc>
                        <a:spcAft>
                          <a:spcPts val="800"/>
                        </a:spcAft>
                      </a:pPr>
                      <a:r>
                        <a:rPr lang="en-GB" sz="1000" dirty="0"/>
                        <a:t>Old %</a:t>
                      </a:r>
                    </a:p>
                  </a:txBody>
                  <a:tcPr marL="36001" marR="36001" marT="0" marB="0" anchor="ctr"/>
                </a:tc>
                <a:tc>
                  <a:txBody>
                    <a:bodyPr/>
                    <a:lstStyle/>
                    <a:p>
                      <a:pPr algn="ctr">
                        <a:lnSpc>
                          <a:spcPct val="107000"/>
                        </a:lnSpc>
                        <a:spcAft>
                          <a:spcPts val="800"/>
                        </a:spcAft>
                      </a:pPr>
                      <a:r>
                        <a:rPr lang="en-GB" sz="1000" b="1" kern="1200" dirty="0">
                          <a:solidFill>
                            <a:schemeClr val="lt1"/>
                          </a:solidFill>
                          <a:latin typeface="+mn-lt"/>
                          <a:ea typeface="+mn-ea"/>
                          <a:cs typeface="+mn-cs"/>
                        </a:rPr>
                        <a:t>WID</a:t>
                      </a:r>
                      <a:endParaRPr lang="en-GB" sz="1000" dirty="0">
                        <a:solidFill>
                          <a:srgbClr val="FF0000"/>
                        </a:solidFill>
                      </a:endParaRPr>
                    </a:p>
                  </a:txBody>
                  <a:tcPr marL="36001" marR="36001" marT="0" marB="0" anchor="ctr"/>
                </a:tc>
                <a:tc>
                  <a:txBody>
                    <a:bodyPr/>
                    <a:lstStyle/>
                    <a:p>
                      <a:pPr algn="ctr">
                        <a:lnSpc>
                          <a:spcPct val="107000"/>
                        </a:lnSpc>
                        <a:spcAft>
                          <a:spcPts val="800"/>
                        </a:spcAft>
                      </a:pPr>
                      <a:r>
                        <a:rPr lang="en-GB" sz="1000" dirty="0">
                          <a:solidFill>
                            <a:srgbClr val="FF0000"/>
                          </a:solidFill>
                        </a:rPr>
                        <a:t>New %</a:t>
                      </a:r>
                      <a:endParaRPr lang="en-GB" sz="10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000" dirty="0">
                          <a:solidFill>
                            <a:srgbClr val="FF0000"/>
                          </a:solidFill>
                        </a:rPr>
                        <a:t>Change or comment</a:t>
                      </a:r>
                    </a:p>
                  </a:txBody>
                  <a:tcPr marL="36001" marR="36001" marT="0" marB="0" anchor="ctr"/>
                </a:tc>
                <a:extLst>
                  <a:ext uri="{0D108BD9-81ED-4DB2-BD59-A6C34878D82A}">
                    <a16:rowId xmlns:a16="http://schemas.microsoft.com/office/drawing/2014/main" val="2165352221"/>
                  </a:ext>
                </a:extLst>
              </a:tr>
              <a:tr h="295202">
                <a:tc>
                  <a:txBody>
                    <a:bodyPr/>
                    <a:lstStyle/>
                    <a:p>
                      <a:pPr algn="r" fontAlgn="b"/>
                      <a:r>
                        <a:rPr lang="en-US" sz="1100" dirty="0"/>
                        <a:t>980007</a:t>
                      </a:r>
                    </a:p>
                  </a:txBody>
                  <a:tcPr marL="9525" marR="9525" marT="9525" marB="0" anchor="b"/>
                </a:tc>
                <a:tc>
                  <a:txBody>
                    <a:bodyPr/>
                    <a:lstStyle/>
                    <a:p>
                      <a:pPr algn="l" fontAlgn="b"/>
                      <a:r>
                        <a:rPr lang="en-US" sz="1100" dirty="0"/>
                        <a:t>Enhanced Multiparty RTT </a:t>
                      </a:r>
                    </a:p>
                  </a:txBody>
                  <a:tcPr marL="9525" marR="9525" marT="9525" marB="0" anchor="b"/>
                </a:tc>
                <a:tc>
                  <a:txBody>
                    <a:bodyPr/>
                    <a:lstStyle/>
                    <a:p>
                      <a:pPr algn="l" fontAlgn="b"/>
                      <a:r>
                        <a:rPr lang="en-US" sz="1100" dirty="0"/>
                        <a:t>MP_RTT</a:t>
                      </a:r>
                    </a:p>
                  </a:txBody>
                  <a:tcPr marL="9525" marR="9525" marT="9525" marB="0" anchor="b"/>
                </a:tc>
                <a:tc>
                  <a:txBody>
                    <a:bodyPr/>
                    <a:lstStyle/>
                    <a:p>
                      <a:pPr algn="r" fontAlgn="b"/>
                      <a:r>
                        <a:rPr lang="en-US" sz="1100" dirty="0"/>
                        <a:t>12/12/2023</a:t>
                      </a:r>
                    </a:p>
                    <a:p>
                      <a:pPr algn="r" fontAlgn="b"/>
                      <a:r>
                        <a:rPr lang="en-US" sz="1100" dirty="0">
                          <a:solidFill>
                            <a:srgbClr val="FF0000"/>
                          </a:solidFill>
                        </a:rPr>
                        <a:t>-&gt; 3/3/2024</a:t>
                      </a:r>
                    </a:p>
                  </a:txBody>
                  <a:tcPr marL="9525" marR="9525" marT="9525" marB="0" anchor="b"/>
                </a:tc>
                <a:tc>
                  <a:txBody>
                    <a:bodyPr/>
                    <a:lstStyle/>
                    <a:p>
                      <a:pPr algn="r" fontAlgn="b"/>
                      <a:r>
                        <a:rPr lang="en-US" sz="1100" dirty="0"/>
                        <a:t>50%</a:t>
                      </a:r>
                    </a:p>
                  </a:txBody>
                  <a:tcPr marL="9525" marR="9525" marT="9525" marB="0" anchor="b"/>
                </a:tc>
                <a:tc>
                  <a:txBody>
                    <a:bodyPr/>
                    <a:lstStyle/>
                    <a:p>
                      <a:pPr algn="l" fontAlgn="b"/>
                      <a:r>
                        <a:rPr lang="en-US" sz="1100" dirty="0">
                          <a:hlinkClick r:id="rId4"/>
                        </a:rPr>
                        <a:t>SP-221346</a:t>
                      </a:r>
                      <a:endParaRPr lang="en-US" sz="1100" dirty="0"/>
                    </a:p>
                  </a:txBody>
                  <a:tcPr marL="9525" marR="9525" marT="9525" marB="0" anchor="b"/>
                </a:tc>
                <a:tc>
                  <a:txBody>
                    <a:bodyPr/>
                    <a:lstStyle/>
                    <a:p>
                      <a:pPr algn="ctr">
                        <a:lnSpc>
                          <a:spcPct val="107000"/>
                        </a:lnSpc>
                        <a:spcAft>
                          <a:spcPts val="800"/>
                        </a:spcAft>
                      </a:pPr>
                      <a:r>
                        <a:rPr lang="en-GB" sz="1050" dirty="0">
                          <a:solidFill>
                            <a:srgbClr val="FF0000"/>
                          </a:solidFill>
                        </a:rPr>
                        <a:t>75%</a:t>
                      </a:r>
                    </a:p>
                  </a:txBody>
                  <a:tcPr marL="36001" marR="36001" marT="0" marB="0" anchor="ctr"/>
                </a:tc>
                <a:tc>
                  <a:txBody>
                    <a:bodyPr/>
                    <a:lstStyle/>
                    <a:p>
                      <a:pPr algn="ctr">
                        <a:lnSpc>
                          <a:spcPct val="107000"/>
                        </a:lnSpc>
                        <a:spcAft>
                          <a:spcPts val="800"/>
                        </a:spcAft>
                      </a:pPr>
                      <a:r>
                        <a:rPr lang="en-GB" sz="1100" dirty="0">
                          <a:solidFill>
                            <a:srgbClr val="FF0000"/>
                          </a:solidFill>
                        </a:rPr>
                        <a:t>Revised WID in: </a:t>
                      </a:r>
                      <a:r>
                        <a:rPr lang="en-GB" sz="1100" dirty="0">
                          <a:solidFill>
                            <a:srgbClr val="FF0000"/>
                          </a:solidFill>
                          <a:hlinkClick r:id="rId3"/>
                        </a:rPr>
                        <a:t>SP-231290</a:t>
                      </a:r>
                      <a:endParaRPr lang="en-GB" sz="1100" dirty="0">
                        <a:solidFill>
                          <a:srgbClr val="FF0000"/>
                        </a:solidFill>
                      </a:endParaRPr>
                    </a:p>
                  </a:txBody>
                  <a:tcPr marL="36001" marR="36001" marT="0" marB="0" anchor="ctr"/>
                </a:tc>
                <a:extLst>
                  <a:ext uri="{0D108BD9-81ED-4DB2-BD59-A6C34878D82A}">
                    <a16:rowId xmlns:a16="http://schemas.microsoft.com/office/drawing/2014/main" val="1416123524"/>
                  </a:ext>
                </a:extLst>
              </a:tr>
            </a:tbl>
          </a:graphicData>
        </a:graphic>
      </p:graphicFrame>
    </p:spTree>
    <p:extLst>
      <p:ext uri="{BB962C8B-B14F-4D97-AF65-F5344CB8AC3E}">
        <p14:creationId xmlns:p14="http://schemas.microsoft.com/office/powerpoint/2010/main" val="3610431744"/>
      </p:ext>
    </p:extLst>
  </p:cSld>
  <p:clrMapOvr>
    <a:masterClrMapping/>
  </p:clrMapOvr>
  <p:transition spd="slow"/>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p:txBody>
          <a:bodyPr/>
          <a:lstStyle/>
          <a:p>
            <a:r>
              <a:rPr lang="en-US" sz="3200" dirty="0"/>
              <a:t>Immersive Audio for Split Rendering Scenarios</a:t>
            </a:r>
            <a:br>
              <a:rPr lang="en-US" sz="3200" dirty="0"/>
            </a:br>
            <a:r>
              <a:rPr lang="en-US" altLang="en-US" sz="3200" dirty="0"/>
              <a:t>(</a:t>
            </a:r>
            <a:r>
              <a:rPr lang="en-US" sz="3200" dirty="0"/>
              <a:t>ISAR</a:t>
            </a:r>
            <a:r>
              <a:rPr lang="en-US" altLang="en-US" sz="3200" dirty="0"/>
              <a:t>)</a:t>
            </a:r>
            <a:endParaRPr lang="en-US" altLang="en-US" sz="3200" dirty="0">
              <a:solidFill>
                <a:srgbClr val="33CC33"/>
              </a:solidFill>
            </a:endParaRPr>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370338"/>
            <a:ext cx="11068050" cy="3914577"/>
          </a:xfrm>
        </p:spPr>
        <p:txBody>
          <a:bodyPr/>
          <a:lstStyle/>
          <a:p>
            <a:pPr marL="287338" lvl="0" indent="-287338" fontAlgn="base">
              <a:lnSpc>
                <a:spcPct val="93000"/>
              </a:lnSpc>
              <a:spcBef>
                <a:spcPct val="15000"/>
              </a:spcBef>
              <a:spcAft>
                <a:spcPct val="15000"/>
              </a:spcAft>
              <a:buSzPct val="100000"/>
              <a:buNone/>
              <a:tabLst>
                <a:tab pos="285750" algn="l"/>
              </a:tabLst>
              <a:defRPr/>
            </a:pPr>
            <a:r>
              <a:rPr lang="en-GB" sz="1600" b="1" u="sng" dirty="0">
                <a:cs typeface="Arial" pitchFamily="34" charset="0"/>
              </a:rPr>
              <a:t>Purpose</a:t>
            </a:r>
          </a:p>
          <a:p>
            <a:pPr marL="287338" indent="-287338">
              <a:lnSpc>
                <a:spcPct val="93000"/>
              </a:lnSpc>
              <a:spcBef>
                <a:spcPct val="15000"/>
              </a:spcBef>
              <a:spcAft>
                <a:spcPct val="15000"/>
              </a:spcAft>
              <a:buSzPct val="100000"/>
              <a:tabLst>
                <a:tab pos="285750" algn="l"/>
              </a:tabLst>
              <a:defRPr/>
            </a:pPr>
            <a:r>
              <a:rPr lang="en-US" sz="1600" dirty="0">
                <a:solidFill>
                  <a:srgbClr val="000000"/>
                </a:solidFill>
                <a:effectLst/>
                <a:ea typeface="MS Mincho" panose="02020609040205080304" pitchFamily="49" charset="-128"/>
              </a:rPr>
              <a:t>The overall objective of this work item is to develop solutions for immersive binaural audio on head-tracked devices that are compatible with the envisaged split architectures (</a:t>
            </a:r>
            <a:r>
              <a:rPr lang="en-US" sz="1600" dirty="0" err="1">
                <a:solidFill>
                  <a:srgbClr val="000000"/>
                </a:solidFill>
                <a:effectLst/>
                <a:ea typeface="MS Mincho" panose="02020609040205080304" pitchFamily="49" charset="-128"/>
              </a:rPr>
              <a:t>MeCAR</a:t>
            </a:r>
            <a:r>
              <a:rPr lang="en-US" sz="1600" dirty="0">
                <a:solidFill>
                  <a:srgbClr val="000000"/>
                </a:solidFill>
                <a:effectLst/>
                <a:ea typeface="MS Mincho" panose="02020609040205080304" pitchFamily="49" charset="-128"/>
              </a:rPr>
              <a:t>, 26.998). The solutions should consider low-complex and lightweight devices and demonstrate operational benefits over solutions with full decoding and rendering in the end device. </a:t>
            </a:r>
          </a:p>
          <a:p>
            <a:pPr marL="287338" indent="-287338">
              <a:lnSpc>
                <a:spcPct val="93000"/>
              </a:lnSpc>
              <a:spcBef>
                <a:spcPct val="15000"/>
              </a:spcBef>
              <a:spcAft>
                <a:spcPct val="15000"/>
              </a:spcAft>
              <a:buSzPct val="100000"/>
              <a:buNone/>
              <a:tabLst>
                <a:tab pos="285750" algn="l"/>
              </a:tabLst>
              <a:defRPr/>
            </a:pPr>
            <a:r>
              <a:rPr lang="en-GB" sz="1600" b="1" u="sng" dirty="0">
                <a:cs typeface="Arial" pitchFamily="34" charset="0"/>
              </a:rPr>
              <a:t>Progress in the last quarter</a:t>
            </a:r>
          </a:p>
          <a:p>
            <a:pPr marL="287338" indent="-287338">
              <a:lnSpc>
                <a:spcPct val="93000"/>
              </a:lnSpc>
              <a:spcBef>
                <a:spcPct val="15000"/>
              </a:spcBef>
              <a:spcAft>
                <a:spcPct val="15000"/>
              </a:spcAft>
              <a:buSzPct val="100000"/>
              <a:tabLst>
                <a:tab pos="285750" algn="l"/>
              </a:tabLst>
              <a:defRPr/>
            </a:pPr>
            <a:r>
              <a:rPr lang="en-US" sz="1600" dirty="0"/>
              <a:t>The revised WID reflecting both viewpoints expressed at the previous meeting was agreed (</a:t>
            </a:r>
            <a:r>
              <a:rPr lang="en-US" sz="1600" dirty="0">
                <a:hlinkClick r:id="rId2"/>
              </a:rPr>
              <a:t>SP-231291</a:t>
            </a:r>
            <a:r>
              <a:rPr lang="en-US" sz="1600" dirty="0"/>
              <a:t>).</a:t>
            </a:r>
          </a:p>
          <a:p>
            <a:pPr marL="287338" indent="-287338">
              <a:lnSpc>
                <a:spcPct val="93000"/>
              </a:lnSpc>
              <a:spcBef>
                <a:spcPct val="15000"/>
              </a:spcBef>
              <a:spcAft>
                <a:spcPct val="15000"/>
              </a:spcAft>
              <a:buSzPct val="100000"/>
              <a:tabLst>
                <a:tab pos="285750" algn="l"/>
              </a:tabLst>
              <a:defRPr/>
            </a:pPr>
            <a:r>
              <a:rPr lang="en-US" sz="1600" dirty="0"/>
              <a:t>Based on contributions on-line editing led to text to be included in TR 26.865. </a:t>
            </a:r>
          </a:p>
          <a:p>
            <a:pPr marL="287338" indent="-287338">
              <a:lnSpc>
                <a:spcPct val="93000"/>
              </a:lnSpc>
              <a:spcBef>
                <a:spcPct val="15000"/>
              </a:spcBef>
              <a:spcAft>
                <a:spcPct val="15000"/>
              </a:spcAft>
              <a:buSzPct val="100000"/>
              <a:tabLst>
                <a:tab pos="285750" algn="l"/>
              </a:tabLst>
              <a:defRPr/>
            </a:pPr>
            <a:r>
              <a:rPr lang="en-US" sz="1600" dirty="0"/>
              <a:t>SP-23XXXX: TR 26.865 V1.0.0 Immersive Audio for Split Rendering Scenarios; Requirements (Release 18). Presented for information to SA.</a:t>
            </a:r>
          </a:p>
          <a:p>
            <a:pPr marL="287338" lvl="0" indent="-287338" fontAlgn="base">
              <a:lnSpc>
                <a:spcPct val="93000"/>
              </a:lnSpc>
              <a:spcBef>
                <a:spcPct val="15000"/>
              </a:spcBef>
              <a:spcAft>
                <a:spcPct val="15000"/>
              </a:spcAft>
              <a:buSzPct val="100000"/>
              <a:buNone/>
              <a:tabLst>
                <a:tab pos="285750" algn="l"/>
              </a:tabLst>
              <a:defRPr/>
            </a:pPr>
            <a:r>
              <a:rPr lang="en-GB" sz="1600" b="1" u="sng" dirty="0">
                <a:cs typeface="Arial" pitchFamily="34" charset="0"/>
              </a:rPr>
              <a:t>Next steps</a:t>
            </a:r>
          </a:p>
          <a:p>
            <a:pPr marL="287338" indent="-287338">
              <a:lnSpc>
                <a:spcPct val="93000"/>
              </a:lnSpc>
              <a:spcBef>
                <a:spcPct val="15000"/>
              </a:spcBef>
              <a:spcAft>
                <a:spcPct val="15000"/>
              </a:spcAft>
              <a:buSzPct val="100000"/>
              <a:tabLst>
                <a:tab pos="285750" algn="l"/>
              </a:tabLst>
              <a:defRPr/>
            </a:pPr>
            <a:r>
              <a:rPr lang="en-US" altLang="en-US" sz="1600" dirty="0">
                <a:cs typeface="Arial" panose="020B0604020202020204" pitchFamily="34" charset="0"/>
              </a:rPr>
              <a:t>Progress work on solutions for Immersive Audio for Split Rendering Scenarios also considering potential solutions offered by the IVAS work item</a:t>
            </a:r>
          </a:p>
          <a:p>
            <a:pPr marL="287338" indent="-287338">
              <a:lnSpc>
                <a:spcPct val="93000"/>
              </a:lnSpc>
              <a:spcBef>
                <a:spcPct val="15000"/>
              </a:spcBef>
              <a:spcAft>
                <a:spcPct val="15000"/>
              </a:spcAft>
              <a:buSzPct val="100000"/>
              <a:tabLst>
                <a:tab pos="285750" algn="l"/>
              </a:tabLst>
              <a:defRPr/>
            </a:pPr>
            <a:r>
              <a:rPr lang="en-US" altLang="en-US" sz="1600" dirty="0">
                <a:cs typeface="Arial" panose="020B0604020202020204" pitchFamily="34" charset="0"/>
              </a:rPr>
              <a:t>Progress work on performance characterization of solutions for Immersive Audio for Split Rendering Scenarios also considering potential solutions offered by the IVAS work item</a:t>
            </a:r>
          </a:p>
          <a:p>
            <a:pPr marL="287338" indent="-287338">
              <a:lnSpc>
                <a:spcPct val="93000"/>
              </a:lnSpc>
              <a:spcBef>
                <a:spcPct val="15000"/>
              </a:spcBef>
              <a:spcAft>
                <a:spcPct val="15000"/>
              </a:spcAft>
              <a:buSzPct val="100000"/>
              <a:tabLst>
                <a:tab pos="285750" algn="l"/>
              </a:tabLst>
              <a:defRPr/>
            </a:pPr>
            <a:r>
              <a:rPr lang="en-US" altLang="en-US" sz="1600" dirty="0">
                <a:cs typeface="Arial" panose="020B0604020202020204" pitchFamily="34" charset="0"/>
              </a:rPr>
              <a:t>Agree on TR on ISAR requirements v.2.0.0 to be sent to SA plenary for approval</a:t>
            </a:r>
          </a:p>
          <a:p>
            <a:pPr marL="287338" indent="-287338">
              <a:lnSpc>
                <a:spcPct val="93000"/>
              </a:lnSpc>
              <a:spcBef>
                <a:spcPct val="15000"/>
              </a:spcBef>
              <a:spcAft>
                <a:spcPct val="15000"/>
              </a:spcAft>
              <a:buSzPct val="100000"/>
              <a:tabLst>
                <a:tab pos="285750" algn="l"/>
              </a:tabLst>
              <a:defRPr/>
            </a:pPr>
            <a:endParaRPr lang="en-US" altLang="en-US" sz="1200" dirty="0">
              <a:cs typeface="Arial" panose="020B0604020202020204" pitchFamily="34" charset="0"/>
            </a:endParaRPr>
          </a:p>
          <a:p>
            <a:pPr marL="287338" indent="-287338">
              <a:lnSpc>
                <a:spcPct val="93000"/>
              </a:lnSpc>
              <a:spcBef>
                <a:spcPct val="15000"/>
              </a:spcBef>
              <a:spcAft>
                <a:spcPct val="15000"/>
              </a:spcAft>
              <a:buSzPct val="100000"/>
              <a:tabLst>
                <a:tab pos="285750" algn="l"/>
              </a:tabLst>
              <a:defRPr/>
            </a:pPr>
            <a:endParaRPr lang="en-US" altLang="en-US" sz="1200" dirty="0">
              <a:cs typeface="Arial" panose="020B0604020202020204" pitchFamily="34" charset="0"/>
            </a:endParaRPr>
          </a:p>
        </p:txBody>
      </p:sp>
      <p:graphicFrame>
        <p:nvGraphicFramePr>
          <p:cNvPr id="4" name="Table 3">
            <a:extLst>
              <a:ext uri="{FF2B5EF4-FFF2-40B4-BE49-F238E27FC236}">
                <a16:creationId xmlns:a16="http://schemas.microsoft.com/office/drawing/2014/main" id="{909FD898-5177-44AA-ADED-4300DF5FF2BE}"/>
              </a:ext>
            </a:extLst>
          </p:cNvPr>
          <p:cNvGraphicFramePr>
            <a:graphicFrameLocks noGrp="1"/>
          </p:cNvGraphicFramePr>
          <p:nvPr>
            <p:extLst>
              <p:ext uri="{D42A27DB-BD31-4B8C-83A1-F6EECF244321}">
                <p14:modId xmlns:p14="http://schemas.microsoft.com/office/powerpoint/2010/main" val="1111142220"/>
              </p:ext>
            </p:extLst>
          </p:nvPr>
        </p:nvGraphicFramePr>
        <p:xfrm>
          <a:off x="647700" y="1454150"/>
          <a:ext cx="10084901" cy="663702"/>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1644918158"/>
                    </a:ext>
                  </a:extLst>
                </a:gridCol>
                <a:gridCol w="3844407">
                  <a:extLst>
                    <a:ext uri="{9D8B030D-6E8A-4147-A177-3AD203B41FA5}">
                      <a16:colId xmlns:a16="http://schemas.microsoft.com/office/drawing/2014/main" val="1459980242"/>
                    </a:ext>
                  </a:extLst>
                </a:gridCol>
                <a:gridCol w="1095473">
                  <a:extLst>
                    <a:ext uri="{9D8B030D-6E8A-4147-A177-3AD203B41FA5}">
                      <a16:colId xmlns:a16="http://schemas.microsoft.com/office/drawing/2014/main" val="297302760"/>
                    </a:ext>
                  </a:extLst>
                </a:gridCol>
                <a:gridCol w="807092">
                  <a:extLst>
                    <a:ext uri="{9D8B030D-6E8A-4147-A177-3AD203B41FA5}">
                      <a16:colId xmlns:a16="http://schemas.microsoft.com/office/drawing/2014/main" val="3331018314"/>
                    </a:ext>
                  </a:extLst>
                </a:gridCol>
                <a:gridCol w="551732">
                  <a:extLst>
                    <a:ext uri="{9D8B030D-6E8A-4147-A177-3AD203B41FA5}">
                      <a16:colId xmlns:a16="http://schemas.microsoft.com/office/drawing/2014/main" val="1048097541"/>
                    </a:ext>
                  </a:extLst>
                </a:gridCol>
                <a:gridCol w="643064">
                  <a:extLst>
                    <a:ext uri="{9D8B030D-6E8A-4147-A177-3AD203B41FA5}">
                      <a16:colId xmlns:a16="http://schemas.microsoft.com/office/drawing/2014/main" val="2735827163"/>
                    </a:ext>
                  </a:extLst>
                </a:gridCol>
                <a:gridCol w="643064">
                  <a:extLst>
                    <a:ext uri="{9D8B030D-6E8A-4147-A177-3AD203B41FA5}">
                      <a16:colId xmlns:a16="http://schemas.microsoft.com/office/drawing/2014/main" val="3220655723"/>
                    </a:ext>
                  </a:extLst>
                </a:gridCol>
                <a:gridCol w="1898167">
                  <a:extLst>
                    <a:ext uri="{9D8B030D-6E8A-4147-A177-3AD203B41FA5}">
                      <a16:colId xmlns:a16="http://schemas.microsoft.com/office/drawing/2014/main" val="1569938170"/>
                    </a:ext>
                  </a:extLst>
                </a:gridCol>
              </a:tblGrid>
              <a:tr h="296861">
                <a:tc>
                  <a:txBody>
                    <a:bodyPr/>
                    <a:lstStyle/>
                    <a:p>
                      <a:pPr algn="ctr">
                        <a:lnSpc>
                          <a:spcPct val="107000"/>
                        </a:lnSpc>
                        <a:spcAft>
                          <a:spcPts val="800"/>
                        </a:spcAft>
                      </a:pPr>
                      <a:r>
                        <a:rPr lang="en-GB" sz="1000" dirty="0"/>
                        <a:t>UID</a:t>
                      </a:r>
                    </a:p>
                  </a:txBody>
                  <a:tcPr marL="36001" marR="36001" marT="0" marB="0" anchor="ctr"/>
                </a:tc>
                <a:tc>
                  <a:txBody>
                    <a:bodyPr/>
                    <a:lstStyle/>
                    <a:p>
                      <a:pPr algn="ctr">
                        <a:lnSpc>
                          <a:spcPct val="107000"/>
                        </a:lnSpc>
                        <a:spcAft>
                          <a:spcPts val="800"/>
                        </a:spcAft>
                      </a:pPr>
                      <a:r>
                        <a:rPr lang="en-GB" sz="1000" dirty="0"/>
                        <a:t>Name</a:t>
                      </a:r>
                    </a:p>
                  </a:txBody>
                  <a:tcPr marL="36001" marR="36001" marT="0" marB="0" anchor="ctr"/>
                </a:tc>
                <a:tc>
                  <a:txBody>
                    <a:bodyPr/>
                    <a:lstStyle/>
                    <a:p>
                      <a:pPr algn="ctr">
                        <a:lnSpc>
                          <a:spcPct val="107000"/>
                        </a:lnSpc>
                        <a:spcAft>
                          <a:spcPts val="800"/>
                        </a:spcAft>
                      </a:pPr>
                      <a:r>
                        <a:rPr lang="en-GB" sz="1000" dirty="0"/>
                        <a:t>Acronym</a:t>
                      </a:r>
                    </a:p>
                  </a:txBody>
                  <a:tcPr marL="36001" marR="36001" marT="0" marB="0" anchor="ctr"/>
                </a:tc>
                <a:tc>
                  <a:txBody>
                    <a:bodyPr/>
                    <a:lstStyle/>
                    <a:p>
                      <a:pPr algn="ctr">
                        <a:lnSpc>
                          <a:spcPct val="107000"/>
                        </a:lnSpc>
                        <a:spcAft>
                          <a:spcPts val="800"/>
                        </a:spcAft>
                      </a:pPr>
                      <a:r>
                        <a:rPr lang="en-GB" sz="1000" dirty="0"/>
                        <a:t>Target (mm/</a:t>
                      </a:r>
                      <a:r>
                        <a:rPr lang="en-GB" sz="1000" dirty="0" err="1"/>
                        <a:t>yyyy</a:t>
                      </a:r>
                      <a:r>
                        <a:rPr lang="en-GB" sz="1000" dirty="0"/>
                        <a:t>)</a:t>
                      </a:r>
                    </a:p>
                  </a:txBody>
                  <a:tcPr marL="36001" marR="36001" marT="0" marB="0" anchor="ctr"/>
                </a:tc>
                <a:tc>
                  <a:txBody>
                    <a:bodyPr/>
                    <a:lstStyle/>
                    <a:p>
                      <a:pPr algn="ctr">
                        <a:lnSpc>
                          <a:spcPct val="107000"/>
                        </a:lnSpc>
                        <a:spcAft>
                          <a:spcPts val="800"/>
                        </a:spcAft>
                      </a:pPr>
                      <a:r>
                        <a:rPr lang="en-GB" sz="1000" dirty="0"/>
                        <a:t>Old %</a:t>
                      </a:r>
                    </a:p>
                  </a:txBody>
                  <a:tcPr marL="36001" marR="36001" marT="0" marB="0" anchor="ctr"/>
                </a:tc>
                <a:tc>
                  <a:txBody>
                    <a:bodyPr/>
                    <a:lstStyle/>
                    <a:p>
                      <a:pPr algn="ctr">
                        <a:lnSpc>
                          <a:spcPct val="107000"/>
                        </a:lnSpc>
                        <a:spcAft>
                          <a:spcPts val="800"/>
                        </a:spcAft>
                      </a:pPr>
                      <a:r>
                        <a:rPr lang="en-GB" sz="1000" b="1" kern="1200" dirty="0">
                          <a:solidFill>
                            <a:schemeClr val="lt1"/>
                          </a:solidFill>
                          <a:latin typeface="+mn-lt"/>
                          <a:ea typeface="+mn-ea"/>
                          <a:cs typeface="+mn-cs"/>
                        </a:rPr>
                        <a:t>WID</a:t>
                      </a:r>
                      <a:endParaRPr lang="en-GB" sz="1000" dirty="0">
                        <a:solidFill>
                          <a:srgbClr val="FF0000"/>
                        </a:solidFill>
                      </a:endParaRPr>
                    </a:p>
                  </a:txBody>
                  <a:tcPr marL="36001" marR="36001" marT="0" marB="0" anchor="ctr"/>
                </a:tc>
                <a:tc>
                  <a:txBody>
                    <a:bodyPr/>
                    <a:lstStyle/>
                    <a:p>
                      <a:pPr algn="ctr">
                        <a:lnSpc>
                          <a:spcPct val="107000"/>
                        </a:lnSpc>
                        <a:spcAft>
                          <a:spcPts val="800"/>
                        </a:spcAft>
                      </a:pPr>
                      <a:r>
                        <a:rPr lang="en-GB" sz="1000" dirty="0">
                          <a:solidFill>
                            <a:srgbClr val="FF0000"/>
                          </a:solidFill>
                        </a:rPr>
                        <a:t>New %</a:t>
                      </a:r>
                      <a:endParaRPr lang="en-GB" sz="10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000" dirty="0">
                          <a:solidFill>
                            <a:srgbClr val="FF0000"/>
                          </a:solidFill>
                        </a:rPr>
                        <a:t>Change or comment</a:t>
                      </a:r>
                    </a:p>
                  </a:txBody>
                  <a:tcPr marL="36001" marR="36001" marT="0" marB="0" anchor="ctr"/>
                </a:tc>
                <a:extLst>
                  <a:ext uri="{0D108BD9-81ED-4DB2-BD59-A6C34878D82A}">
                    <a16:rowId xmlns:a16="http://schemas.microsoft.com/office/drawing/2014/main" val="2165352221"/>
                  </a:ext>
                </a:extLst>
              </a:tr>
              <a:tr h="295202">
                <a:tc>
                  <a:txBody>
                    <a:bodyPr/>
                    <a:lstStyle/>
                    <a:p>
                      <a:pPr algn="r" fontAlgn="b"/>
                      <a:r>
                        <a:rPr lang="en-US" sz="1100" dirty="0"/>
                        <a:t>990025</a:t>
                      </a:r>
                    </a:p>
                  </a:txBody>
                  <a:tcPr marL="9525" marR="9525" marT="9525" marB="0" anchor="b"/>
                </a:tc>
                <a:tc>
                  <a:txBody>
                    <a:bodyPr/>
                    <a:lstStyle/>
                    <a:p>
                      <a:pPr algn="l" fontAlgn="b"/>
                      <a:r>
                        <a:rPr lang="en-US" sz="1100" dirty="0"/>
                        <a:t>Immersive Audio for Split Rendering Scenarios</a:t>
                      </a:r>
                    </a:p>
                  </a:txBody>
                  <a:tcPr marL="9525" marR="9525" marT="9525" marB="0" anchor="b"/>
                </a:tc>
                <a:tc>
                  <a:txBody>
                    <a:bodyPr/>
                    <a:lstStyle/>
                    <a:p>
                      <a:pPr algn="l" fontAlgn="b"/>
                      <a:r>
                        <a:rPr lang="en-US" sz="1100" dirty="0"/>
                        <a:t>ISAR </a:t>
                      </a:r>
                    </a:p>
                  </a:txBody>
                  <a:tcPr marL="9525" marR="9525" marT="9525" marB="0" anchor="b"/>
                </a:tc>
                <a:tc>
                  <a:txBody>
                    <a:bodyPr/>
                    <a:lstStyle/>
                    <a:p>
                      <a:pPr algn="r" fontAlgn="b"/>
                      <a:r>
                        <a:rPr lang="en-US" sz="1100" dirty="0">
                          <a:solidFill>
                            <a:schemeClr val="tx1"/>
                          </a:solidFill>
                        </a:rPr>
                        <a:t>03/2024</a:t>
                      </a:r>
                    </a:p>
                  </a:txBody>
                  <a:tcPr marL="9525" marR="9525" marT="9525" marB="0" anchor="b"/>
                </a:tc>
                <a:tc>
                  <a:txBody>
                    <a:bodyPr/>
                    <a:lstStyle/>
                    <a:p>
                      <a:pPr algn="ctr" fontAlgn="b"/>
                      <a:r>
                        <a:rPr lang="en-US" sz="1100" dirty="0"/>
                        <a:t>15%</a:t>
                      </a:r>
                    </a:p>
                  </a:txBody>
                  <a:tcPr marL="9525" marR="9525" marT="9525" marB="0" anchor="b"/>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br>
                        <a:rPr lang="en-US" sz="1100" dirty="0"/>
                      </a:br>
                      <a:r>
                        <a:rPr lang="en-US" altLang="en-US" sz="1100" dirty="0">
                          <a:cs typeface="Arial" panose="020B0604020202020204" pitchFamily="34" charset="0"/>
                          <a:hlinkClick r:id="rId3"/>
                        </a:rPr>
                        <a:t>SP-230167</a:t>
                      </a:r>
                      <a:endParaRPr lang="en-US" altLang="en-US" sz="1100" dirty="0">
                        <a:cs typeface="Arial" panose="020B0604020202020204" pitchFamily="34" charset="0"/>
                      </a:endParaRPr>
                    </a:p>
                  </a:txBody>
                  <a:tcPr marL="9525" marR="9525" marT="9525" marB="0" anchor="b"/>
                </a:tc>
                <a:tc>
                  <a:txBody>
                    <a:bodyPr/>
                    <a:lstStyle/>
                    <a:p>
                      <a:pPr algn="ctr">
                        <a:lnSpc>
                          <a:spcPct val="107000"/>
                        </a:lnSpc>
                        <a:spcAft>
                          <a:spcPts val="800"/>
                        </a:spcAft>
                      </a:pPr>
                      <a:r>
                        <a:rPr lang="en-GB" sz="1100" dirty="0">
                          <a:solidFill>
                            <a:srgbClr val="FF0000"/>
                          </a:solidFill>
                        </a:rPr>
                        <a:t>25%</a:t>
                      </a:r>
                    </a:p>
                  </a:txBody>
                  <a:tcPr marL="36001" marR="36001" marT="0" marB="0" anchor="ctr"/>
                </a:tc>
                <a:tc>
                  <a:txBody>
                    <a:bodyPr/>
                    <a:lstStyle/>
                    <a:p>
                      <a:pPr marL="0" marR="0" lvl="0" indent="0" algn="ctr" defTabSz="914296" rtl="0" eaLnBrk="1" fontAlgn="auto" latinLnBrk="0" hangingPunct="1">
                        <a:lnSpc>
                          <a:spcPct val="107000"/>
                        </a:lnSpc>
                        <a:spcBef>
                          <a:spcPts val="0"/>
                        </a:spcBef>
                        <a:spcAft>
                          <a:spcPts val="800"/>
                        </a:spcAft>
                        <a:buClrTx/>
                        <a:buSzTx/>
                        <a:buFontTx/>
                        <a:buNone/>
                        <a:tabLst/>
                        <a:defRPr/>
                      </a:pPr>
                      <a:r>
                        <a:rPr lang="en-GB" sz="1100" dirty="0">
                          <a:solidFill>
                            <a:srgbClr val="FF0000"/>
                          </a:solidFill>
                        </a:rPr>
                        <a:t>Revised WID in: </a:t>
                      </a:r>
                      <a:r>
                        <a:rPr lang="en-US" sz="1100" b="0" i="0" kern="1200" dirty="0">
                          <a:solidFill>
                            <a:schemeClr val="dk1"/>
                          </a:solidFill>
                          <a:effectLst/>
                          <a:latin typeface="+mn-lt"/>
                          <a:ea typeface="+mn-ea"/>
                          <a:cs typeface="+mn-cs"/>
                          <a:hlinkClick r:id="rId2"/>
                        </a:rPr>
                        <a:t>SP-231291</a:t>
                      </a:r>
                      <a:endParaRPr lang="en-GB" sz="1100" dirty="0">
                        <a:solidFill>
                          <a:srgbClr val="FF0000"/>
                        </a:solidFill>
                      </a:endParaRPr>
                    </a:p>
                  </a:txBody>
                  <a:tcPr marL="36001" marR="36001" marT="0" marB="0" anchor="ctr"/>
                </a:tc>
                <a:extLst>
                  <a:ext uri="{0D108BD9-81ED-4DB2-BD59-A6C34878D82A}">
                    <a16:rowId xmlns:a16="http://schemas.microsoft.com/office/drawing/2014/main" val="1416123524"/>
                  </a:ext>
                </a:extLst>
              </a:tr>
            </a:tbl>
          </a:graphicData>
        </a:graphic>
      </p:graphicFrame>
    </p:spTree>
    <p:extLst>
      <p:ext uri="{BB962C8B-B14F-4D97-AF65-F5344CB8AC3E}">
        <p14:creationId xmlns:p14="http://schemas.microsoft.com/office/powerpoint/2010/main" val="2569910582"/>
      </p:ext>
    </p:extLst>
  </p:cSld>
  <p:clrMapOvr>
    <a:masterClrMapping/>
  </p:clrMapOvr>
  <p:transition spd="slow"/>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p:txBody>
          <a:bodyPr/>
          <a:lstStyle/>
          <a:p>
            <a:r>
              <a:rPr lang="en-US" sz="3200" dirty="0"/>
              <a:t>5G-Advanced media </a:t>
            </a:r>
            <a:r>
              <a:rPr lang="en-US" sz="3200" dirty="0" err="1"/>
              <a:t>PROfiles</a:t>
            </a:r>
            <a:r>
              <a:rPr lang="en-US" sz="3200" dirty="0"/>
              <a:t> for </a:t>
            </a:r>
            <a:r>
              <a:rPr lang="en-US" sz="3200" dirty="0" err="1"/>
              <a:t>MessagIng</a:t>
            </a:r>
            <a:r>
              <a:rPr lang="en-US" sz="3200" dirty="0"/>
              <a:t> </a:t>
            </a:r>
            <a:r>
              <a:rPr lang="en-US" sz="3200" dirty="0" err="1"/>
              <a:t>SErvices</a:t>
            </a:r>
            <a:br>
              <a:rPr lang="en-US" sz="3200" dirty="0"/>
            </a:br>
            <a:r>
              <a:rPr lang="en-US" sz="3200" dirty="0"/>
              <a:t>(PROMISE</a:t>
            </a:r>
            <a:r>
              <a:rPr lang="en-US" dirty="0"/>
              <a:t>)</a:t>
            </a:r>
            <a:endParaRPr lang="en-US" sz="3200" dirty="0"/>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219417"/>
            <a:ext cx="11068050" cy="4065497"/>
          </a:xfrm>
        </p:spPr>
        <p:txBody>
          <a:bodyPr/>
          <a:lstStyle/>
          <a:p>
            <a:pPr marL="287338" lvl="0" indent="-287338" fontAlgn="base">
              <a:lnSpc>
                <a:spcPct val="93000"/>
              </a:lnSpc>
              <a:spcBef>
                <a:spcPct val="15000"/>
              </a:spcBef>
              <a:spcAft>
                <a:spcPct val="15000"/>
              </a:spcAft>
              <a:buSzPct val="100000"/>
              <a:buNone/>
              <a:tabLst>
                <a:tab pos="285750" algn="l"/>
              </a:tabLst>
              <a:defRPr/>
            </a:pPr>
            <a:r>
              <a:rPr lang="en-GB" sz="1100" b="1" u="sng" dirty="0">
                <a:cs typeface="Arial" pitchFamily="34" charset="0"/>
              </a:rPr>
              <a:t>Purpose</a:t>
            </a:r>
          </a:p>
          <a:p>
            <a:pPr marL="287338" indent="-287338">
              <a:lnSpc>
                <a:spcPct val="93000"/>
              </a:lnSpc>
              <a:spcBef>
                <a:spcPct val="15000"/>
              </a:spcBef>
              <a:spcAft>
                <a:spcPct val="15000"/>
              </a:spcAft>
              <a:buSzPct val="100000"/>
              <a:tabLst>
                <a:tab pos="285750" algn="l"/>
              </a:tabLst>
              <a:defRPr/>
            </a:pPr>
            <a:r>
              <a:rPr lang="en-US" sz="1100" dirty="0">
                <a:solidFill>
                  <a:srgbClr val="000000"/>
                </a:solidFill>
                <a:effectLst/>
                <a:ea typeface="MS Mincho" panose="02020609040205080304" pitchFamily="49" charset="-128"/>
              </a:rPr>
              <a:t>The purpose of this Work Item is to specify SMS/MMS/RCS/Messaging formats and codecs that GSMA and other organizations or application vendors can then reference and/or profile to improve messaging service quality and interoperability.</a:t>
            </a:r>
          </a:p>
          <a:p>
            <a:pPr marL="287338" indent="-287338">
              <a:lnSpc>
                <a:spcPct val="93000"/>
              </a:lnSpc>
              <a:spcBef>
                <a:spcPct val="15000"/>
              </a:spcBef>
              <a:spcAft>
                <a:spcPct val="15000"/>
              </a:spcAft>
              <a:buSzPct val="100000"/>
              <a:buNone/>
              <a:tabLst>
                <a:tab pos="285750" algn="l"/>
              </a:tabLst>
              <a:defRPr/>
            </a:pPr>
            <a:r>
              <a:rPr lang="en-GB" sz="1100" b="1" u="sng" dirty="0">
                <a:cs typeface="Arial" pitchFamily="34" charset="0"/>
              </a:rPr>
              <a:t>Progress in the last quarter</a:t>
            </a:r>
          </a:p>
          <a:p>
            <a:pPr marL="287338" indent="-287338">
              <a:lnSpc>
                <a:spcPct val="93000"/>
              </a:lnSpc>
              <a:spcBef>
                <a:spcPct val="15000"/>
              </a:spcBef>
              <a:spcAft>
                <a:spcPct val="15000"/>
              </a:spcAft>
              <a:buSzPct val="100000"/>
              <a:tabLst>
                <a:tab pos="285750" algn="l"/>
              </a:tabLst>
              <a:defRPr/>
            </a:pPr>
            <a:r>
              <a:rPr lang="en-US" sz="1100" dirty="0"/>
              <a:t>The ongoing CR to 26.140 (MMS) was progressed with</a:t>
            </a:r>
          </a:p>
          <a:p>
            <a:pPr marL="687388" lvl="1" indent="-287338">
              <a:lnSpc>
                <a:spcPct val="93000"/>
              </a:lnSpc>
              <a:spcBef>
                <a:spcPct val="15000"/>
              </a:spcBef>
              <a:spcAft>
                <a:spcPct val="15000"/>
              </a:spcAft>
              <a:buSzPct val="100000"/>
              <a:tabLst>
                <a:tab pos="285750" algn="l"/>
              </a:tabLst>
              <a:defRPr/>
            </a:pPr>
            <a:r>
              <a:rPr lang="en-US" sz="1000" dirty="0"/>
              <a:t>Adding IVAS references and draft requirements</a:t>
            </a:r>
          </a:p>
          <a:p>
            <a:pPr marL="687388" lvl="1" indent="-287338">
              <a:lnSpc>
                <a:spcPct val="93000"/>
              </a:lnSpc>
              <a:spcBef>
                <a:spcPct val="15000"/>
              </a:spcBef>
              <a:spcAft>
                <a:spcPct val="15000"/>
              </a:spcAft>
              <a:buSzPct val="100000"/>
              <a:tabLst>
                <a:tab pos="285750" algn="l"/>
              </a:tabLst>
              <a:defRPr/>
            </a:pPr>
            <a:r>
              <a:rPr lang="en-US" sz="1000" dirty="0"/>
              <a:t>Confirmed EVS requirements</a:t>
            </a:r>
          </a:p>
          <a:p>
            <a:pPr marL="687388" lvl="1" indent="-287338">
              <a:lnSpc>
                <a:spcPct val="93000"/>
              </a:lnSpc>
              <a:spcBef>
                <a:spcPct val="15000"/>
              </a:spcBef>
              <a:spcAft>
                <a:spcPct val="15000"/>
              </a:spcAft>
              <a:buSzPct val="100000"/>
              <a:tabLst>
                <a:tab pos="285750" algn="l"/>
              </a:tabLst>
              <a:defRPr/>
            </a:pPr>
            <a:r>
              <a:rPr lang="en-US" sz="1000" dirty="0"/>
              <a:t>Updated Video coding requirements</a:t>
            </a:r>
          </a:p>
          <a:p>
            <a:pPr marL="687388" lvl="1" indent="-287338">
              <a:lnSpc>
                <a:spcPct val="93000"/>
              </a:lnSpc>
              <a:spcBef>
                <a:spcPct val="15000"/>
              </a:spcBef>
              <a:spcAft>
                <a:spcPct val="15000"/>
              </a:spcAft>
              <a:buSzPct val="100000"/>
              <a:tabLst>
                <a:tab pos="285750" algn="l"/>
              </a:tabLst>
              <a:defRPr/>
            </a:pPr>
            <a:r>
              <a:rPr lang="en-US" sz="1000" dirty="0"/>
              <a:t>Mandate Wideband and Super-Wideband support</a:t>
            </a:r>
          </a:p>
          <a:p>
            <a:pPr marL="687388" lvl="1" indent="-287338">
              <a:lnSpc>
                <a:spcPct val="93000"/>
              </a:lnSpc>
              <a:spcBef>
                <a:spcPct val="15000"/>
              </a:spcBef>
              <a:spcAft>
                <a:spcPct val="15000"/>
              </a:spcAft>
              <a:buSzPct val="100000"/>
              <a:tabLst>
                <a:tab pos="285750" algn="l"/>
              </a:tabLst>
              <a:defRPr/>
            </a:pPr>
            <a:r>
              <a:rPr lang="en-US" sz="1000" dirty="0"/>
              <a:t>Correcting AR specification</a:t>
            </a:r>
          </a:p>
          <a:p>
            <a:pPr marL="687388" lvl="1" indent="-287338">
              <a:lnSpc>
                <a:spcPct val="93000"/>
              </a:lnSpc>
              <a:spcBef>
                <a:spcPct val="15000"/>
              </a:spcBef>
              <a:spcAft>
                <a:spcPct val="15000"/>
              </a:spcAft>
              <a:buSzPct val="100000"/>
              <a:tabLst>
                <a:tab pos="285750" algn="l"/>
              </a:tabLst>
              <a:defRPr/>
            </a:pPr>
            <a:r>
              <a:rPr lang="en-US" sz="1000" dirty="0"/>
              <a:t>Adding message body formats</a:t>
            </a:r>
          </a:p>
          <a:p>
            <a:pPr marL="687388" lvl="1" indent="-287338">
              <a:lnSpc>
                <a:spcPct val="93000"/>
              </a:lnSpc>
              <a:spcBef>
                <a:spcPct val="15000"/>
              </a:spcBef>
              <a:spcAft>
                <a:spcPct val="15000"/>
              </a:spcAft>
              <a:buSzPct val="100000"/>
              <a:tabLst>
                <a:tab pos="285750" algn="l"/>
              </a:tabLst>
              <a:defRPr/>
            </a:pPr>
            <a:r>
              <a:rPr lang="en-US" sz="1000" dirty="0"/>
              <a:t>Adding Media Type table</a:t>
            </a:r>
          </a:p>
          <a:p>
            <a:pPr marL="287338" indent="-287338">
              <a:lnSpc>
                <a:spcPct val="93000"/>
              </a:lnSpc>
              <a:spcBef>
                <a:spcPct val="15000"/>
              </a:spcBef>
              <a:spcAft>
                <a:spcPct val="15000"/>
              </a:spcAft>
              <a:buSzPct val="100000"/>
              <a:tabLst>
                <a:tab pos="285750" algn="l"/>
              </a:tabLst>
              <a:defRPr/>
            </a:pPr>
            <a:r>
              <a:rPr lang="en-US" sz="1100" dirty="0">
                <a:solidFill>
                  <a:srgbClr val="000000"/>
                </a:solidFill>
                <a:hlinkClick r:id="rId2"/>
              </a:rPr>
              <a:t>SP-231575 </a:t>
            </a:r>
            <a:r>
              <a:rPr lang="en-US" sz="1100" dirty="0"/>
              <a:t>Draft TS 26.143 (Messaging Media profiles) was updated in alignment to the CR to 26.140 and is presented in v1.0.0 for information. ISO/IEC SC29/MPEG informed SA4 about new work on Messaging Media Format (</a:t>
            </a:r>
            <a:r>
              <a:rPr lang="en-US" sz="1100" dirty="0" err="1"/>
              <a:t>MeMAF</a:t>
            </a:r>
            <a:r>
              <a:rPr lang="en-US" sz="1100" dirty="0"/>
              <a:t>).</a:t>
            </a:r>
          </a:p>
          <a:p>
            <a:pPr marL="287338" lvl="0" indent="-287338" fontAlgn="base">
              <a:lnSpc>
                <a:spcPct val="93000"/>
              </a:lnSpc>
              <a:spcBef>
                <a:spcPct val="15000"/>
              </a:spcBef>
              <a:spcAft>
                <a:spcPct val="15000"/>
              </a:spcAft>
              <a:buSzPct val="100000"/>
              <a:buNone/>
              <a:tabLst>
                <a:tab pos="285750" algn="l"/>
              </a:tabLst>
              <a:defRPr/>
            </a:pPr>
            <a:r>
              <a:rPr lang="en-GB" sz="1100" b="1" u="sng" dirty="0">
                <a:cs typeface="Arial" pitchFamily="34" charset="0"/>
              </a:rPr>
              <a:t>Next steps</a:t>
            </a:r>
          </a:p>
          <a:p>
            <a:pPr marL="287338" indent="-287338">
              <a:lnSpc>
                <a:spcPct val="93000"/>
              </a:lnSpc>
              <a:spcBef>
                <a:spcPct val="15000"/>
              </a:spcBef>
              <a:spcAft>
                <a:spcPct val="15000"/>
              </a:spcAft>
              <a:buSzPct val="100000"/>
              <a:tabLst>
                <a:tab pos="285750" algn="l"/>
              </a:tabLst>
              <a:defRPr/>
            </a:pPr>
            <a:r>
              <a:rPr lang="en-US" altLang="en-US" sz="1100" dirty="0">
                <a:cs typeface="Arial" panose="020B0604020202020204" pitchFamily="34" charset="0"/>
              </a:rPr>
              <a:t>Agree CRs to TS 26.140 and TS 26.141 CRs, including IVAS codec</a:t>
            </a:r>
          </a:p>
          <a:p>
            <a:pPr marL="287338" indent="-287338">
              <a:lnSpc>
                <a:spcPct val="93000"/>
              </a:lnSpc>
              <a:spcBef>
                <a:spcPct val="15000"/>
              </a:spcBef>
              <a:spcAft>
                <a:spcPct val="15000"/>
              </a:spcAft>
              <a:buSzPct val="100000"/>
              <a:tabLst>
                <a:tab pos="285750" algn="l"/>
              </a:tabLst>
              <a:defRPr/>
            </a:pPr>
            <a:r>
              <a:rPr lang="en-US" altLang="en-US" sz="1100" dirty="0">
                <a:cs typeface="Arial" panose="020B0604020202020204" pitchFamily="34" charset="0"/>
              </a:rPr>
              <a:t>Agree draft TS 26.143 Messaging Media profiles v1.1.0 for presentation for approval to SA</a:t>
            </a:r>
          </a:p>
          <a:p>
            <a:pPr marL="287338" indent="-287338">
              <a:lnSpc>
                <a:spcPct val="93000"/>
              </a:lnSpc>
              <a:spcBef>
                <a:spcPct val="15000"/>
              </a:spcBef>
              <a:spcAft>
                <a:spcPct val="15000"/>
              </a:spcAft>
              <a:buSzPct val="100000"/>
              <a:tabLst>
                <a:tab pos="285750" algn="l"/>
              </a:tabLst>
              <a:defRPr/>
            </a:pPr>
            <a:r>
              <a:rPr lang="en-US" altLang="en-US" sz="1100" dirty="0">
                <a:cs typeface="Arial" panose="020B0604020202020204" pitchFamily="34" charset="0"/>
              </a:rPr>
              <a:t>Send LS to GSMA UPG (23-27 October 2023, Doha, Qatar) as update on 5G-Advanced formats and codecs for messaging services </a:t>
            </a:r>
          </a:p>
          <a:p>
            <a:pPr marL="287338" indent="-287338">
              <a:lnSpc>
                <a:spcPct val="93000"/>
              </a:lnSpc>
              <a:spcBef>
                <a:spcPct val="15000"/>
              </a:spcBef>
              <a:spcAft>
                <a:spcPct val="15000"/>
              </a:spcAft>
              <a:buSzPct val="100000"/>
              <a:tabLst>
                <a:tab pos="285750" algn="l"/>
              </a:tabLst>
              <a:defRPr/>
            </a:pPr>
            <a:r>
              <a:rPr lang="en-US" altLang="en-US" sz="1100" dirty="0">
                <a:cs typeface="Arial" panose="020B0604020202020204" pitchFamily="34" charset="0"/>
              </a:rPr>
              <a:t>Prepare WI Summary</a:t>
            </a:r>
          </a:p>
          <a:p>
            <a:pPr marL="287338" indent="-287338">
              <a:lnSpc>
                <a:spcPct val="93000"/>
              </a:lnSpc>
              <a:spcBef>
                <a:spcPct val="15000"/>
              </a:spcBef>
              <a:spcAft>
                <a:spcPct val="15000"/>
              </a:spcAft>
              <a:buSzPct val="100000"/>
              <a:tabLst>
                <a:tab pos="285750" algn="l"/>
              </a:tabLst>
              <a:defRPr/>
            </a:pPr>
            <a:endParaRPr lang="fr-FR" sz="1100" dirty="0"/>
          </a:p>
        </p:txBody>
      </p:sp>
      <p:graphicFrame>
        <p:nvGraphicFramePr>
          <p:cNvPr id="6" name="Table 5">
            <a:extLst>
              <a:ext uri="{FF2B5EF4-FFF2-40B4-BE49-F238E27FC236}">
                <a16:creationId xmlns:a16="http://schemas.microsoft.com/office/drawing/2014/main" id="{94E5BF9E-78CD-4842-AC79-F5F6650C4FC7}"/>
              </a:ext>
            </a:extLst>
          </p:cNvPr>
          <p:cNvGraphicFramePr>
            <a:graphicFrameLocks noGrp="1"/>
          </p:cNvGraphicFramePr>
          <p:nvPr>
            <p:extLst>
              <p:ext uri="{D42A27DB-BD31-4B8C-83A1-F6EECF244321}">
                <p14:modId xmlns:p14="http://schemas.microsoft.com/office/powerpoint/2010/main" val="1510506606"/>
              </p:ext>
            </p:extLst>
          </p:nvPr>
        </p:nvGraphicFramePr>
        <p:xfrm>
          <a:off x="647700" y="1454150"/>
          <a:ext cx="10084901" cy="616021"/>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3341114364"/>
                    </a:ext>
                  </a:extLst>
                </a:gridCol>
                <a:gridCol w="3844407">
                  <a:extLst>
                    <a:ext uri="{9D8B030D-6E8A-4147-A177-3AD203B41FA5}">
                      <a16:colId xmlns:a16="http://schemas.microsoft.com/office/drawing/2014/main" val="598130756"/>
                    </a:ext>
                  </a:extLst>
                </a:gridCol>
                <a:gridCol w="1095473">
                  <a:extLst>
                    <a:ext uri="{9D8B030D-6E8A-4147-A177-3AD203B41FA5}">
                      <a16:colId xmlns:a16="http://schemas.microsoft.com/office/drawing/2014/main" val="545303104"/>
                    </a:ext>
                  </a:extLst>
                </a:gridCol>
                <a:gridCol w="807092">
                  <a:extLst>
                    <a:ext uri="{9D8B030D-6E8A-4147-A177-3AD203B41FA5}">
                      <a16:colId xmlns:a16="http://schemas.microsoft.com/office/drawing/2014/main" val="1647222598"/>
                    </a:ext>
                  </a:extLst>
                </a:gridCol>
                <a:gridCol w="551732">
                  <a:extLst>
                    <a:ext uri="{9D8B030D-6E8A-4147-A177-3AD203B41FA5}">
                      <a16:colId xmlns:a16="http://schemas.microsoft.com/office/drawing/2014/main" val="2410094054"/>
                    </a:ext>
                  </a:extLst>
                </a:gridCol>
                <a:gridCol w="643064">
                  <a:extLst>
                    <a:ext uri="{9D8B030D-6E8A-4147-A177-3AD203B41FA5}">
                      <a16:colId xmlns:a16="http://schemas.microsoft.com/office/drawing/2014/main" val="2623286339"/>
                    </a:ext>
                  </a:extLst>
                </a:gridCol>
                <a:gridCol w="643064">
                  <a:extLst>
                    <a:ext uri="{9D8B030D-6E8A-4147-A177-3AD203B41FA5}">
                      <a16:colId xmlns:a16="http://schemas.microsoft.com/office/drawing/2014/main" val="870915920"/>
                    </a:ext>
                  </a:extLst>
                </a:gridCol>
                <a:gridCol w="1898167">
                  <a:extLst>
                    <a:ext uri="{9D8B030D-6E8A-4147-A177-3AD203B41FA5}">
                      <a16:colId xmlns:a16="http://schemas.microsoft.com/office/drawing/2014/main" val="1657485886"/>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385689174"/>
                  </a:ext>
                </a:extLst>
              </a:tr>
              <a:tr h="265183">
                <a:tc>
                  <a:txBody>
                    <a:bodyPr/>
                    <a:lstStyle/>
                    <a:p>
                      <a:pPr algn="r" fontAlgn="b"/>
                      <a:r>
                        <a:rPr lang="en-US" sz="1100" dirty="0"/>
                        <a:t>1000015</a:t>
                      </a:r>
                    </a:p>
                  </a:txBody>
                  <a:tcPr marL="9525" marR="9525" marT="9525" marB="0" anchor="b"/>
                </a:tc>
                <a:tc>
                  <a:txBody>
                    <a:bodyPr/>
                    <a:lstStyle/>
                    <a:p>
                      <a:pPr algn="l" fontAlgn="b"/>
                      <a:r>
                        <a:rPr lang="en-US" sz="1100" dirty="0"/>
                        <a:t>5G-Advanced media profiles for messaging services</a:t>
                      </a:r>
                    </a:p>
                  </a:txBody>
                  <a:tcPr marL="9525" marR="9525" marT="9525" marB="0" anchor="b"/>
                </a:tc>
                <a:tc>
                  <a:txBody>
                    <a:bodyPr/>
                    <a:lstStyle/>
                    <a:p>
                      <a:pPr algn="l" fontAlgn="b"/>
                      <a:r>
                        <a:rPr lang="en-US" sz="1100" dirty="0"/>
                        <a:t>PROMISE</a:t>
                      </a:r>
                    </a:p>
                  </a:txBody>
                  <a:tcPr marL="9525" marR="9525" marT="9525" marB="0" anchor="b"/>
                </a:tc>
                <a:tc>
                  <a:txBody>
                    <a:bodyPr/>
                    <a:lstStyle/>
                    <a:p>
                      <a:pPr algn="r" fontAlgn="b"/>
                      <a:r>
                        <a:rPr lang="en-US" sz="1100" dirty="0"/>
                        <a:t>3/3/2024</a:t>
                      </a:r>
                    </a:p>
                  </a:txBody>
                  <a:tcPr marL="9525" marR="9525" marT="9525" marB="0" anchor="b"/>
                </a:tc>
                <a:tc>
                  <a:txBody>
                    <a:bodyPr/>
                    <a:lstStyle/>
                    <a:p>
                      <a:pPr algn="r" fontAlgn="b"/>
                      <a:r>
                        <a:rPr lang="en-US" sz="1100" dirty="0"/>
                        <a:t>15%</a:t>
                      </a:r>
                    </a:p>
                  </a:txBody>
                  <a:tcPr marL="9525" marR="9525" marT="9525" marB="0" anchor="b"/>
                </a:tc>
                <a:tc>
                  <a:txBody>
                    <a:bodyPr/>
                    <a:lstStyle/>
                    <a:p>
                      <a:pPr algn="l" fontAlgn="b"/>
                      <a:r>
                        <a:rPr lang="en-US" sz="1100" b="0" i="0" u="none" kern="1200" dirty="0">
                          <a:solidFill>
                            <a:schemeClr val="dk1"/>
                          </a:solidFill>
                          <a:effectLst/>
                          <a:latin typeface="+mn-lt"/>
                          <a:ea typeface="+mn-ea"/>
                          <a:cs typeface="+mn-cs"/>
                          <a:hlinkClick r:id="rId3" action="ppaction://hlinkfile"/>
                        </a:rPr>
                        <a:t>SP-230542</a:t>
                      </a:r>
                      <a:endParaRPr lang="en-US" sz="1100" b="0" u="none" dirty="0"/>
                    </a:p>
                  </a:txBody>
                  <a:tcPr marL="9525" marR="9525" marT="9525" marB="0" anchor="b"/>
                </a:tc>
                <a:tc>
                  <a:txBody>
                    <a:bodyPr/>
                    <a:lstStyle/>
                    <a:p>
                      <a:pPr algn="ctr">
                        <a:lnSpc>
                          <a:spcPct val="107000"/>
                        </a:lnSpc>
                        <a:spcAft>
                          <a:spcPts val="800"/>
                        </a:spcAft>
                      </a:pPr>
                      <a:r>
                        <a:rPr lang="en-GB" sz="1050" dirty="0">
                          <a:solidFill>
                            <a:srgbClr val="FF0000"/>
                          </a:solidFill>
                        </a:rPr>
                        <a:t>40%</a:t>
                      </a:r>
                    </a:p>
                  </a:txBody>
                  <a:tcPr marL="36001" marR="36001" marT="0" marB="0" anchor="ctr"/>
                </a:tc>
                <a:tc>
                  <a:txBody>
                    <a:bodyPr/>
                    <a:lstStyle/>
                    <a:p>
                      <a:pPr algn="ctr">
                        <a:lnSpc>
                          <a:spcPct val="107000"/>
                        </a:lnSpc>
                        <a:spcAft>
                          <a:spcPts val="800"/>
                        </a:spcAft>
                      </a:pPr>
                      <a:endParaRPr lang="en-GB" sz="1100" dirty="0">
                        <a:solidFill>
                          <a:srgbClr val="FF0000"/>
                        </a:solidFill>
                      </a:endParaRPr>
                    </a:p>
                  </a:txBody>
                  <a:tcPr marL="36001" marR="36001" marT="0" marB="0" anchor="ctr"/>
                </a:tc>
                <a:extLst>
                  <a:ext uri="{0D108BD9-81ED-4DB2-BD59-A6C34878D82A}">
                    <a16:rowId xmlns:a16="http://schemas.microsoft.com/office/drawing/2014/main" val="2427066551"/>
                  </a:ext>
                </a:extLst>
              </a:tr>
            </a:tbl>
          </a:graphicData>
        </a:graphic>
      </p:graphicFrame>
    </p:spTree>
    <p:extLst>
      <p:ext uri="{BB962C8B-B14F-4D97-AF65-F5344CB8AC3E}">
        <p14:creationId xmlns:p14="http://schemas.microsoft.com/office/powerpoint/2010/main" val="4272521646"/>
      </p:ext>
    </p:extLst>
  </p:cSld>
  <p:clrMapOvr>
    <a:masterClrMapping/>
  </p:clrMapOvr>
  <p:transition spd="slow"/>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p:txBody>
          <a:bodyPr/>
          <a:lstStyle/>
          <a:p>
            <a:r>
              <a:rPr lang="en-US" sz="3200" dirty="0"/>
              <a:t>5G Media Streaming Protocols Phase 2</a:t>
            </a:r>
            <a:br>
              <a:rPr lang="en-US" sz="3200" dirty="0"/>
            </a:br>
            <a:r>
              <a:rPr lang="en-US" sz="3200" dirty="0"/>
              <a:t>(5GMS_Pro_Ph2</a:t>
            </a:r>
            <a:r>
              <a:rPr lang="en-US" dirty="0"/>
              <a:t>)</a:t>
            </a:r>
            <a:endParaRPr lang="en-US" sz="3200" dirty="0"/>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237173"/>
            <a:ext cx="11068050" cy="4047741"/>
          </a:xfrm>
        </p:spPr>
        <p:txBody>
          <a:bodyPr/>
          <a:lstStyle/>
          <a:p>
            <a:pPr marL="287338" lvl="0" indent="-287338" fontAlgn="base">
              <a:lnSpc>
                <a:spcPct val="93000"/>
              </a:lnSpc>
              <a:spcBef>
                <a:spcPct val="15000"/>
              </a:spcBef>
              <a:spcAft>
                <a:spcPct val="15000"/>
              </a:spcAft>
              <a:buSzPct val="100000"/>
              <a:buNone/>
              <a:tabLst>
                <a:tab pos="285750" algn="l"/>
              </a:tabLst>
              <a:defRPr/>
            </a:pPr>
            <a:r>
              <a:rPr lang="en-GB" sz="1200" b="1" u="sng" dirty="0">
                <a:cs typeface="Arial" pitchFamily="34" charset="0"/>
              </a:rPr>
              <a:t>Purpose</a:t>
            </a:r>
          </a:p>
          <a:p>
            <a:pPr marL="287338" indent="-287338">
              <a:lnSpc>
                <a:spcPct val="93000"/>
              </a:lnSpc>
              <a:spcBef>
                <a:spcPct val="15000"/>
              </a:spcBef>
              <a:spcAft>
                <a:spcPct val="15000"/>
              </a:spcAft>
              <a:buSzPct val="100000"/>
              <a:tabLst>
                <a:tab pos="285750" algn="l"/>
              </a:tabLst>
              <a:defRPr/>
            </a:pPr>
            <a:r>
              <a:rPr lang="en-US" sz="1200" dirty="0">
                <a:solidFill>
                  <a:srgbClr val="000000"/>
                </a:solidFill>
                <a:effectLst/>
                <a:ea typeface="MS Mincho" panose="02020609040205080304" pitchFamily="49" charset="-128"/>
              </a:rPr>
              <a:t>The work item addresses stage-3 support for 5GMS protocol extensions for provisioning, ingest, user plane, control plane and device APIs for the following functionalities: </a:t>
            </a:r>
            <a:r>
              <a:rPr lang="en-US" sz="1200" dirty="0"/>
              <a:t>uplink streaming, end-to-end low latency live streaming, 5GMS over MBS and 5GMS hybrid services , support for multiple media service entry points, traffic identification, Addition of HTTP/3 to the 5GMS protocols, Background Data Transfer, usage of </a:t>
            </a:r>
            <a:r>
              <a:rPr lang="en-US" sz="1200" dirty="0" err="1"/>
              <a:t>Oauth</a:t>
            </a:r>
            <a:r>
              <a:rPr lang="en-US" sz="1200" dirty="0"/>
              <a:t> 2.0, 3GPP Service Handler and URL, enhancements based on feedback from 5G-MAG Reference tool developments, Specification of data types for data reporting of ANBR-based Network Assistance invocations </a:t>
            </a:r>
          </a:p>
          <a:p>
            <a:pPr marL="287338" indent="-287338">
              <a:lnSpc>
                <a:spcPct val="93000"/>
              </a:lnSpc>
              <a:spcBef>
                <a:spcPct val="15000"/>
              </a:spcBef>
              <a:spcAft>
                <a:spcPct val="15000"/>
              </a:spcAft>
              <a:buSzPct val="100000"/>
              <a:buNone/>
              <a:tabLst>
                <a:tab pos="285750" algn="l"/>
              </a:tabLst>
              <a:defRPr/>
            </a:pPr>
            <a:r>
              <a:rPr lang="en-GB" sz="1200" b="1" u="sng" dirty="0">
                <a:cs typeface="Arial" pitchFamily="34" charset="0"/>
              </a:rPr>
              <a:t>Progress in the last quarter</a:t>
            </a:r>
          </a:p>
          <a:p>
            <a:pPr marL="287338" indent="-287338">
              <a:lnSpc>
                <a:spcPct val="93000"/>
              </a:lnSpc>
              <a:spcBef>
                <a:spcPct val="15000"/>
              </a:spcBef>
              <a:spcAft>
                <a:spcPct val="15000"/>
              </a:spcAft>
              <a:buSzPct val="100000"/>
              <a:tabLst>
                <a:tab pos="285750" algn="l"/>
              </a:tabLst>
              <a:defRPr/>
            </a:pPr>
            <a:r>
              <a:rPr lang="en-US" sz="1200" dirty="0"/>
              <a:t>Agreed CRs to 26.512 on: Event exposure APIs (</a:t>
            </a:r>
            <a:r>
              <a:rPr lang="en-US" sz="1200" dirty="0">
                <a:hlinkClick r:id="rId2"/>
              </a:rPr>
              <a:t>SP-231379</a:t>
            </a:r>
            <a:r>
              <a:rPr lang="en-US" sz="1200" dirty="0"/>
              <a:t>), ANBR-based network assistance data reporting (</a:t>
            </a:r>
            <a:r>
              <a:rPr lang="en-US" sz="1200" dirty="0">
                <a:hlinkClick r:id="rId3"/>
              </a:rPr>
              <a:t>SP-231380</a:t>
            </a:r>
            <a:r>
              <a:rPr lang="en-US" sz="1200" dirty="0"/>
              <a:t>).</a:t>
            </a:r>
          </a:p>
          <a:p>
            <a:pPr marL="287338" indent="-287338">
              <a:lnSpc>
                <a:spcPct val="93000"/>
              </a:lnSpc>
              <a:spcBef>
                <a:spcPct val="15000"/>
              </a:spcBef>
              <a:spcAft>
                <a:spcPct val="15000"/>
              </a:spcAft>
              <a:buSzPct val="100000"/>
              <a:tabLst>
                <a:tab pos="285750" algn="l"/>
              </a:tabLst>
              <a:defRPr/>
            </a:pPr>
            <a:r>
              <a:rPr lang="en-US" sz="1200" dirty="0"/>
              <a:t>Agreed CR to 26.532 on: ANBR-based network assistance data reporting (</a:t>
            </a:r>
            <a:r>
              <a:rPr lang="en-US" sz="1200" dirty="0">
                <a:hlinkClick r:id="rId4"/>
              </a:rPr>
              <a:t>SP-231364</a:t>
            </a:r>
            <a:r>
              <a:rPr lang="en-US" sz="1200" dirty="0"/>
              <a:t>)</a:t>
            </a:r>
          </a:p>
          <a:p>
            <a:pPr marL="287338" indent="-287338">
              <a:lnSpc>
                <a:spcPct val="93000"/>
              </a:lnSpc>
              <a:spcBef>
                <a:spcPct val="15000"/>
              </a:spcBef>
              <a:spcAft>
                <a:spcPct val="15000"/>
              </a:spcAft>
              <a:buSzPct val="100000"/>
              <a:tabLst>
                <a:tab pos="285750" algn="l"/>
              </a:tabLst>
              <a:defRPr/>
            </a:pPr>
            <a:r>
              <a:rPr lang="en-US" sz="1200" dirty="0"/>
              <a:t>New TS 26.510-100 - Media delivery; interactions and APIs for provisioning and media session handling, presented for information (</a:t>
            </a:r>
            <a:r>
              <a:rPr lang="en-US" sz="1200" dirty="0">
                <a:hlinkClick r:id="rId5"/>
              </a:rPr>
              <a:t>SP-231303</a:t>
            </a:r>
            <a:r>
              <a:rPr lang="en-US" sz="1200" dirty="0"/>
              <a:t>)</a:t>
            </a:r>
          </a:p>
          <a:p>
            <a:pPr marL="287338" lvl="0" indent="-287338" fontAlgn="base">
              <a:lnSpc>
                <a:spcPct val="93000"/>
              </a:lnSpc>
              <a:spcBef>
                <a:spcPct val="15000"/>
              </a:spcBef>
              <a:spcAft>
                <a:spcPct val="15000"/>
              </a:spcAft>
              <a:buSzPct val="100000"/>
              <a:buNone/>
              <a:tabLst>
                <a:tab pos="285750" algn="l"/>
              </a:tabLst>
              <a:defRPr/>
            </a:pPr>
            <a:r>
              <a:rPr lang="en-GB" sz="1200" b="1" u="sng" dirty="0">
                <a:cs typeface="Arial" pitchFamily="34" charset="0"/>
              </a:rPr>
              <a:t>Next steps</a:t>
            </a:r>
          </a:p>
          <a:p>
            <a:pPr marL="287338" indent="-287338">
              <a:lnSpc>
                <a:spcPct val="93000"/>
              </a:lnSpc>
              <a:spcBef>
                <a:spcPct val="15000"/>
              </a:spcBef>
              <a:spcAft>
                <a:spcPct val="15000"/>
              </a:spcAft>
              <a:buSzPct val="100000"/>
              <a:tabLst>
                <a:tab pos="285750" algn="l"/>
              </a:tabLst>
              <a:defRPr/>
            </a:pPr>
            <a:r>
              <a:rPr lang="en-US" altLang="en-US" sz="1200" dirty="0">
                <a:cs typeface="Arial" panose="020B0604020202020204" pitchFamily="34" charset="0"/>
              </a:rPr>
              <a:t>Agree CRs to 26.512 on 5G Media Streaming Protocols Phase 2</a:t>
            </a:r>
          </a:p>
          <a:p>
            <a:pPr marL="287338" indent="-287338">
              <a:lnSpc>
                <a:spcPct val="93000"/>
              </a:lnSpc>
              <a:spcBef>
                <a:spcPct val="15000"/>
              </a:spcBef>
              <a:spcAft>
                <a:spcPct val="15000"/>
              </a:spcAft>
              <a:buSzPct val="100000"/>
              <a:tabLst>
                <a:tab pos="285750" algn="l"/>
              </a:tabLst>
              <a:defRPr/>
            </a:pPr>
            <a:r>
              <a:rPr lang="en-US" altLang="en-US" sz="1200" dirty="0">
                <a:cs typeface="Arial" panose="020B0604020202020204" pitchFamily="34" charset="0"/>
              </a:rPr>
              <a:t>Agree CRs to 26.247 on DASH extensions for 5G Media Streaming Phase 2</a:t>
            </a:r>
          </a:p>
          <a:p>
            <a:pPr marL="287338" indent="-287338">
              <a:lnSpc>
                <a:spcPct val="93000"/>
              </a:lnSpc>
              <a:spcBef>
                <a:spcPct val="15000"/>
              </a:spcBef>
              <a:spcAft>
                <a:spcPct val="15000"/>
              </a:spcAft>
              <a:buSzPct val="100000"/>
              <a:tabLst>
                <a:tab pos="285750" algn="l"/>
              </a:tabLst>
              <a:defRPr/>
            </a:pPr>
            <a:r>
              <a:rPr lang="en-US" altLang="en-US" sz="1200" dirty="0">
                <a:cs typeface="Arial" panose="020B0604020202020204" pitchFamily="34" charset="0"/>
              </a:rPr>
              <a:t>Agree CR to 26.517 on Extensions to MBS User Services to support 5GMS</a:t>
            </a:r>
          </a:p>
          <a:p>
            <a:pPr marL="287338" indent="-287338">
              <a:lnSpc>
                <a:spcPct val="93000"/>
              </a:lnSpc>
              <a:spcBef>
                <a:spcPct val="15000"/>
              </a:spcBef>
              <a:spcAft>
                <a:spcPct val="15000"/>
              </a:spcAft>
              <a:buSzPct val="100000"/>
              <a:tabLst>
                <a:tab pos="285750" algn="l"/>
              </a:tabLst>
              <a:defRPr/>
            </a:pPr>
            <a:r>
              <a:rPr lang="en-US" altLang="en-US" sz="1200" dirty="0">
                <a:cs typeface="Arial" panose="020B0604020202020204" pitchFamily="34" charset="0"/>
              </a:rPr>
              <a:t>Agree CR to 26.532 on Extensions to Event Exposure to support Network Assistance</a:t>
            </a:r>
          </a:p>
          <a:p>
            <a:pPr marL="287338" indent="-287338">
              <a:lnSpc>
                <a:spcPct val="93000"/>
              </a:lnSpc>
              <a:spcBef>
                <a:spcPct val="15000"/>
              </a:spcBef>
              <a:spcAft>
                <a:spcPct val="15000"/>
              </a:spcAft>
              <a:buSzPct val="100000"/>
              <a:tabLst>
                <a:tab pos="285750" algn="l"/>
              </a:tabLst>
              <a:defRPr/>
            </a:pPr>
            <a:r>
              <a:rPr lang="en-US" altLang="en-US" sz="1200" dirty="0">
                <a:cs typeface="Arial" panose="020B0604020202020204" pitchFamily="34" charset="0"/>
              </a:rPr>
              <a:t>Agree TS 26.510 v2.0.0 to be sent to SA plenary for approval.</a:t>
            </a:r>
          </a:p>
          <a:p>
            <a:pPr marL="287338" indent="-287338">
              <a:lnSpc>
                <a:spcPct val="93000"/>
              </a:lnSpc>
              <a:spcBef>
                <a:spcPct val="15000"/>
              </a:spcBef>
              <a:spcAft>
                <a:spcPct val="15000"/>
              </a:spcAft>
              <a:buSzPct val="100000"/>
              <a:tabLst>
                <a:tab pos="285750" algn="l"/>
              </a:tabLst>
              <a:defRPr/>
            </a:pPr>
            <a:r>
              <a:rPr lang="en-US" altLang="en-US" sz="1200" dirty="0">
                <a:cs typeface="Arial" panose="020B0604020202020204" pitchFamily="34" charset="0"/>
              </a:rPr>
              <a:t>Endorse work item summary</a:t>
            </a:r>
          </a:p>
          <a:p>
            <a:pPr marL="287338" indent="-287338">
              <a:lnSpc>
                <a:spcPct val="93000"/>
              </a:lnSpc>
              <a:spcBef>
                <a:spcPct val="15000"/>
              </a:spcBef>
              <a:spcAft>
                <a:spcPct val="15000"/>
              </a:spcAft>
              <a:buSzPct val="100000"/>
              <a:tabLst>
                <a:tab pos="285750" algn="l"/>
              </a:tabLst>
              <a:defRPr/>
            </a:pPr>
            <a:endParaRPr lang="en-US" sz="1200" dirty="0"/>
          </a:p>
          <a:p>
            <a:pPr marL="287338" indent="-287338">
              <a:lnSpc>
                <a:spcPct val="93000"/>
              </a:lnSpc>
              <a:spcBef>
                <a:spcPct val="15000"/>
              </a:spcBef>
              <a:spcAft>
                <a:spcPct val="15000"/>
              </a:spcAft>
              <a:buSzPct val="100000"/>
              <a:tabLst>
                <a:tab pos="285750" algn="l"/>
              </a:tabLst>
              <a:defRPr/>
            </a:pPr>
            <a:endParaRPr lang="fr-FR" sz="1200" dirty="0"/>
          </a:p>
        </p:txBody>
      </p:sp>
      <p:graphicFrame>
        <p:nvGraphicFramePr>
          <p:cNvPr id="6" name="Table 5">
            <a:extLst>
              <a:ext uri="{FF2B5EF4-FFF2-40B4-BE49-F238E27FC236}">
                <a16:creationId xmlns:a16="http://schemas.microsoft.com/office/drawing/2014/main" id="{94E5BF9E-78CD-4842-AC79-F5F6650C4FC7}"/>
              </a:ext>
            </a:extLst>
          </p:cNvPr>
          <p:cNvGraphicFramePr>
            <a:graphicFrameLocks noGrp="1"/>
          </p:cNvGraphicFramePr>
          <p:nvPr>
            <p:extLst>
              <p:ext uri="{D42A27DB-BD31-4B8C-83A1-F6EECF244321}">
                <p14:modId xmlns:p14="http://schemas.microsoft.com/office/powerpoint/2010/main" val="300650293"/>
              </p:ext>
            </p:extLst>
          </p:nvPr>
        </p:nvGraphicFramePr>
        <p:xfrm>
          <a:off x="647700" y="1454150"/>
          <a:ext cx="10084901" cy="631318"/>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3341114364"/>
                    </a:ext>
                  </a:extLst>
                </a:gridCol>
                <a:gridCol w="3844407">
                  <a:extLst>
                    <a:ext uri="{9D8B030D-6E8A-4147-A177-3AD203B41FA5}">
                      <a16:colId xmlns:a16="http://schemas.microsoft.com/office/drawing/2014/main" val="598130756"/>
                    </a:ext>
                  </a:extLst>
                </a:gridCol>
                <a:gridCol w="1095473">
                  <a:extLst>
                    <a:ext uri="{9D8B030D-6E8A-4147-A177-3AD203B41FA5}">
                      <a16:colId xmlns:a16="http://schemas.microsoft.com/office/drawing/2014/main" val="545303104"/>
                    </a:ext>
                  </a:extLst>
                </a:gridCol>
                <a:gridCol w="807092">
                  <a:extLst>
                    <a:ext uri="{9D8B030D-6E8A-4147-A177-3AD203B41FA5}">
                      <a16:colId xmlns:a16="http://schemas.microsoft.com/office/drawing/2014/main" val="1647222598"/>
                    </a:ext>
                  </a:extLst>
                </a:gridCol>
                <a:gridCol w="551732">
                  <a:extLst>
                    <a:ext uri="{9D8B030D-6E8A-4147-A177-3AD203B41FA5}">
                      <a16:colId xmlns:a16="http://schemas.microsoft.com/office/drawing/2014/main" val="2410094054"/>
                    </a:ext>
                  </a:extLst>
                </a:gridCol>
                <a:gridCol w="643064">
                  <a:extLst>
                    <a:ext uri="{9D8B030D-6E8A-4147-A177-3AD203B41FA5}">
                      <a16:colId xmlns:a16="http://schemas.microsoft.com/office/drawing/2014/main" val="2623286339"/>
                    </a:ext>
                  </a:extLst>
                </a:gridCol>
                <a:gridCol w="643064">
                  <a:extLst>
                    <a:ext uri="{9D8B030D-6E8A-4147-A177-3AD203B41FA5}">
                      <a16:colId xmlns:a16="http://schemas.microsoft.com/office/drawing/2014/main" val="870915920"/>
                    </a:ext>
                  </a:extLst>
                </a:gridCol>
                <a:gridCol w="1898167">
                  <a:extLst>
                    <a:ext uri="{9D8B030D-6E8A-4147-A177-3AD203B41FA5}">
                      <a16:colId xmlns:a16="http://schemas.microsoft.com/office/drawing/2014/main" val="1657485886"/>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385689174"/>
                  </a:ext>
                </a:extLst>
              </a:tr>
              <a:tr h="265183">
                <a:tc>
                  <a:txBody>
                    <a:bodyPr/>
                    <a:lstStyle/>
                    <a:p>
                      <a:pPr algn="r" fontAlgn="b"/>
                      <a:r>
                        <a:rPr lang="en-US" sz="1100" dirty="0"/>
                        <a:t>1000018</a:t>
                      </a:r>
                    </a:p>
                  </a:txBody>
                  <a:tcPr marL="9525" marR="9525" marT="9525" marB="0" anchor="b"/>
                </a:tc>
                <a:tc>
                  <a:txBody>
                    <a:bodyPr/>
                    <a:lstStyle/>
                    <a:p>
                      <a:pPr algn="l" fontAlgn="b"/>
                      <a:r>
                        <a:rPr lang="en-US" sz="1100" dirty="0"/>
                        <a:t>5G Media Streaming Protocols Phase 2</a:t>
                      </a:r>
                    </a:p>
                  </a:txBody>
                  <a:tcPr marL="9525" marR="9525" marT="9525" marB="0" anchor="b"/>
                </a:tc>
                <a:tc>
                  <a:txBody>
                    <a:bodyPr/>
                    <a:lstStyle/>
                    <a:p>
                      <a:pPr algn="l" fontAlgn="b"/>
                      <a:r>
                        <a:rPr lang="en-US" sz="1100" dirty="0"/>
                        <a:t>5GMS_Pro_Ph2 </a:t>
                      </a:r>
                    </a:p>
                  </a:txBody>
                  <a:tcPr marL="9525" marR="9525" marT="9525" marB="0" anchor="b"/>
                </a:tc>
                <a:tc>
                  <a:txBody>
                    <a:bodyPr/>
                    <a:lstStyle/>
                    <a:p>
                      <a:pPr algn="r" fontAlgn="b"/>
                      <a:r>
                        <a:rPr lang="en-US" sz="1100" dirty="0"/>
                        <a:t>3/3/2024</a:t>
                      </a:r>
                    </a:p>
                  </a:txBody>
                  <a:tcPr marL="9525" marR="9525" marT="9525" marB="0" anchor="b"/>
                </a:tc>
                <a:tc>
                  <a:txBody>
                    <a:bodyPr/>
                    <a:lstStyle/>
                    <a:p>
                      <a:pPr algn="r" fontAlgn="b"/>
                      <a:r>
                        <a:rPr lang="en-US" sz="1100" dirty="0"/>
                        <a:t>25%</a:t>
                      </a:r>
                    </a:p>
                  </a:txBody>
                  <a:tcPr marL="9525" marR="9525" marT="9525" marB="0" anchor="b"/>
                </a:tc>
                <a:tc>
                  <a:txBody>
                    <a:bodyPr/>
                    <a:lstStyle/>
                    <a:p>
                      <a:pPr algn="l" fontAlgn="b"/>
                      <a:r>
                        <a:rPr lang="en-US" sz="1100" dirty="0">
                          <a:effectLst/>
                          <a:hlinkClick r:id="rId6"/>
                        </a:rPr>
                        <a:t>SP-230976</a:t>
                      </a:r>
                      <a:endParaRPr lang="en-US" sz="1100" b="0" u="none" dirty="0"/>
                    </a:p>
                  </a:txBody>
                  <a:tcPr marL="9525" marR="9525" marT="9525" marB="0" anchor="b"/>
                </a:tc>
                <a:tc>
                  <a:txBody>
                    <a:bodyPr/>
                    <a:lstStyle/>
                    <a:p>
                      <a:pPr algn="ctr">
                        <a:lnSpc>
                          <a:spcPct val="107000"/>
                        </a:lnSpc>
                        <a:spcAft>
                          <a:spcPts val="800"/>
                        </a:spcAft>
                      </a:pPr>
                      <a:r>
                        <a:rPr lang="en-GB" sz="1050" dirty="0">
                          <a:solidFill>
                            <a:srgbClr val="FF0000"/>
                          </a:solidFill>
                        </a:rPr>
                        <a:t>55%</a:t>
                      </a:r>
                    </a:p>
                  </a:txBody>
                  <a:tcPr marL="36001" marR="36001" marT="0" marB="0" anchor="ct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endParaRPr lang="en-US" sz="1800" dirty="0">
                        <a:effectLst/>
                        <a:highlight>
                          <a:srgbClr val="FFFF00"/>
                        </a:highlight>
                        <a:latin typeface="Calibri" panose="020F0502020204030204" pitchFamily="34" charset="0"/>
                        <a:ea typeface="PMingLiU" panose="02020500000000000000" pitchFamily="18" charset="-120"/>
                      </a:endParaRPr>
                    </a:p>
                  </a:txBody>
                  <a:tcPr marL="36001" marR="36001" marT="0" marB="0" anchor="ctr"/>
                </a:tc>
                <a:extLst>
                  <a:ext uri="{0D108BD9-81ED-4DB2-BD59-A6C34878D82A}">
                    <a16:rowId xmlns:a16="http://schemas.microsoft.com/office/drawing/2014/main" val="2427066551"/>
                  </a:ext>
                </a:extLst>
              </a:tr>
            </a:tbl>
          </a:graphicData>
        </a:graphic>
      </p:graphicFrame>
    </p:spTree>
    <p:extLst>
      <p:ext uri="{BB962C8B-B14F-4D97-AF65-F5344CB8AC3E}">
        <p14:creationId xmlns:p14="http://schemas.microsoft.com/office/powerpoint/2010/main" val="3495940511"/>
      </p:ext>
    </p:extLst>
  </p:cSld>
  <p:clrMapOvr>
    <a:masterClrMapping/>
  </p:clrMapOvr>
  <p:transition spd="slow"/>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Title 1">
            <a:extLst>
              <a:ext uri="{FF2B5EF4-FFF2-40B4-BE49-F238E27FC236}">
                <a16:creationId xmlns:a16="http://schemas.microsoft.com/office/drawing/2014/main" id="{40AB3C44-8A1D-4921-A803-B5281B64AC81}"/>
              </a:ext>
            </a:extLst>
          </p:cNvPr>
          <p:cNvSpPr>
            <a:spLocks noGrp="1"/>
          </p:cNvSpPr>
          <p:nvPr>
            <p:ph type="title"/>
          </p:nvPr>
        </p:nvSpPr>
        <p:spPr>
          <a:xfrm>
            <a:off x="2012950" y="196850"/>
            <a:ext cx="6827838" cy="1143000"/>
          </a:xfrm>
        </p:spPr>
        <p:txBody>
          <a:bodyPr/>
          <a:lstStyle/>
          <a:p>
            <a:r>
              <a:rPr lang="en-US" altLang="en-US" dirty="0"/>
              <a:t>Overview of work progress </a:t>
            </a:r>
            <a:br>
              <a:rPr lang="en-US" altLang="en-US" dirty="0"/>
            </a:br>
            <a:r>
              <a:rPr lang="en-US" altLang="en-US" dirty="0"/>
              <a:t>Study Items</a:t>
            </a:r>
          </a:p>
        </p:txBody>
      </p:sp>
      <p:graphicFrame>
        <p:nvGraphicFramePr>
          <p:cNvPr id="7" name="Table 6">
            <a:extLst>
              <a:ext uri="{FF2B5EF4-FFF2-40B4-BE49-F238E27FC236}">
                <a16:creationId xmlns:a16="http://schemas.microsoft.com/office/drawing/2014/main" id="{6ECC24EF-A002-45A6-8174-7ACEB4DD7B2C}"/>
              </a:ext>
            </a:extLst>
          </p:cNvPr>
          <p:cNvGraphicFramePr>
            <a:graphicFrameLocks noGrp="1"/>
          </p:cNvGraphicFramePr>
          <p:nvPr>
            <p:extLst>
              <p:ext uri="{D42A27DB-BD31-4B8C-83A1-F6EECF244321}">
                <p14:modId xmlns:p14="http://schemas.microsoft.com/office/powerpoint/2010/main" val="353439997"/>
              </p:ext>
            </p:extLst>
          </p:nvPr>
        </p:nvGraphicFramePr>
        <p:xfrm>
          <a:off x="579989" y="1263204"/>
          <a:ext cx="10084901" cy="3801919"/>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20000"/>
                    </a:ext>
                  </a:extLst>
                </a:gridCol>
                <a:gridCol w="3844407">
                  <a:extLst>
                    <a:ext uri="{9D8B030D-6E8A-4147-A177-3AD203B41FA5}">
                      <a16:colId xmlns:a16="http://schemas.microsoft.com/office/drawing/2014/main" val="20001"/>
                    </a:ext>
                  </a:extLst>
                </a:gridCol>
                <a:gridCol w="1095473">
                  <a:extLst>
                    <a:ext uri="{9D8B030D-6E8A-4147-A177-3AD203B41FA5}">
                      <a16:colId xmlns:a16="http://schemas.microsoft.com/office/drawing/2014/main" val="20002"/>
                    </a:ext>
                  </a:extLst>
                </a:gridCol>
                <a:gridCol w="972048">
                  <a:extLst>
                    <a:ext uri="{9D8B030D-6E8A-4147-A177-3AD203B41FA5}">
                      <a16:colId xmlns:a16="http://schemas.microsoft.com/office/drawing/2014/main" val="20003"/>
                    </a:ext>
                  </a:extLst>
                </a:gridCol>
                <a:gridCol w="386776">
                  <a:extLst>
                    <a:ext uri="{9D8B030D-6E8A-4147-A177-3AD203B41FA5}">
                      <a16:colId xmlns:a16="http://schemas.microsoft.com/office/drawing/2014/main" val="20004"/>
                    </a:ext>
                  </a:extLst>
                </a:gridCol>
                <a:gridCol w="846659">
                  <a:extLst>
                    <a:ext uri="{9D8B030D-6E8A-4147-A177-3AD203B41FA5}">
                      <a16:colId xmlns:a16="http://schemas.microsoft.com/office/drawing/2014/main" val="20005"/>
                    </a:ext>
                  </a:extLst>
                </a:gridCol>
                <a:gridCol w="439469">
                  <a:extLst>
                    <a:ext uri="{9D8B030D-6E8A-4147-A177-3AD203B41FA5}">
                      <a16:colId xmlns:a16="http://schemas.microsoft.com/office/drawing/2014/main" val="20006"/>
                    </a:ext>
                  </a:extLst>
                </a:gridCol>
                <a:gridCol w="1898167">
                  <a:extLst>
                    <a:ext uri="{9D8B030D-6E8A-4147-A177-3AD203B41FA5}">
                      <a16:colId xmlns:a16="http://schemas.microsoft.com/office/drawing/2014/main" val="20007"/>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10000"/>
                  </a:ext>
                </a:extLst>
              </a:tr>
              <a:tr h="265183">
                <a:tc>
                  <a:txBody>
                    <a:bodyPr/>
                    <a:lstStyle/>
                    <a:p>
                      <a:pPr algn="r" fontAlgn="b"/>
                      <a:r>
                        <a:rPr lang="en-US" sz="1100" dirty="0">
                          <a:solidFill>
                            <a:schemeClr val="bg1">
                              <a:lumMod val="50000"/>
                            </a:schemeClr>
                          </a:solidFill>
                        </a:rPr>
                        <a:t>870013</a:t>
                      </a:r>
                    </a:p>
                  </a:txBody>
                  <a:tcPr marL="9525" marR="9525" marT="9525" marB="0" anchor="b"/>
                </a:tc>
                <a:tc>
                  <a:txBody>
                    <a:bodyPr/>
                    <a:lstStyle/>
                    <a:p>
                      <a:pPr algn="l" fontAlgn="b"/>
                      <a:r>
                        <a:rPr lang="en-US" sz="1100" dirty="0">
                          <a:solidFill>
                            <a:schemeClr val="bg1">
                              <a:lumMod val="50000"/>
                            </a:schemeClr>
                          </a:solidFill>
                        </a:rPr>
                        <a:t>Traffic Models and Quality Evaluation Methods for Media and XR Services in 5G Systems </a:t>
                      </a:r>
                    </a:p>
                  </a:txBody>
                  <a:tcPr marL="9525" marR="9525" marT="9525" marB="0" anchor="b"/>
                </a:tc>
                <a:tc>
                  <a:txBody>
                    <a:bodyPr/>
                    <a:lstStyle/>
                    <a:p>
                      <a:pPr algn="l" fontAlgn="b"/>
                      <a:r>
                        <a:rPr lang="en-US" sz="1100" dirty="0" err="1">
                          <a:solidFill>
                            <a:schemeClr val="bg1">
                              <a:lumMod val="50000"/>
                            </a:schemeClr>
                          </a:solidFill>
                        </a:rPr>
                        <a:t>FS_XRTraffic</a:t>
                      </a:r>
                      <a:endParaRPr lang="en-US" sz="1100" dirty="0">
                        <a:solidFill>
                          <a:schemeClr val="bg1">
                            <a:lumMod val="50000"/>
                          </a:schemeClr>
                        </a:solidFill>
                      </a:endParaRPr>
                    </a:p>
                  </a:txBody>
                  <a:tcPr marL="9525" marR="9525" marT="9525" marB="0" anchor="b"/>
                </a:tc>
                <a:tc>
                  <a:txBody>
                    <a:bodyPr/>
                    <a:lstStyle/>
                    <a:p>
                      <a:pPr algn="r" fontAlgn="b"/>
                      <a:r>
                        <a:rPr lang="en-US" sz="1100" dirty="0">
                          <a:solidFill>
                            <a:schemeClr val="bg1">
                              <a:lumMod val="50000"/>
                            </a:schemeClr>
                          </a:solidFill>
                        </a:rPr>
                        <a:t>9/9/2023</a:t>
                      </a:r>
                    </a:p>
                  </a:txBody>
                  <a:tcPr marL="9525" marR="9525" marT="9525" marB="0" anchor="b"/>
                </a:tc>
                <a:tc>
                  <a:txBody>
                    <a:bodyPr/>
                    <a:lstStyle/>
                    <a:p>
                      <a:pPr algn="ctr">
                        <a:lnSpc>
                          <a:spcPct val="107000"/>
                        </a:lnSpc>
                        <a:spcAft>
                          <a:spcPts val="800"/>
                        </a:spcAft>
                      </a:pPr>
                      <a:r>
                        <a:rPr lang="en-GB" sz="1100" dirty="0">
                          <a:solidFill>
                            <a:schemeClr val="bg1">
                              <a:lumMod val="50000"/>
                            </a:schemeClr>
                          </a:solidFill>
                        </a:rPr>
                        <a:t>100%</a:t>
                      </a:r>
                    </a:p>
                  </a:txBody>
                  <a:tcPr marL="36001" marR="36001" marT="0" marB="0" anchor="ct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US" altLang="en-US" sz="1100" dirty="0">
                          <a:solidFill>
                            <a:schemeClr val="bg1">
                              <a:lumMod val="50000"/>
                            </a:schemeClr>
                          </a:solidFill>
                          <a:cs typeface="Arial" panose="020B0604020202020204" pitchFamily="34" charset="0"/>
                          <a:hlinkClick r:id="rId2">
                            <a:extLst>
                              <a:ext uri="{A12FA001-AC4F-418D-AE19-62706E023703}">
                                <ahyp:hlinkClr xmlns:ahyp="http://schemas.microsoft.com/office/drawing/2018/hyperlinkcolor" val="tx"/>
                              </a:ext>
                            </a:extLst>
                          </a:hlinkClick>
                        </a:rPr>
                        <a:t>SP-210043</a:t>
                      </a:r>
                      <a:endParaRPr lang="en-US" altLang="en-US" sz="1100" dirty="0">
                        <a:solidFill>
                          <a:schemeClr val="bg1">
                            <a:lumMod val="50000"/>
                          </a:schemeClr>
                        </a:solidFill>
                        <a:cs typeface="Arial" panose="020B0604020202020204" pitchFamily="34" charset="0"/>
                      </a:endParaRPr>
                    </a:p>
                  </a:txBody>
                  <a:tcPr marL="9525" marR="9525" marT="9525" marB="0" anchor="b"/>
                </a:tc>
                <a:tc>
                  <a:txBody>
                    <a:bodyPr/>
                    <a:lstStyle/>
                    <a:p>
                      <a:pPr algn="ctr">
                        <a:lnSpc>
                          <a:spcPct val="107000"/>
                        </a:lnSpc>
                        <a:spcAft>
                          <a:spcPts val="800"/>
                        </a:spcAft>
                      </a:pPr>
                      <a:endParaRPr lang="en-GB" sz="1100" dirty="0">
                        <a:solidFill>
                          <a:schemeClr val="bg1">
                            <a:lumMod val="50000"/>
                          </a:schemeClr>
                        </a:solidFill>
                      </a:endParaRPr>
                    </a:p>
                  </a:txBody>
                  <a:tcPr marL="36001" marR="36001" marT="0" marB="0" anchor="ctr"/>
                </a:tc>
                <a:tc>
                  <a:txBody>
                    <a:bodyPr/>
                    <a:lstStyle/>
                    <a:p>
                      <a:pPr marL="0" marR="0" lvl="0" indent="0" algn="ctr" defTabSz="914296" rtl="0" eaLnBrk="1" fontAlgn="auto" latinLnBrk="0" hangingPunct="1">
                        <a:lnSpc>
                          <a:spcPct val="107000"/>
                        </a:lnSpc>
                        <a:spcBef>
                          <a:spcPts val="0"/>
                        </a:spcBef>
                        <a:spcAft>
                          <a:spcPts val="800"/>
                        </a:spcAft>
                        <a:buClrTx/>
                        <a:buSzTx/>
                        <a:buFontTx/>
                        <a:buNone/>
                        <a:tabLst/>
                        <a:defRPr/>
                      </a:pPr>
                      <a:r>
                        <a:rPr lang="en-GB" sz="1100" dirty="0">
                          <a:solidFill>
                            <a:schemeClr val="bg1">
                              <a:lumMod val="50000"/>
                            </a:schemeClr>
                          </a:solidFill>
                        </a:rPr>
                        <a:t>Complete</a:t>
                      </a:r>
                    </a:p>
                  </a:txBody>
                  <a:tcPr marL="36001" marR="36001" marT="0" marB="0" anchor="ctr"/>
                </a:tc>
                <a:extLst>
                  <a:ext uri="{0D108BD9-81ED-4DB2-BD59-A6C34878D82A}">
                    <a16:rowId xmlns:a16="http://schemas.microsoft.com/office/drawing/2014/main" val="2379217155"/>
                  </a:ext>
                </a:extLst>
              </a:tr>
              <a:tr h="265183">
                <a:tc>
                  <a:txBody>
                    <a:bodyPr/>
                    <a:lstStyle/>
                    <a:p>
                      <a:pPr algn="r" fontAlgn="b"/>
                      <a:r>
                        <a:rPr lang="en-US" sz="1100" dirty="0"/>
                        <a:t>950011</a:t>
                      </a:r>
                    </a:p>
                  </a:txBody>
                  <a:tcPr marL="9525" marR="9525" marT="9525" marB="0" anchor="b"/>
                </a:tc>
                <a:tc>
                  <a:txBody>
                    <a:bodyPr/>
                    <a:lstStyle/>
                    <a:p>
                      <a:pPr algn="l" fontAlgn="b"/>
                      <a:r>
                        <a:rPr lang="en-US" sz="1100" dirty="0"/>
                        <a:t>Study on Artificial Intelligence (AI) and Machine Learning (ML) for Media </a:t>
                      </a:r>
                    </a:p>
                  </a:txBody>
                  <a:tcPr marL="9525" marR="9525" marT="9525" marB="0" anchor="b"/>
                </a:tc>
                <a:tc>
                  <a:txBody>
                    <a:bodyPr/>
                    <a:lstStyle/>
                    <a:p>
                      <a:pPr algn="l" fontAlgn="b"/>
                      <a:r>
                        <a:rPr lang="en-US" sz="1100" dirty="0"/>
                        <a:t>FS_AI4Media</a:t>
                      </a:r>
                    </a:p>
                  </a:txBody>
                  <a:tcPr marL="9525" marR="9525" marT="9525" marB="0" anchor="b"/>
                </a:tc>
                <a:tc>
                  <a:txBody>
                    <a:bodyPr/>
                    <a:lstStyle/>
                    <a:p>
                      <a:pPr algn="r" fontAlgn="b"/>
                      <a:r>
                        <a:rPr lang="en-US" sz="1100" dirty="0">
                          <a:solidFill>
                            <a:schemeClr val="tx1"/>
                          </a:solidFill>
                        </a:rPr>
                        <a:t>3/3/2024</a:t>
                      </a:r>
                    </a:p>
                  </a:txBody>
                  <a:tcPr marL="9525" marR="9525" marT="9525" marB="0" anchor="b"/>
                </a:tc>
                <a:tc>
                  <a:txBody>
                    <a:bodyPr/>
                    <a:lstStyle/>
                    <a:p>
                      <a:pPr algn="ctr">
                        <a:lnSpc>
                          <a:spcPct val="107000"/>
                        </a:lnSpc>
                        <a:spcAft>
                          <a:spcPts val="800"/>
                        </a:spcAft>
                      </a:pPr>
                      <a:r>
                        <a:rPr lang="en-GB" sz="1100" dirty="0">
                          <a:solidFill>
                            <a:schemeClr val="tx1"/>
                          </a:solidFill>
                        </a:rPr>
                        <a:t>40%</a:t>
                      </a:r>
                    </a:p>
                  </a:txBody>
                  <a:tcPr marL="36001" marR="36001" marT="0" marB="0" anchor="ctr"/>
                </a:tc>
                <a:tc>
                  <a:txBody>
                    <a:bodyPr/>
                    <a:lstStyle/>
                    <a:p>
                      <a:pPr algn="l" fontAlgn="b"/>
                      <a:r>
                        <a:rPr lang="en-US" sz="1100" dirty="0">
                          <a:hlinkClick r:id="rId3"/>
                        </a:rPr>
                        <a:t>SP-220328</a:t>
                      </a:r>
                      <a:endParaRPr lang="en-US" sz="1100" dirty="0"/>
                    </a:p>
                  </a:txBody>
                  <a:tcPr marL="9525" marR="9525" marT="9525" marB="0" anchor="b"/>
                </a:tc>
                <a:tc>
                  <a:txBody>
                    <a:bodyPr/>
                    <a:lstStyle/>
                    <a:p>
                      <a:pPr algn="ctr">
                        <a:lnSpc>
                          <a:spcPct val="107000"/>
                        </a:lnSpc>
                        <a:spcAft>
                          <a:spcPts val="800"/>
                        </a:spcAft>
                      </a:pPr>
                      <a:r>
                        <a:rPr lang="en-GB" sz="1100" dirty="0">
                          <a:solidFill>
                            <a:srgbClr val="FF0000"/>
                          </a:solidFill>
                        </a:rPr>
                        <a:t>50%</a:t>
                      </a:r>
                    </a:p>
                  </a:txBody>
                  <a:tcPr marL="36001" marR="36001" marT="0" marB="0" anchor="ctr"/>
                </a:tc>
                <a:tc>
                  <a:txBody>
                    <a:bodyPr/>
                    <a:lstStyle/>
                    <a:p>
                      <a:pPr algn="ctr">
                        <a:lnSpc>
                          <a:spcPct val="107000"/>
                        </a:lnSpc>
                        <a:spcAft>
                          <a:spcPts val="800"/>
                        </a:spcAft>
                      </a:pPr>
                      <a:endParaRPr lang="en-GB" sz="1100" dirty="0">
                        <a:solidFill>
                          <a:srgbClr val="FF0000"/>
                        </a:solidFill>
                      </a:endParaRPr>
                    </a:p>
                  </a:txBody>
                  <a:tcPr marL="36001" marR="36001" marT="0" marB="0" anchor="ctr"/>
                </a:tc>
                <a:extLst>
                  <a:ext uri="{0D108BD9-81ED-4DB2-BD59-A6C34878D82A}">
                    <a16:rowId xmlns:a16="http://schemas.microsoft.com/office/drawing/2014/main" val="10001"/>
                  </a:ext>
                </a:extLst>
              </a:tr>
              <a:tr h="295202">
                <a:tc>
                  <a:txBody>
                    <a:bodyPr/>
                    <a:lstStyle/>
                    <a:p>
                      <a:pPr algn="r" fontAlgn="b"/>
                      <a:r>
                        <a:rPr lang="en-US" sz="1100" dirty="0"/>
                        <a:t>960048</a:t>
                      </a:r>
                    </a:p>
                  </a:txBody>
                  <a:tcPr marL="9525" marR="9525" marT="9525" marB="0" anchor="b"/>
                </a:tc>
                <a:tc>
                  <a:txBody>
                    <a:bodyPr/>
                    <a:lstStyle/>
                    <a:p>
                      <a:pPr algn="l" fontAlgn="b"/>
                      <a:r>
                        <a:rPr lang="en-US" sz="1100" dirty="0"/>
                        <a:t>Study on Media Streaming aspects of Network Slicing Phase 2</a:t>
                      </a:r>
                    </a:p>
                  </a:txBody>
                  <a:tcPr marL="9525" marR="9525" marT="9525" marB="0" anchor="b"/>
                </a:tc>
                <a:tc>
                  <a:txBody>
                    <a:bodyPr/>
                    <a:lstStyle/>
                    <a:p>
                      <a:pPr algn="l" fontAlgn="b"/>
                      <a:r>
                        <a:rPr lang="en-US" sz="1100" dirty="0"/>
                        <a:t>FS_MS_NS_Ph2</a:t>
                      </a:r>
                    </a:p>
                  </a:txBody>
                  <a:tcPr marL="9525" marR="9525" marT="9525" marB="0" anchor="b"/>
                </a:tc>
                <a:tc>
                  <a:txBody>
                    <a:bodyPr/>
                    <a:lstStyle/>
                    <a:p>
                      <a:pPr algn="r" fontAlgn="b"/>
                      <a:r>
                        <a:rPr lang="en-US" sz="1100" dirty="0">
                          <a:solidFill>
                            <a:schemeClr val="tx1"/>
                          </a:solidFill>
                        </a:rPr>
                        <a:t>12/12/2023</a:t>
                      </a:r>
                    </a:p>
                  </a:txBody>
                  <a:tcPr marL="9525" marR="9525" marT="9525" marB="0" anchor="b"/>
                </a:tc>
                <a:tc>
                  <a:txBody>
                    <a:bodyPr/>
                    <a:lstStyle/>
                    <a:p>
                      <a:pPr algn="ctr">
                        <a:lnSpc>
                          <a:spcPct val="107000"/>
                        </a:lnSpc>
                        <a:spcAft>
                          <a:spcPts val="800"/>
                        </a:spcAft>
                      </a:pPr>
                      <a:r>
                        <a:rPr lang="en-GB" sz="1100" dirty="0">
                          <a:solidFill>
                            <a:schemeClr val="tx1"/>
                          </a:solidFill>
                        </a:rPr>
                        <a:t>65%</a:t>
                      </a:r>
                    </a:p>
                  </a:txBody>
                  <a:tcPr marL="36001" marR="36001" marT="0" marB="0" anchor="ctr"/>
                </a:tc>
                <a:tc>
                  <a:txBody>
                    <a:bodyPr/>
                    <a:lstStyle/>
                    <a:p>
                      <a:pPr algn="l" fontAlgn="b"/>
                      <a:r>
                        <a:rPr lang="en-US" sz="1100" dirty="0">
                          <a:hlinkClick r:id="rId4"/>
                        </a:rPr>
                        <a:t>SP-220675</a:t>
                      </a:r>
                      <a:endParaRPr lang="en-US" sz="1100" dirty="0"/>
                    </a:p>
                  </a:txBody>
                  <a:tcPr marL="9525" marR="9525" marT="9525" marB="0" anchor="b"/>
                </a:tc>
                <a:tc>
                  <a:txBody>
                    <a:bodyPr/>
                    <a:lstStyle/>
                    <a:p>
                      <a:pPr algn="ctr">
                        <a:lnSpc>
                          <a:spcPct val="107000"/>
                        </a:lnSpc>
                        <a:spcAft>
                          <a:spcPts val="800"/>
                        </a:spcAft>
                      </a:pPr>
                      <a:r>
                        <a:rPr lang="en-GB" sz="1100" dirty="0">
                          <a:solidFill>
                            <a:srgbClr val="FF0000"/>
                          </a:solidFill>
                        </a:rPr>
                        <a:t>100%</a:t>
                      </a:r>
                    </a:p>
                  </a:txBody>
                  <a:tcPr marL="36001" marR="36001" marT="0" marB="0" anchor="ctr"/>
                </a:tc>
                <a:tc>
                  <a:txBody>
                    <a:bodyPr/>
                    <a:lstStyle/>
                    <a:p>
                      <a:pPr algn="ctr">
                        <a:lnSpc>
                          <a:spcPct val="107000"/>
                        </a:lnSpc>
                        <a:spcAft>
                          <a:spcPts val="800"/>
                        </a:spcAft>
                      </a:pPr>
                      <a:r>
                        <a:rPr lang="en-GB" sz="1100" dirty="0">
                          <a:solidFill>
                            <a:srgbClr val="FF0000"/>
                          </a:solidFill>
                        </a:rPr>
                        <a:t>Complete !</a:t>
                      </a:r>
                    </a:p>
                  </a:txBody>
                  <a:tcPr marL="36001" marR="36001" marT="0" marB="0" anchor="ctr"/>
                </a:tc>
                <a:extLst>
                  <a:ext uri="{0D108BD9-81ED-4DB2-BD59-A6C34878D82A}">
                    <a16:rowId xmlns:a16="http://schemas.microsoft.com/office/drawing/2014/main" val="1275914416"/>
                  </a:ext>
                </a:extLst>
              </a:tr>
              <a:tr h="265183">
                <a:tc>
                  <a:txBody>
                    <a:bodyPr/>
                    <a:lstStyle/>
                    <a:p>
                      <a:pPr algn="r" fontAlgn="b"/>
                      <a:r>
                        <a:rPr lang="en-US" sz="1100" dirty="0"/>
                        <a:t>950012</a:t>
                      </a:r>
                    </a:p>
                  </a:txBody>
                  <a:tcPr marL="9525" marR="9525" marT="9525" marB="0" anchor="b"/>
                </a:tc>
                <a:tc>
                  <a:txBody>
                    <a:bodyPr/>
                    <a:lstStyle/>
                    <a:p>
                      <a:pPr algn="l" fontAlgn="b"/>
                      <a:r>
                        <a:rPr lang="en-US" sz="1100" dirty="0"/>
                        <a:t>Study on immersive Real-time Communication for WebRTC Phase 2</a:t>
                      </a:r>
                    </a:p>
                  </a:txBody>
                  <a:tcPr marL="9525" marR="9525" marT="9525" marB="0" anchor="b"/>
                </a:tc>
                <a:tc>
                  <a:txBody>
                    <a:bodyPr/>
                    <a:lstStyle/>
                    <a:p>
                      <a:pPr algn="l" fontAlgn="b"/>
                      <a:r>
                        <a:rPr lang="en-US" sz="1100" dirty="0" err="1"/>
                        <a:t>FS_eiRTCW</a:t>
                      </a:r>
                      <a:endParaRPr lang="en-US" sz="1100" dirty="0"/>
                    </a:p>
                  </a:txBody>
                  <a:tcPr marL="9525" marR="9525" marT="9525" marB="0" anchor="b"/>
                </a:tc>
                <a:tc>
                  <a:txBody>
                    <a:bodyPr/>
                    <a:lstStyle/>
                    <a:p>
                      <a:pPr algn="r" fontAlgn="b"/>
                      <a:r>
                        <a:rPr lang="en-US" sz="1100" dirty="0">
                          <a:solidFill>
                            <a:schemeClr val="tx1"/>
                          </a:solidFill>
                        </a:rPr>
                        <a:t>3/3/2024</a:t>
                      </a:r>
                    </a:p>
                  </a:txBody>
                  <a:tcPr marL="9525" marR="9525" marT="9525" marB="0" anchor="b"/>
                </a:tc>
                <a:tc>
                  <a:txBody>
                    <a:bodyPr/>
                    <a:lstStyle/>
                    <a:p>
                      <a:pPr algn="ctr">
                        <a:lnSpc>
                          <a:spcPct val="107000"/>
                        </a:lnSpc>
                        <a:spcAft>
                          <a:spcPts val="800"/>
                        </a:spcAft>
                      </a:pPr>
                      <a:r>
                        <a:rPr lang="en-GB" sz="1100" dirty="0">
                          <a:solidFill>
                            <a:schemeClr val="tx1"/>
                          </a:solidFill>
                        </a:rPr>
                        <a:t>55%</a:t>
                      </a:r>
                    </a:p>
                  </a:txBody>
                  <a:tcPr marL="36001" marR="36001" marT="0" marB="0" anchor="ctr"/>
                </a:tc>
                <a:tc>
                  <a:txBody>
                    <a:bodyPr/>
                    <a:lstStyle/>
                    <a:p>
                      <a:pPr algn="l" fontAlgn="b"/>
                      <a:r>
                        <a:rPr lang="en-US" sz="1100" dirty="0">
                          <a:hlinkClick r:id="rId5"/>
                        </a:rPr>
                        <a:t>SP-220239</a:t>
                      </a:r>
                      <a:endParaRPr lang="en-US" sz="1100" dirty="0"/>
                    </a:p>
                  </a:txBody>
                  <a:tcPr marL="9525" marR="9525" marT="9525" marB="0" anchor="b"/>
                </a:tc>
                <a:tc>
                  <a:txBody>
                    <a:bodyPr/>
                    <a:lstStyle/>
                    <a:p>
                      <a:pPr algn="ctr">
                        <a:lnSpc>
                          <a:spcPct val="107000"/>
                        </a:lnSpc>
                        <a:spcAft>
                          <a:spcPts val="800"/>
                        </a:spcAft>
                      </a:pPr>
                      <a:r>
                        <a:rPr lang="en-GB" sz="1100" dirty="0">
                          <a:solidFill>
                            <a:srgbClr val="FF0000"/>
                          </a:solidFill>
                        </a:rPr>
                        <a:t>70%</a:t>
                      </a:r>
                    </a:p>
                  </a:txBody>
                  <a:tcPr marL="36001" marR="36001" marT="0" marB="0" anchor="ctr"/>
                </a:tc>
                <a:tc>
                  <a:txBody>
                    <a:bodyPr/>
                    <a:lstStyle/>
                    <a:p>
                      <a:pPr algn="ctr">
                        <a:lnSpc>
                          <a:spcPct val="107000"/>
                        </a:lnSpc>
                        <a:spcAft>
                          <a:spcPts val="800"/>
                        </a:spcAft>
                      </a:pPr>
                      <a:endParaRPr lang="en-GB" sz="1100" dirty="0">
                        <a:solidFill>
                          <a:srgbClr val="FF0000"/>
                        </a:solidFill>
                      </a:endParaRPr>
                    </a:p>
                  </a:txBody>
                  <a:tcPr marL="36001" marR="36001" marT="0" marB="0" anchor="ctr"/>
                </a:tc>
                <a:extLst>
                  <a:ext uri="{0D108BD9-81ED-4DB2-BD59-A6C34878D82A}">
                    <a16:rowId xmlns:a16="http://schemas.microsoft.com/office/drawing/2014/main" val="4267986977"/>
                  </a:ext>
                </a:extLst>
              </a:tr>
              <a:tr h="265183">
                <a:tc>
                  <a:txBody>
                    <a:bodyPr/>
                    <a:lstStyle/>
                    <a:p>
                      <a:pPr algn="r" fontAlgn="b"/>
                      <a:r>
                        <a:rPr lang="en-US" sz="1100" dirty="0">
                          <a:solidFill>
                            <a:schemeClr val="bg1">
                              <a:lumMod val="50000"/>
                            </a:schemeClr>
                          </a:solidFill>
                        </a:rPr>
                        <a:t>950013</a:t>
                      </a:r>
                    </a:p>
                  </a:txBody>
                  <a:tcPr marL="9525" marR="9525" marT="9525" marB="0" anchor="b"/>
                </a:tc>
                <a:tc>
                  <a:txBody>
                    <a:bodyPr/>
                    <a:lstStyle/>
                    <a:p>
                      <a:pPr algn="l" fontAlgn="b"/>
                      <a:r>
                        <a:rPr lang="en-US" sz="1100" dirty="0">
                          <a:solidFill>
                            <a:schemeClr val="bg1">
                              <a:lumMod val="50000"/>
                            </a:schemeClr>
                          </a:solidFill>
                        </a:rPr>
                        <a:t>Study on Smartly Tethering AR Glasses </a:t>
                      </a:r>
                    </a:p>
                  </a:txBody>
                  <a:tcPr marL="9525" marR="9525" marT="9525" marB="0" anchor="b"/>
                </a:tc>
                <a:tc>
                  <a:txBody>
                    <a:bodyPr/>
                    <a:lstStyle/>
                    <a:p>
                      <a:pPr algn="l" fontAlgn="b"/>
                      <a:r>
                        <a:rPr lang="en-US" sz="1100" dirty="0" err="1">
                          <a:solidFill>
                            <a:schemeClr val="bg1">
                              <a:lumMod val="50000"/>
                            </a:schemeClr>
                          </a:solidFill>
                        </a:rPr>
                        <a:t>FS_SmarTAR</a:t>
                      </a:r>
                      <a:endParaRPr lang="en-US" sz="1100" dirty="0">
                        <a:solidFill>
                          <a:schemeClr val="bg1">
                            <a:lumMod val="50000"/>
                          </a:schemeClr>
                        </a:solidFill>
                      </a:endParaRPr>
                    </a:p>
                  </a:txBody>
                  <a:tcPr marL="9525" marR="9525" marT="9525" marB="0" anchor="b"/>
                </a:tc>
                <a:tc>
                  <a:txBody>
                    <a:bodyPr/>
                    <a:lstStyle/>
                    <a:p>
                      <a:pPr algn="r" fontAlgn="b"/>
                      <a:r>
                        <a:rPr lang="en-US" sz="1100" dirty="0">
                          <a:solidFill>
                            <a:schemeClr val="bg1">
                              <a:lumMod val="50000"/>
                            </a:schemeClr>
                          </a:solidFill>
                        </a:rPr>
                        <a:t>6/6/2023</a:t>
                      </a:r>
                    </a:p>
                  </a:txBody>
                  <a:tcPr marL="9525" marR="9525" marT="9525" marB="0" anchor="b"/>
                </a:tc>
                <a:tc>
                  <a:txBody>
                    <a:bodyPr/>
                    <a:lstStyle/>
                    <a:p>
                      <a:pPr algn="ctr">
                        <a:lnSpc>
                          <a:spcPct val="107000"/>
                        </a:lnSpc>
                        <a:spcAft>
                          <a:spcPts val="800"/>
                        </a:spcAft>
                      </a:pPr>
                      <a:r>
                        <a:rPr lang="en-GB" sz="1100" dirty="0">
                          <a:solidFill>
                            <a:schemeClr val="bg1">
                              <a:lumMod val="50000"/>
                            </a:schemeClr>
                          </a:solidFill>
                        </a:rPr>
                        <a:t>100%</a:t>
                      </a:r>
                    </a:p>
                  </a:txBody>
                  <a:tcPr marL="36001" marR="36001" marT="0" marB="0" anchor="ctr"/>
                </a:tc>
                <a:tc>
                  <a:txBody>
                    <a:bodyPr/>
                    <a:lstStyle/>
                    <a:p>
                      <a:pPr algn="l" fontAlgn="b"/>
                      <a:r>
                        <a:rPr lang="en-US" sz="1100" dirty="0">
                          <a:solidFill>
                            <a:schemeClr val="bg1">
                              <a:lumMod val="50000"/>
                            </a:schemeClr>
                          </a:solidFill>
                          <a:hlinkClick r:id="rId6">
                            <a:extLst>
                              <a:ext uri="{A12FA001-AC4F-418D-AE19-62706E023703}">
                                <ahyp:hlinkClr xmlns:ahyp="http://schemas.microsoft.com/office/drawing/2018/hyperlinkcolor" val="tx"/>
                              </a:ext>
                            </a:extLst>
                          </a:hlinkClick>
                        </a:rPr>
                        <a:t>SP-220240</a:t>
                      </a:r>
                      <a:endParaRPr lang="en-US" sz="1100" dirty="0">
                        <a:solidFill>
                          <a:schemeClr val="bg1">
                            <a:lumMod val="50000"/>
                          </a:schemeClr>
                        </a:solidFill>
                      </a:endParaRPr>
                    </a:p>
                  </a:txBody>
                  <a:tcPr marL="9525" marR="9525" marT="9525" marB="0" anchor="b"/>
                </a:tc>
                <a:tc>
                  <a:txBody>
                    <a:bodyPr/>
                    <a:lstStyle/>
                    <a:p>
                      <a:pPr algn="ctr">
                        <a:lnSpc>
                          <a:spcPct val="107000"/>
                        </a:lnSpc>
                        <a:spcAft>
                          <a:spcPts val="800"/>
                        </a:spcAft>
                      </a:pPr>
                      <a:endParaRPr lang="en-GB" sz="1100" dirty="0">
                        <a:solidFill>
                          <a:schemeClr val="bg1">
                            <a:lumMod val="50000"/>
                          </a:schemeClr>
                        </a:solidFill>
                      </a:endParaRPr>
                    </a:p>
                  </a:txBody>
                  <a:tcPr marL="36001" marR="36001" marT="0" marB="0" anchor="ctr"/>
                </a:tc>
                <a:tc>
                  <a:txBody>
                    <a:bodyPr/>
                    <a:lstStyle/>
                    <a:p>
                      <a:pPr algn="ctr">
                        <a:lnSpc>
                          <a:spcPct val="107000"/>
                        </a:lnSpc>
                        <a:spcAft>
                          <a:spcPts val="800"/>
                        </a:spcAft>
                      </a:pPr>
                      <a:r>
                        <a:rPr lang="en-GB" sz="1100" dirty="0">
                          <a:solidFill>
                            <a:schemeClr val="bg1">
                              <a:lumMod val="50000"/>
                            </a:schemeClr>
                          </a:solidFill>
                        </a:rPr>
                        <a:t>Complete</a:t>
                      </a:r>
                    </a:p>
                  </a:txBody>
                  <a:tcPr marL="36001" marR="36001" marT="0" marB="0" anchor="ctr"/>
                </a:tc>
                <a:extLst>
                  <a:ext uri="{0D108BD9-81ED-4DB2-BD59-A6C34878D82A}">
                    <a16:rowId xmlns:a16="http://schemas.microsoft.com/office/drawing/2014/main" val="667307046"/>
                  </a:ext>
                </a:extLst>
              </a:tr>
              <a:tr h="265183">
                <a:tc>
                  <a:txBody>
                    <a:bodyPr/>
                    <a:lstStyle/>
                    <a:p>
                      <a:pPr algn="r" fontAlgn="b"/>
                      <a:r>
                        <a:rPr lang="en-US" sz="1100" dirty="0"/>
                        <a:t>960049</a:t>
                      </a:r>
                    </a:p>
                  </a:txBody>
                  <a:tcPr marL="9525" marR="9525" marT="9525" marB="0" anchor="b"/>
                </a:tc>
                <a:tc>
                  <a:txBody>
                    <a:bodyPr/>
                    <a:lstStyle/>
                    <a:p>
                      <a:pPr algn="l" fontAlgn="b"/>
                      <a:r>
                        <a:rPr lang="en-US" sz="1100" dirty="0"/>
                        <a:t>Study on AR and MR </a:t>
                      </a:r>
                      <a:r>
                        <a:rPr lang="en-US" sz="1100" dirty="0" err="1"/>
                        <a:t>QoE</a:t>
                      </a:r>
                      <a:r>
                        <a:rPr lang="en-US" sz="1100" dirty="0"/>
                        <a:t> Metrics </a:t>
                      </a:r>
                    </a:p>
                  </a:txBody>
                  <a:tcPr marL="9525" marR="9525" marT="9525" marB="0" anchor="b"/>
                </a:tc>
                <a:tc>
                  <a:txBody>
                    <a:bodyPr/>
                    <a:lstStyle/>
                    <a:p>
                      <a:pPr algn="l" fontAlgn="b"/>
                      <a:r>
                        <a:rPr lang="en-US" sz="1100" dirty="0" err="1"/>
                        <a:t>FS_ARMRQoE</a:t>
                      </a:r>
                      <a:endParaRPr lang="en-US" sz="1100" dirty="0"/>
                    </a:p>
                  </a:txBody>
                  <a:tcPr marL="9525" marR="9525" marT="9525" marB="0" anchor="b"/>
                </a:tc>
                <a:tc>
                  <a:txBody>
                    <a:bodyPr/>
                    <a:lstStyle/>
                    <a:p>
                      <a:pPr algn="r" fontAlgn="b"/>
                      <a:r>
                        <a:rPr lang="en-US" sz="1100" dirty="0">
                          <a:solidFill>
                            <a:schemeClr val="tx1"/>
                          </a:solidFill>
                        </a:rPr>
                        <a:t>3/3/2024</a:t>
                      </a:r>
                    </a:p>
                  </a:txBody>
                  <a:tcPr marL="9525" marR="9525" marT="9525" marB="0" anchor="b"/>
                </a:tc>
                <a:tc>
                  <a:txBody>
                    <a:bodyPr/>
                    <a:lstStyle/>
                    <a:p>
                      <a:pPr algn="ctr">
                        <a:lnSpc>
                          <a:spcPct val="107000"/>
                        </a:lnSpc>
                        <a:spcAft>
                          <a:spcPts val="800"/>
                        </a:spcAft>
                      </a:pPr>
                      <a:r>
                        <a:rPr lang="en-GB" sz="1100" dirty="0">
                          <a:solidFill>
                            <a:schemeClr val="tx1"/>
                          </a:solidFill>
                        </a:rPr>
                        <a:t>50%</a:t>
                      </a:r>
                    </a:p>
                  </a:txBody>
                  <a:tcPr marL="36001" marR="36001" marT="0" marB="0" anchor="ctr"/>
                </a:tc>
                <a:tc>
                  <a:txBody>
                    <a:bodyPr/>
                    <a:lstStyle/>
                    <a:p>
                      <a:pPr algn="l"/>
                      <a:r>
                        <a:rPr lang="en-US" sz="1100" b="0" u="none" dirty="0">
                          <a:solidFill>
                            <a:srgbClr val="0000FF"/>
                          </a:solidFill>
                          <a:effectLst/>
                          <a:latin typeface="+mn-lt"/>
                          <a:hlinkClick r:id="rId7"/>
                        </a:rPr>
                        <a:t>SP-220616</a:t>
                      </a:r>
                      <a:endParaRPr lang="en-US" sz="1100" b="0" u="none" dirty="0">
                        <a:latin typeface="+mn-lt"/>
                      </a:endParaRPr>
                    </a:p>
                  </a:txBody>
                  <a:tcPr/>
                </a:tc>
                <a:tc>
                  <a:txBody>
                    <a:bodyPr/>
                    <a:lstStyle/>
                    <a:p>
                      <a:pPr algn="ctr">
                        <a:lnSpc>
                          <a:spcPct val="107000"/>
                        </a:lnSpc>
                        <a:spcAft>
                          <a:spcPts val="800"/>
                        </a:spcAft>
                      </a:pPr>
                      <a:r>
                        <a:rPr lang="en-GB" sz="1100" dirty="0">
                          <a:solidFill>
                            <a:srgbClr val="FF0000"/>
                          </a:solidFill>
                        </a:rPr>
                        <a:t>65%</a:t>
                      </a:r>
                    </a:p>
                  </a:txBody>
                  <a:tcPr marL="36001" marR="36001" marT="0" marB="0" anchor="ctr"/>
                </a:tc>
                <a:tc>
                  <a:txBody>
                    <a:bodyPr/>
                    <a:lstStyle/>
                    <a:p>
                      <a:pPr algn="ctr">
                        <a:lnSpc>
                          <a:spcPct val="107000"/>
                        </a:lnSpc>
                        <a:spcAft>
                          <a:spcPts val="800"/>
                        </a:spcAft>
                      </a:pPr>
                      <a:endParaRPr lang="en-GB" sz="1100" dirty="0">
                        <a:solidFill>
                          <a:srgbClr val="FF0000"/>
                        </a:solidFill>
                      </a:endParaRPr>
                    </a:p>
                  </a:txBody>
                  <a:tcPr marL="36001" marR="36001" marT="0" marB="0" anchor="ctr"/>
                </a:tc>
                <a:extLst>
                  <a:ext uri="{0D108BD9-81ED-4DB2-BD59-A6C34878D82A}">
                    <a16:rowId xmlns:a16="http://schemas.microsoft.com/office/drawing/2014/main" val="2165413729"/>
                  </a:ext>
                </a:extLst>
              </a:tr>
              <a:tr h="265183">
                <a:tc>
                  <a:txBody>
                    <a:bodyPr/>
                    <a:lstStyle/>
                    <a:p>
                      <a:pPr algn="r" fontAlgn="b"/>
                      <a:r>
                        <a:rPr lang="en-US" sz="1100" dirty="0"/>
                        <a:t>980008</a:t>
                      </a:r>
                    </a:p>
                  </a:txBody>
                  <a:tcPr marL="9525" marR="9525" marT="9525" marB="0" anchor="b"/>
                </a:tc>
                <a:tc>
                  <a:txBody>
                    <a:bodyPr/>
                    <a:lstStyle/>
                    <a:p>
                      <a:pPr algn="l" fontAlgn="b"/>
                      <a:r>
                        <a:rPr lang="en-US" sz="1100" dirty="0"/>
                        <a:t>Study on Diverse audio Capturing system for End-user Devices </a:t>
                      </a:r>
                    </a:p>
                  </a:txBody>
                  <a:tcPr marL="9525" marR="9525" marT="9525" marB="0" anchor="b"/>
                </a:tc>
                <a:tc>
                  <a:txBody>
                    <a:bodyPr/>
                    <a:lstStyle/>
                    <a:p>
                      <a:pPr algn="l" fontAlgn="b"/>
                      <a:r>
                        <a:rPr lang="en-US" sz="1100" dirty="0" err="1"/>
                        <a:t>FS_DaCED</a:t>
                      </a:r>
                      <a:endParaRPr lang="en-US" sz="1100" dirty="0"/>
                    </a:p>
                  </a:txBody>
                  <a:tcPr marL="9525" marR="9525" marT="9525" marB="0" anchor="b"/>
                </a:tc>
                <a:tc>
                  <a:txBody>
                    <a:bodyPr/>
                    <a:lstStyle/>
                    <a:p>
                      <a:pPr algn="r" fontAlgn="b"/>
                      <a:r>
                        <a:rPr lang="en-US" sz="1100" dirty="0"/>
                        <a:t>9/9/2024</a:t>
                      </a:r>
                    </a:p>
                  </a:txBody>
                  <a:tcPr marL="9525" marR="9525" marT="9525" marB="0" anchor="b"/>
                </a:tc>
                <a:tc>
                  <a:txBody>
                    <a:bodyPr/>
                    <a:lstStyle/>
                    <a:p>
                      <a:pPr algn="ctr">
                        <a:lnSpc>
                          <a:spcPct val="107000"/>
                        </a:lnSpc>
                        <a:spcAft>
                          <a:spcPts val="800"/>
                        </a:spcAft>
                      </a:pPr>
                      <a:r>
                        <a:rPr lang="en-GB" sz="1100" dirty="0">
                          <a:solidFill>
                            <a:schemeClr val="tx1"/>
                          </a:solidFill>
                        </a:rPr>
                        <a:t>35%</a:t>
                      </a:r>
                    </a:p>
                  </a:txBody>
                  <a:tcPr marL="36001" marR="36001" marT="0" marB="0" anchor="ctr"/>
                </a:tc>
                <a:tc>
                  <a:txBody>
                    <a:bodyPr/>
                    <a:lstStyle/>
                    <a:p>
                      <a:pPr algn="l" fontAlgn="b"/>
                      <a:r>
                        <a:rPr lang="en-US" sz="1100" dirty="0">
                          <a:hlinkClick r:id="rId8"/>
                        </a:rPr>
                        <a:t>SP-221330</a:t>
                      </a:r>
                      <a:endParaRPr lang="en-US" sz="1100" dirty="0"/>
                    </a:p>
                  </a:txBody>
                  <a:tcPr marL="9525" marR="9525" marT="9525" marB="0" anchor="b"/>
                </a:tc>
                <a:tc>
                  <a:txBody>
                    <a:bodyPr/>
                    <a:lstStyle/>
                    <a:p>
                      <a:pPr algn="ctr">
                        <a:lnSpc>
                          <a:spcPct val="107000"/>
                        </a:lnSpc>
                        <a:spcAft>
                          <a:spcPts val="800"/>
                        </a:spcAft>
                      </a:pPr>
                      <a:r>
                        <a:rPr lang="en-GB" sz="1100" dirty="0">
                          <a:solidFill>
                            <a:srgbClr val="FF0000"/>
                          </a:solidFill>
                        </a:rPr>
                        <a:t>45%</a:t>
                      </a:r>
                    </a:p>
                  </a:txBody>
                  <a:tcPr marL="36001" marR="36001" marT="0" marB="0" anchor="ctr"/>
                </a:tc>
                <a:tc>
                  <a:txBody>
                    <a:bodyPr/>
                    <a:lstStyle/>
                    <a:p>
                      <a:pPr algn="ctr">
                        <a:lnSpc>
                          <a:spcPct val="107000"/>
                        </a:lnSpc>
                        <a:spcAft>
                          <a:spcPts val="800"/>
                        </a:spcAft>
                      </a:pPr>
                      <a:r>
                        <a:rPr lang="en-GB" sz="1100" dirty="0">
                          <a:solidFill>
                            <a:srgbClr val="FF0000"/>
                          </a:solidFill>
                        </a:rPr>
                        <a:t>Rel-19</a:t>
                      </a:r>
                    </a:p>
                  </a:txBody>
                  <a:tcPr marL="36001" marR="36001" marT="0" marB="0" anchor="ctr"/>
                </a:tc>
                <a:extLst>
                  <a:ext uri="{0D108BD9-81ED-4DB2-BD59-A6C34878D82A}">
                    <a16:rowId xmlns:a16="http://schemas.microsoft.com/office/drawing/2014/main" val="2134000311"/>
                  </a:ext>
                </a:extLst>
              </a:tr>
              <a:tr h="265183">
                <a:tc>
                  <a:txBody>
                    <a:bodyPr/>
                    <a:lstStyle/>
                    <a:p>
                      <a:pPr algn="r" fontAlgn="b"/>
                      <a:r>
                        <a:rPr lang="en-US" sz="1100" dirty="0">
                          <a:solidFill>
                            <a:schemeClr val="bg1">
                              <a:lumMod val="50000"/>
                            </a:schemeClr>
                          </a:solidFill>
                        </a:rPr>
                        <a:t>960050</a:t>
                      </a:r>
                    </a:p>
                  </a:txBody>
                  <a:tcPr marL="9525" marR="9525" marT="9525" marB="0" anchor="b"/>
                </a:tc>
                <a:tc>
                  <a:txBody>
                    <a:bodyPr/>
                    <a:lstStyle/>
                    <a:p>
                      <a:pPr algn="l" fontAlgn="b"/>
                      <a:r>
                        <a:rPr lang="en-US" sz="1100" dirty="0">
                          <a:solidFill>
                            <a:schemeClr val="bg1">
                              <a:lumMod val="50000"/>
                            </a:schemeClr>
                          </a:solidFill>
                        </a:rPr>
                        <a:t>Study on Audio Aspects for Glasses-type AR/MR Devices </a:t>
                      </a:r>
                    </a:p>
                  </a:txBody>
                  <a:tcPr marL="9525" marR="9525" marT="9525" marB="0" anchor="b"/>
                </a:tc>
                <a:tc>
                  <a:txBody>
                    <a:bodyPr/>
                    <a:lstStyle/>
                    <a:p>
                      <a:pPr algn="l" fontAlgn="b"/>
                      <a:r>
                        <a:rPr lang="en-US" sz="1100" dirty="0">
                          <a:solidFill>
                            <a:schemeClr val="bg1">
                              <a:lumMod val="50000"/>
                            </a:schemeClr>
                          </a:solidFill>
                        </a:rPr>
                        <a:t>FS_Audio_5GSTAR</a:t>
                      </a:r>
                    </a:p>
                  </a:txBody>
                  <a:tcPr marL="9525" marR="9525" marT="9525" marB="0" anchor="b"/>
                </a:tc>
                <a:tc>
                  <a:txBody>
                    <a:bodyPr/>
                    <a:lstStyle/>
                    <a:p>
                      <a:pPr algn="r" fontAlgn="b"/>
                      <a:r>
                        <a:rPr lang="en-US" sz="1100" dirty="0">
                          <a:solidFill>
                            <a:schemeClr val="bg1">
                              <a:lumMod val="50000"/>
                            </a:schemeClr>
                          </a:solidFill>
                        </a:rPr>
                        <a:t>12/2022</a:t>
                      </a:r>
                    </a:p>
                  </a:txBody>
                  <a:tcPr marL="9525" marR="9525" marT="9525" marB="0" anchor="b"/>
                </a:tc>
                <a:tc>
                  <a:txBody>
                    <a:bodyPr/>
                    <a:lstStyle/>
                    <a:p>
                      <a:pPr algn="r" fontAlgn="b"/>
                      <a:r>
                        <a:rPr lang="en-US" sz="1100" dirty="0">
                          <a:solidFill>
                            <a:schemeClr val="bg1">
                              <a:lumMod val="50000"/>
                            </a:schemeClr>
                          </a:solidFill>
                        </a:rPr>
                        <a:t>100%</a:t>
                      </a:r>
                    </a:p>
                  </a:txBody>
                  <a:tcPr marL="9525" marR="9525" marT="9525" marB="0" anchor="b"/>
                </a:tc>
                <a:tc>
                  <a:txBody>
                    <a:bodyPr/>
                    <a:lstStyle/>
                    <a:p>
                      <a:pPr algn="l" fontAlgn="b"/>
                      <a:r>
                        <a:rPr lang="en-US" sz="1100" dirty="0">
                          <a:solidFill>
                            <a:schemeClr val="bg1">
                              <a:lumMod val="50000"/>
                            </a:schemeClr>
                          </a:solidFill>
                          <a:hlinkClick r:id="rId9">
                            <a:extLst>
                              <a:ext uri="{A12FA001-AC4F-418D-AE19-62706E023703}">
                                <ahyp:hlinkClr xmlns:ahyp="http://schemas.microsoft.com/office/drawing/2018/hyperlinkcolor" val="tx"/>
                              </a:ext>
                            </a:extLst>
                          </a:hlinkClick>
                        </a:rPr>
                        <a:t>SP-220617</a:t>
                      </a:r>
                      <a:endParaRPr lang="en-US" sz="1100" dirty="0">
                        <a:solidFill>
                          <a:schemeClr val="bg1">
                            <a:lumMod val="50000"/>
                          </a:schemeClr>
                        </a:solidFill>
                      </a:endParaRPr>
                    </a:p>
                  </a:txBody>
                  <a:tcPr marL="9525" marR="9525" marT="9525" marB="0" anchor="b"/>
                </a:tc>
                <a:tc>
                  <a:txBody>
                    <a:bodyPr/>
                    <a:lstStyle/>
                    <a:p>
                      <a:pPr algn="ctr">
                        <a:lnSpc>
                          <a:spcPct val="107000"/>
                        </a:lnSpc>
                        <a:spcAft>
                          <a:spcPts val="800"/>
                        </a:spcAft>
                      </a:pPr>
                      <a:endParaRPr lang="en-GB" sz="1100" dirty="0">
                        <a:solidFill>
                          <a:schemeClr val="bg1">
                            <a:lumMod val="50000"/>
                          </a:schemeClr>
                        </a:solidFill>
                      </a:endParaRPr>
                    </a:p>
                  </a:txBody>
                  <a:tcPr marL="36001" marR="36001" marT="0" marB="0" anchor="ctr"/>
                </a:tc>
                <a:tc>
                  <a:txBody>
                    <a:bodyPr/>
                    <a:lstStyle/>
                    <a:p>
                      <a:pPr algn="ctr">
                        <a:lnSpc>
                          <a:spcPct val="107000"/>
                        </a:lnSpc>
                        <a:spcAft>
                          <a:spcPts val="800"/>
                        </a:spcAft>
                      </a:pPr>
                      <a:r>
                        <a:rPr lang="en-GB" sz="1100" dirty="0">
                          <a:solidFill>
                            <a:schemeClr val="bg1">
                              <a:lumMod val="50000"/>
                            </a:schemeClr>
                          </a:solidFill>
                        </a:rPr>
                        <a:t>Complete</a:t>
                      </a:r>
                    </a:p>
                  </a:txBody>
                  <a:tcPr marL="36001" marR="36001" marT="0" marB="0" anchor="ctr"/>
                </a:tc>
                <a:extLst>
                  <a:ext uri="{0D108BD9-81ED-4DB2-BD59-A6C34878D82A}">
                    <a16:rowId xmlns:a16="http://schemas.microsoft.com/office/drawing/2014/main" val="2076397248"/>
                  </a:ext>
                </a:extLst>
              </a:tr>
              <a:tr h="265183">
                <a:tc>
                  <a:txBody>
                    <a:bodyPr/>
                    <a:lstStyle/>
                    <a:p>
                      <a:pPr algn="r" fontAlgn="b"/>
                      <a:r>
                        <a:rPr lang="en-US" sz="1100" dirty="0">
                          <a:solidFill>
                            <a:schemeClr val="bg1">
                              <a:lumMod val="50000"/>
                            </a:schemeClr>
                          </a:solidFill>
                        </a:rPr>
                        <a:t>940010</a:t>
                      </a:r>
                    </a:p>
                  </a:txBody>
                  <a:tcPr marL="9525" marR="9525" marT="9525" marB="0" anchor="b"/>
                </a:tc>
                <a:tc>
                  <a:txBody>
                    <a:bodyPr/>
                    <a:lstStyle/>
                    <a:p>
                      <a:pPr algn="l" fontAlgn="b"/>
                      <a:r>
                        <a:rPr lang="en-US" sz="1100" dirty="0">
                          <a:solidFill>
                            <a:schemeClr val="bg1">
                              <a:lumMod val="50000"/>
                            </a:schemeClr>
                          </a:solidFill>
                        </a:rPr>
                        <a:t>Study on 5G Media Service Enablers </a:t>
                      </a:r>
                    </a:p>
                  </a:txBody>
                  <a:tcPr marL="9525" marR="9525" marT="9525" marB="0" anchor="b"/>
                </a:tc>
                <a:tc>
                  <a:txBody>
                    <a:bodyPr/>
                    <a:lstStyle/>
                    <a:p>
                      <a:pPr algn="l" fontAlgn="b"/>
                      <a:r>
                        <a:rPr lang="en-US" sz="1100" dirty="0">
                          <a:solidFill>
                            <a:schemeClr val="bg1">
                              <a:lumMod val="50000"/>
                            </a:schemeClr>
                          </a:solidFill>
                        </a:rPr>
                        <a:t>FS_5G_MSE</a:t>
                      </a:r>
                    </a:p>
                  </a:txBody>
                  <a:tcPr marL="9525" marR="9525" marT="9525" marB="0" anchor="b"/>
                </a:tc>
                <a:tc>
                  <a:txBody>
                    <a:bodyPr/>
                    <a:lstStyle/>
                    <a:p>
                      <a:pPr algn="r" fontAlgn="b"/>
                      <a:r>
                        <a:rPr lang="en-US" sz="1100" dirty="0">
                          <a:solidFill>
                            <a:schemeClr val="bg1">
                              <a:lumMod val="50000"/>
                            </a:schemeClr>
                          </a:solidFill>
                        </a:rPr>
                        <a:t>12/2022</a:t>
                      </a:r>
                    </a:p>
                  </a:txBody>
                  <a:tcPr marL="9525" marR="9525" marT="9525" marB="0" anchor="b"/>
                </a:tc>
                <a:tc>
                  <a:txBody>
                    <a:bodyPr/>
                    <a:lstStyle/>
                    <a:p>
                      <a:pPr algn="r" fontAlgn="b"/>
                      <a:r>
                        <a:rPr lang="en-US" sz="1100" dirty="0">
                          <a:solidFill>
                            <a:schemeClr val="bg1">
                              <a:lumMod val="50000"/>
                            </a:schemeClr>
                          </a:solidFill>
                        </a:rPr>
                        <a:t>100%</a:t>
                      </a:r>
                    </a:p>
                  </a:txBody>
                  <a:tcPr marL="9525" marR="9525" marT="9525" marB="0" anchor="b"/>
                </a:tc>
                <a:tc>
                  <a:txBody>
                    <a:bodyPr/>
                    <a:lstStyle/>
                    <a:p>
                      <a:pPr algn="l" fontAlgn="b"/>
                      <a:r>
                        <a:rPr lang="en-US" sz="1100" dirty="0">
                          <a:solidFill>
                            <a:schemeClr val="bg1">
                              <a:lumMod val="50000"/>
                            </a:schemeClr>
                          </a:solidFill>
                          <a:hlinkClick r:id="rId10">
                            <a:extLst>
                              <a:ext uri="{A12FA001-AC4F-418D-AE19-62706E023703}">
                                <ahyp:hlinkClr xmlns:ahyp="http://schemas.microsoft.com/office/drawing/2018/hyperlinkcolor" val="tx"/>
                              </a:ext>
                            </a:extLst>
                          </a:hlinkClick>
                        </a:rPr>
                        <a:t>SP-211338</a:t>
                      </a:r>
                      <a:endParaRPr lang="en-US" sz="1100" dirty="0">
                        <a:solidFill>
                          <a:schemeClr val="bg1">
                            <a:lumMod val="50000"/>
                          </a:schemeClr>
                        </a:solidFill>
                      </a:endParaRPr>
                    </a:p>
                  </a:txBody>
                  <a:tcPr marL="9525" marR="9525" marT="9525" marB="0" anchor="b"/>
                </a:tc>
                <a:tc>
                  <a:txBody>
                    <a:bodyPr/>
                    <a:lstStyle/>
                    <a:p>
                      <a:pPr algn="ctr">
                        <a:lnSpc>
                          <a:spcPct val="107000"/>
                        </a:lnSpc>
                        <a:spcAft>
                          <a:spcPts val="800"/>
                        </a:spcAft>
                      </a:pPr>
                      <a:endParaRPr lang="en-GB" sz="1100" dirty="0">
                        <a:solidFill>
                          <a:schemeClr val="bg1">
                            <a:lumMod val="50000"/>
                          </a:schemeClr>
                        </a:solidFill>
                      </a:endParaRPr>
                    </a:p>
                  </a:txBody>
                  <a:tcPr marL="36001" marR="36001" marT="0" marB="0" anchor="ctr"/>
                </a:tc>
                <a:tc>
                  <a:txBody>
                    <a:bodyPr/>
                    <a:lstStyle/>
                    <a:p>
                      <a:pPr algn="ctr">
                        <a:lnSpc>
                          <a:spcPct val="107000"/>
                        </a:lnSpc>
                        <a:spcAft>
                          <a:spcPts val="800"/>
                        </a:spcAft>
                      </a:pPr>
                      <a:r>
                        <a:rPr lang="en-GB" sz="1100" dirty="0">
                          <a:solidFill>
                            <a:schemeClr val="bg1">
                              <a:lumMod val="50000"/>
                            </a:schemeClr>
                          </a:solidFill>
                        </a:rPr>
                        <a:t>Complete</a:t>
                      </a:r>
                    </a:p>
                  </a:txBody>
                  <a:tcPr marL="36001" marR="36001" marT="0" marB="0" anchor="ctr"/>
                </a:tc>
                <a:extLst>
                  <a:ext uri="{0D108BD9-81ED-4DB2-BD59-A6C34878D82A}">
                    <a16:rowId xmlns:a16="http://schemas.microsoft.com/office/drawing/2014/main" val="2945952662"/>
                  </a:ext>
                </a:extLst>
              </a:tr>
              <a:tr h="265183">
                <a:tc>
                  <a:txBody>
                    <a:bodyPr/>
                    <a:lstStyle/>
                    <a:p>
                      <a:pPr algn="r" fontAlgn="b"/>
                      <a:r>
                        <a:rPr lang="en-US" sz="1100" dirty="0">
                          <a:solidFill>
                            <a:schemeClr val="bg1"/>
                          </a:solidFill>
                        </a:rPr>
                        <a:t>1000016</a:t>
                      </a:r>
                    </a:p>
                  </a:txBody>
                  <a:tcPr marL="9525" marR="9525" marT="9525" marB="0" anchor="b"/>
                </a:tc>
                <a:tc>
                  <a:txBody>
                    <a:bodyPr/>
                    <a:lstStyle/>
                    <a:p>
                      <a:pPr algn="l" fontAlgn="b"/>
                      <a:r>
                        <a:rPr lang="en-US" sz="1100" dirty="0">
                          <a:solidFill>
                            <a:schemeClr val="tx1"/>
                          </a:solidFill>
                        </a:rPr>
                        <a:t>Feasibility Study on Film Grain synthesis</a:t>
                      </a:r>
                    </a:p>
                  </a:txBody>
                  <a:tcPr marL="9525" marR="9525" marT="9525" marB="0" anchor="b"/>
                </a:tc>
                <a:tc>
                  <a:txBody>
                    <a:bodyPr/>
                    <a:lstStyle/>
                    <a:p>
                      <a:pPr algn="l" fontAlgn="b"/>
                      <a:r>
                        <a:rPr lang="en-US" sz="1100" dirty="0">
                          <a:solidFill>
                            <a:schemeClr val="tx1"/>
                          </a:solidFill>
                        </a:rPr>
                        <a:t>FS_FGS </a:t>
                      </a:r>
                    </a:p>
                  </a:txBody>
                  <a:tcPr marL="9525" marR="9525" marT="9525" marB="0" anchor="b"/>
                </a:tc>
                <a:tc>
                  <a:txBody>
                    <a:bodyPr/>
                    <a:lstStyle/>
                    <a:p>
                      <a:pPr algn="r" fontAlgn="b"/>
                      <a:r>
                        <a:rPr lang="en-US" sz="1100" dirty="0">
                          <a:solidFill>
                            <a:schemeClr val="tx1"/>
                          </a:solidFill>
                        </a:rPr>
                        <a:t>12/12/2023</a:t>
                      </a:r>
                      <a:br>
                        <a:rPr lang="en-US" sz="1100" dirty="0">
                          <a:solidFill>
                            <a:schemeClr val="tx1"/>
                          </a:solidFill>
                        </a:rPr>
                      </a:br>
                      <a:r>
                        <a:rPr lang="en-US" sz="1100" dirty="0">
                          <a:solidFill>
                            <a:srgbClr val="FF0000"/>
                          </a:solidFill>
                        </a:rPr>
                        <a:t>-&gt; 3/3/2024</a:t>
                      </a:r>
                    </a:p>
                  </a:txBody>
                  <a:tcPr marL="9525" marR="9525" marT="9525" marB="0" anchor="b"/>
                </a:tc>
                <a:tc>
                  <a:txBody>
                    <a:bodyPr/>
                    <a:lstStyle/>
                    <a:p>
                      <a:pPr algn="r" fontAlgn="b"/>
                      <a:r>
                        <a:rPr lang="en-US" sz="1100" dirty="0">
                          <a:solidFill>
                            <a:schemeClr val="tx1"/>
                          </a:solidFill>
                        </a:rPr>
                        <a:t>10%</a:t>
                      </a:r>
                    </a:p>
                  </a:txBody>
                  <a:tcPr marL="9525" marR="9525" marT="9525" marB="0" anchor="b"/>
                </a:tc>
                <a:tc>
                  <a:txBody>
                    <a:bodyPr/>
                    <a:lstStyle/>
                    <a:p>
                      <a:pPr algn="l" fontAlgn="b"/>
                      <a:r>
                        <a:rPr lang="en-US" sz="1100" b="0" i="0" u="none" kern="1200" dirty="0">
                          <a:solidFill>
                            <a:schemeClr val="dk1"/>
                          </a:solidFill>
                          <a:effectLst/>
                          <a:latin typeface="+mn-lt"/>
                          <a:ea typeface="+mn-ea"/>
                          <a:cs typeface="+mn-cs"/>
                          <a:hlinkClick r:id="rId11" action="ppaction://hlinkfile"/>
                        </a:rPr>
                        <a:t>SP-230539</a:t>
                      </a:r>
                      <a:endParaRPr lang="en-US" sz="1100" b="0" u="none" dirty="0">
                        <a:solidFill>
                          <a:schemeClr val="tx1"/>
                        </a:solidFill>
                      </a:endParaRPr>
                    </a:p>
                  </a:txBody>
                  <a:tcPr marL="9525" marR="9525" marT="9525" marB="0" anchor="b"/>
                </a:tc>
                <a:tc>
                  <a:txBody>
                    <a:bodyPr/>
                    <a:lstStyle/>
                    <a:p>
                      <a:pPr algn="ctr">
                        <a:lnSpc>
                          <a:spcPct val="107000"/>
                        </a:lnSpc>
                        <a:spcAft>
                          <a:spcPts val="800"/>
                        </a:spcAft>
                      </a:pPr>
                      <a:r>
                        <a:rPr lang="en-GB" sz="1100" dirty="0">
                          <a:solidFill>
                            <a:srgbClr val="FF0000"/>
                          </a:solidFill>
                        </a:rPr>
                        <a:t>20%</a:t>
                      </a:r>
                    </a:p>
                  </a:txBody>
                  <a:tcPr marL="36001" marR="36001" marT="0" marB="0" anchor="ctr"/>
                </a:tc>
                <a:tc>
                  <a:txBody>
                    <a:bodyPr/>
                    <a:lstStyle/>
                    <a:p>
                      <a:pPr algn="ctr">
                        <a:lnSpc>
                          <a:spcPct val="107000"/>
                        </a:lnSpc>
                        <a:spcAft>
                          <a:spcPts val="800"/>
                        </a:spcAft>
                      </a:pPr>
                      <a:endParaRPr lang="en-GB" sz="1100" dirty="0">
                        <a:solidFill>
                          <a:srgbClr val="FF0000"/>
                        </a:solidFill>
                      </a:endParaRPr>
                    </a:p>
                  </a:txBody>
                  <a:tcPr marL="36001" marR="36001" marT="0" marB="0" anchor="ctr"/>
                </a:tc>
                <a:extLst>
                  <a:ext uri="{0D108BD9-81ED-4DB2-BD59-A6C34878D82A}">
                    <a16:rowId xmlns:a16="http://schemas.microsoft.com/office/drawing/2014/main" val="3788929415"/>
                  </a:ext>
                </a:extLst>
              </a:tr>
              <a:tr h="265183">
                <a:tc>
                  <a:txBody>
                    <a:bodyPr/>
                    <a:lstStyle/>
                    <a:p>
                      <a:pPr algn="r" fontAlgn="b"/>
                      <a:r>
                        <a:rPr lang="en-US" sz="1100" dirty="0">
                          <a:solidFill>
                            <a:schemeClr val="bg1"/>
                          </a:solidFill>
                        </a:rPr>
                        <a:t>1000017</a:t>
                      </a:r>
                    </a:p>
                  </a:txBody>
                  <a:tcPr marL="9525" marR="9525" marT="9525" marB="0" anchor="b"/>
                </a:tc>
                <a:tc>
                  <a:txBody>
                    <a:bodyPr/>
                    <a:lstStyle/>
                    <a:p>
                      <a:pPr algn="l" fontAlgn="b"/>
                      <a:r>
                        <a:rPr lang="en-US" sz="1100" dirty="0">
                          <a:solidFill>
                            <a:schemeClr val="tx1"/>
                          </a:solidFill>
                        </a:rPr>
                        <a:t>Feasibility Study on new HEVC profiles and operating points</a:t>
                      </a:r>
                    </a:p>
                  </a:txBody>
                  <a:tcPr marL="9525" marR="9525" marT="9525" marB="0" anchor="b"/>
                </a:tc>
                <a:tc>
                  <a:txBody>
                    <a:bodyPr/>
                    <a:lstStyle/>
                    <a:p>
                      <a:pPr algn="l" fontAlgn="b"/>
                      <a:r>
                        <a:rPr lang="en-US" sz="1100" dirty="0" err="1">
                          <a:solidFill>
                            <a:schemeClr val="tx1"/>
                          </a:solidFill>
                        </a:rPr>
                        <a:t>FS_HEVC_Profiles</a:t>
                      </a:r>
                      <a:r>
                        <a:rPr lang="en-US" sz="1100" dirty="0">
                          <a:solidFill>
                            <a:schemeClr val="tx1"/>
                          </a:solidFill>
                        </a:rPr>
                        <a:t> </a:t>
                      </a:r>
                    </a:p>
                  </a:txBody>
                  <a:tcPr marL="9525" marR="9525" marT="9525" marB="0" anchor="b"/>
                </a:tc>
                <a:tc>
                  <a:txBody>
                    <a:bodyPr/>
                    <a:lstStyle/>
                    <a:p>
                      <a:pPr algn="r" fontAlgn="b"/>
                      <a:r>
                        <a:rPr lang="en-US" sz="1100" dirty="0">
                          <a:solidFill>
                            <a:schemeClr val="tx1"/>
                          </a:solidFill>
                        </a:rPr>
                        <a:t>3/3/2024</a:t>
                      </a:r>
                    </a:p>
                  </a:txBody>
                  <a:tcPr marL="9525" marR="9525" marT="9525" marB="0" anchor="b"/>
                </a:tc>
                <a:tc>
                  <a:txBody>
                    <a:bodyPr/>
                    <a:lstStyle/>
                    <a:p>
                      <a:pPr algn="r" fontAlgn="b"/>
                      <a:r>
                        <a:rPr lang="en-US" sz="1100" dirty="0">
                          <a:solidFill>
                            <a:schemeClr val="tx1"/>
                          </a:solidFill>
                        </a:rPr>
                        <a:t>30%</a:t>
                      </a:r>
                    </a:p>
                  </a:txBody>
                  <a:tcPr marL="9525" marR="9525" marT="9525" marB="0" anchor="b"/>
                </a:tc>
                <a:tc>
                  <a:txBody>
                    <a:bodyPr/>
                    <a:lstStyle/>
                    <a:p>
                      <a:pPr algn="l" fontAlgn="b"/>
                      <a:r>
                        <a:rPr lang="en-US" sz="1100" b="0" i="0" u="none" dirty="0">
                          <a:solidFill>
                            <a:srgbClr val="0000FF"/>
                          </a:solidFill>
                          <a:effectLst/>
                          <a:latin typeface="+mn-lt"/>
                          <a:hlinkClick r:id="rId12" action="ppaction://hlinkfile">
                            <a:extLst>
                              <a:ext uri="{A12FA001-AC4F-418D-AE19-62706E023703}">
                                <ahyp:hlinkClr xmlns:ahyp="http://schemas.microsoft.com/office/drawing/2018/hyperlinkcolor" val="tx"/>
                              </a:ext>
                            </a:extLst>
                          </a:hlinkClick>
                        </a:rPr>
                        <a:t>SP-230540</a:t>
                      </a:r>
                      <a:endParaRPr lang="en-US" sz="1100" b="0" u="none" dirty="0">
                        <a:solidFill>
                          <a:schemeClr val="tx1"/>
                        </a:solidFill>
                        <a:latin typeface="+mn-lt"/>
                      </a:endParaRPr>
                    </a:p>
                  </a:txBody>
                  <a:tcPr marL="9525" marR="9525" marT="9525" marB="0" anchor="b"/>
                </a:tc>
                <a:tc>
                  <a:txBody>
                    <a:bodyPr/>
                    <a:lstStyle/>
                    <a:p>
                      <a:pPr algn="ctr">
                        <a:lnSpc>
                          <a:spcPct val="107000"/>
                        </a:lnSpc>
                        <a:spcAft>
                          <a:spcPts val="800"/>
                        </a:spcAft>
                      </a:pPr>
                      <a:r>
                        <a:rPr lang="en-GB" sz="1100" dirty="0">
                          <a:solidFill>
                            <a:srgbClr val="FF0000"/>
                          </a:solidFill>
                        </a:rPr>
                        <a:t>65%</a:t>
                      </a:r>
                    </a:p>
                  </a:txBody>
                  <a:tcPr marL="36001" marR="36001" marT="0" marB="0" anchor="ctr"/>
                </a:tc>
                <a:tc>
                  <a:txBody>
                    <a:bodyPr/>
                    <a:lstStyle/>
                    <a:p>
                      <a:pPr algn="ctr">
                        <a:lnSpc>
                          <a:spcPct val="107000"/>
                        </a:lnSpc>
                        <a:spcAft>
                          <a:spcPts val="800"/>
                        </a:spcAft>
                      </a:pPr>
                      <a:endParaRPr lang="en-GB" sz="1100" dirty="0">
                        <a:solidFill>
                          <a:srgbClr val="FF0000"/>
                        </a:solidFill>
                      </a:endParaRPr>
                    </a:p>
                  </a:txBody>
                  <a:tcPr marL="36001" marR="36001" marT="0" marB="0" anchor="ctr"/>
                </a:tc>
                <a:extLst>
                  <a:ext uri="{0D108BD9-81ED-4DB2-BD59-A6C34878D82A}">
                    <a16:rowId xmlns:a16="http://schemas.microsoft.com/office/drawing/2014/main" val="2034304153"/>
                  </a:ext>
                </a:extLst>
              </a:tr>
              <a:tr h="265183">
                <a:tc>
                  <a:txBody>
                    <a:bodyPr/>
                    <a:lstStyle/>
                    <a:p>
                      <a:pPr algn="r" fontAlgn="b"/>
                      <a:r>
                        <a:rPr lang="en-US" sz="1100" dirty="0">
                          <a:solidFill>
                            <a:schemeClr val="bg1"/>
                          </a:solidFill>
                        </a:rPr>
                        <a:t>1000019</a:t>
                      </a:r>
                    </a:p>
                  </a:txBody>
                  <a:tcPr marL="9525" marR="9525" marT="9525" marB="0" anchor="b"/>
                </a:tc>
                <a:tc>
                  <a:txBody>
                    <a:bodyPr/>
                    <a:lstStyle/>
                    <a:p>
                      <a:pPr algn="l" fontAlgn="b"/>
                      <a:r>
                        <a:rPr lang="en-US" sz="1100" dirty="0">
                          <a:solidFill>
                            <a:schemeClr val="tx1"/>
                          </a:solidFill>
                        </a:rPr>
                        <a:t>Feasibility Study on Avatars for Real-Time Communication</a:t>
                      </a:r>
                    </a:p>
                  </a:txBody>
                  <a:tcPr marL="9525" marR="9525" marT="9525" marB="0" anchor="b"/>
                </a:tc>
                <a:tc>
                  <a:txBody>
                    <a:bodyPr/>
                    <a:lstStyle/>
                    <a:p>
                      <a:pPr algn="l" fontAlgn="b"/>
                      <a:r>
                        <a:rPr lang="en-US" sz="1100" dirty="0">
                          <a:solidFill>
                            <a:schemeClr val="tx1"/>
                          </a:solidFill>
                        </a:rPr>
                        <a:t>FS_AVATAR </a:t>
                      </a:r>
                    </a:p>
                  </a:txBody>
                  <a:tcPr marL="9525" marR="9525" marT="9525" marB="0" anchor="b"/>
                </a:tc>
                <a:tc>
                  <a:txBody>
                    <a:bodyPr/>
                    <a:lstStyle/>
                    <a:p>
                      <a:pPr algn="r" fontAlgn="b"/>
                      <a:r>
                        <a:rPr lang="en-US" sz="1100" dirty="0">
                          <a:solidFill>
                            <a:schemeClr val="tx1"/>
                          </a:solidFill>
                        </a:rPr>
                        <a:t>3/3/2024</a:t>
                      </a:r>
                    </a:p>
                  </a:txBody>
                  <a:tcPr marL="9525" marR="9525" marT="9525" marB="0" anchor="b"/>
                </a:tc>
                <a:tc>
                  <a:txBody>
                    <a:bodyPr/>
                    <a:lstStyle/>
                    <a:p>
                      <a:pPr algn="r" fontAlgn="b"/>
                      <a:r>
                        <a:rPr lang="en-US" sz="1100" dirty="0">
                          <a:solidFill>
                            <a:schemeClr val="tx1"/>
                          </a:solidFill>
                        </a:rPr>
                        <a:t>5%</a:t>
                      </a:r>
                    </a:p>
                  </a:txBody>
                  <a:tcPr marL="9525" marR="9525" marT="9525" marB="0" anchor="b"/>
                </a:tc>
                <a:tc>
                  <a:txBody>
                    <a:bodyPr/>
                    <a:lstStyle/>
                    <a:p>
                      <a:pPr algn="l" fontAlgn="b"/>
                      <a:r>
                        <a:rPr lang="en-US" sz="1100" b="0" i="0" u="none" kern="1200" dirty="0">
                          <a:solidFill>
                            <a:schemeClr val="dk1"/>
                          </a:solidFill>
                          <a:effectLst/>
                          <a:latin typeface="+mn-lt"/>
                          <a:ea typeface="+mn-ea"/>
                          <a:cs typeface="+mn-cs"/>
                          <a:hlinkClick r:id="rId13" action="ppaction://hlinkfile"/>
                        </a:rPr>
                        <a:t>SP-230544</a:t>
                      </a:r>
                      <a:endParaRPr lang="en-US" sz="1100" b="0" u="none" dirty="0">
                        <a:solidFill>
                          <a:schemeClr val="tx1"/>
                        </a:solidFill>
                        <a:latin typeface="+mn-lt"/>
                      </a:endParaRPr>
                    </a:p>
                  </a:txBody>
                  <a:tcPr marL="9525" marR="9525" marT="9525" marB="0" anchor="b"/>
                </a:tc>
                <a:tc>
                  <a:txBody>
                    <a:bodyPr/>
                    <a:lstStyle/>
                    <a:p>
                      <a:pPr algn="ctr">
                        <a:lnSpc>
                          <a:spcPct val="107000"/>
                        </a:lnSpc>
                        <a:spcAft>
                          <a:spcPts val="800"/>
                        </a:spcAft>
                      </a:pPr>
                      <a:r>
                        <a:rPr lang="en-GB" sz="1100" dirty="0">
                          <a:solidFill>
                            <a:srgbClr val="FF0000"/>
                          </a:solidFill>
                        </a:rPr>
                        <a:t>20%</a:t>
                      </a:r>
                    </a:p>
                  </a:txBody>
                  <a:tcPr marL="36001" marR="36001" marT="0" marB="0" anchor="ctr"/>
                </a:tc>
                <a:tc>
                  <a:txBody>
                    <a:bodyPr/>
                    <a:lstStyle/>
                    <a:p>
                      <a:pPr algn="ctr">
                        <a:lnSpc>
                          <a:spcPct val="107000"/>
                        </a:lnSpc>
                        <a:spcAft>
                          <a:spcPts val="800"/>
                        </a:spcAft>
                      </a:pPr>
                      <a:endParaRPr lang="en-GB" sz="1100" dirty="0">
                        <a:solidFill>
                          <a:srgbClr val="FF0000"/>
                        </a:solidFill>
                      </a:endParaRPr>
                    </a:p>
                  </a:txBody>
                  <a:tcPr marL="36001" marR="36001" marT="0" marB="0" anchor="ctr"/>
                </a:tc>
                <a:extLst>
                  <a:ext uri="{0D108BD9-81ED-4DB2-BD59-A6C34878D82A}">
                    <a16:rowId xmlns:a16="http://schemas.microsoft.com/office/drawing/2014/main" val="1669039939"/>
                  </a:ext>
                </a:extLst>
              </a:tr>
            </a:tbl>
          </a:graphicData>
        </a:graphic>
      </p:graphicFrame>
    </p:spTree>
    <p:extLst>
      <p:ext uri="{BB962C8B-B14F-4D97-AF65-F5344CB8AC3E}">
        <p14:creationId xmlns:p14="http://schemas.microsoft.com/office/powerpoint/2010/main" val="2762009180"/>
      </p:ext>
    </p:extLst>
  </p:cSld>
  <p:clrMapOvr>
    <a:masterClrMapping/>
  </p:clrMapOvr>
  <p:transition spd="slow"/>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p:txBody>
          <a:bodyPr/>
          <a:lstStyle/>
          <a:p>
            <a:r>
              <a:rPr lang="en-US" altLang="en-US" sz="3200" dirty="0"/>
              <a:t>Feasibility Study on Artificial Intelligence (AI) and Machine Learning (ML) for Media (FS_AI4Media)</a:t>
            </a:r>
            <a:endParaRPr lang="en-US" sz="3200" dirty="0"/>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676525"/>
            <a:ext cx="11068050" cy="3608389"/>
          </a:xfrm>
        </p:spPr>
        <p:txBody>
          <a:bodyPr/>
          <a:lstStyle/>
          <a:p>
            <a:pPr marL="0" lvl="0" indent="0" fontAlgn="base">
              <a:lnSpc>
                <a:spcPct val="93000"/>
              </a:lnSpc>
              <a:spcBef>
                <a:spcPct val="15000"/>
              </a:spcBef>
              <a:spcAft>
                <a:spcPct val="15000"/>
              </a:spcAft>
              <a:buSzPct val="100000"/>
              <a:buNone/>
              <a:tabLst>
                <a:tab pos="285750" algn="l"/>
              </a:tabLst>
              <a:defRPr/>
            </a:pPr>
            <a:r>
              <a:rPr lang="en-GB" sz="1200" b="1" u="sng" dirty="0">
                <a:cs typeface="Arial" pitchFamily="34" charset="0"/>
              </a:rPr>
              <a:t>Purpose</a:t>
            </a:r>
          </a:p>
          <a:p>
            <a:pPr marL="0" indent="0">
              <a:lnSpc>
                <a:spcPct val="93000"/>
              </a:lnSpc>
              <a:spcBef>
                <a:spcPct val="15000"/>
              </a:spcBef>
              <a:spcAft>
                <a:spcPct val="15000"/>
              </a:spcAft>
              <a:buSzPct val="100000"/>
              <a:tabLst>
                <a:tab pos="285750" algn="l"/>
              </a:tabLst>
              <a:defRPr/>
            </a:pPr>
            <a:r>
              <a:rPr lang="en-US" altLang="en-US" sz="1200" dirty="0"/>
              <a:t>  The objectives of the study item are primarily to identify relevant interoperability requirements and implementation constraints of AI/ML in 5G media services. </a:t>
            </a:r>
          </a:p>
          <a:p>
            <a:pPr marL="287338" lvl="0" indent="-287338" fontAlgn="base">
              <a:lnSpc>
                <a:spcPct val="93000"/>
              </a:lnSpc>
              <a:spcBef>
                <a:spcPct val="15000"/>
              </a:spcBef>
              <a:spcAft>
                <a:spcPct val="15000"/>
              </a:spcAft>
              <a:buSzPct val="100000"/>
              <a:buNone/>
              <a:tabLst>
                <a:tab pos="285750" algn="l"/>
              </a:tabLst>
              <a:defRPr/>
            </a:pPr>
            <a:r>
              <a:rPr lang="en-GB" sz="1200" b="1" u="sng" dirty="0">
                <a:cs typeface="Arial" pitchFamily="34" charset="0"/>
              </a:rPr>
              <a:t>Progress in the last quarter</a:t>
            </a:r>
          </a:p>
          <a:p>
            <a:pPr marL="287338" lvl="0" indent="-287338" fontAlgn="base">
              <a:lnSpc>
                <a:spcPct val="93000"/>
              </a:lnSpc>
              <a:spcBef>
                <a:spcPct val="15000"/>
              </a:spcBef>
              <a:spcAft>
                <a:spcPct val="15000"/>
              </a:spcAft>
              <a:buSzPct val="100000"/>
              <a:tabLst>
                <a:tab pos="285750" algn="l"/>
              </a:tabLst>
              <a:defRPr/>
            </a:pPr>
            <a:r>
              <a:rPr lang="en-US" altLang="zh-CN" sz="1200" dirty="0">
                <a:cs typeface="Arial" pitchFamily="34" charset="0"/>
              </a:rPr>
              <a:t>There are 2 tracks:</a:t>
            </a:r>
          </a:p>
          <a:p>
            <a:pPr marL="687388" lvl="1" indent="-287338">
              <a:lnSpc>
                <a:spcPct val="93000"/>
              </a:lnSpc>
              <a:spcBef>
                <a:spcPct val="15000"/>
              </a:spcBef>
              <a:spcAft>
                <a:spcPct val="15000"/>
              </a:spcAft>
              <a:buSzPct val="100000"/>
              <a:tabLst>
                <a:tab pos="285750" algn="l"/>
              </a:tabLst>
              <a:defRPr/>
            </a:pPr>
            <a:r>
              <a:rPr lang="en-US" altLang="zh-CN" sz="800" dirty="0">
                <a:cs typeface="Arial" pitchFamily="34" charset="0"/>
              </a:rPr>
              <a:t>The Evaluation aspects on the performance of AIML models formats and configurations</a:t>
            </a:r>
          </a:p>
          <a:p>
            <a:pPr marL="687388" lvl="1" indent="-287338">
              <a:lnSpc>
                <a:spcPct val="93000"/>
              </a:lnSpc>
              <a:spcBef>
                <a:spcPct val="15000"/>
              </a:spcBef>
              <a:spcAft>
                <a:spcPct val="15000"/>
              </a:spcAft>
              <a:buSzPct val="100000"/>
              <a:tabLst>
                <a:tab pos="285750" algn="l"/>
              </a:tabLst>
              <a:defRPr/>
            </a:pPr>
            <a:r>
              <a:rPr lang="en-US" altLang="zh-CN" sz="800" dirty="0">
                <a:cs typeface="Arial" pitchFamily="34" charset="0"/>
              </a:rPr>
              <a:t>And the Functional aspects mostly focused on the SA1 use cases and requirements.</a:t>
            </a:r>
          </a:p>
          <a:p>
            <a:pPr marL="287338" lvl="0" indent="-287338" fontAlgn="base">
              <a:lnSpc>
                <a:spcPct val="93000"/>
              </a:lnSpc>
              <a:spcBef>
                <a:spcPct val="15000"/>
              </a:spcBef>
              <a:spcAft>
                <a:spcPct val="15000"/>
              </a:spcAft>
              <a:buSzPct val="100000"/>
              <a:tabLst>
                <a:tab pos="285750" algn="l"/>
              </a:tabLst>
              <a:defRPr/>
            </a:pPr>
            <a:r>
              <a:rPr lang="en-US" altLang="zh-CN" sz="1200" dirty="0">
                <a:cs typeface="Arial" pitchFamily="34" charset="0"/>
              </a:rPr>
              <a:t>On the evaluation aspects, agreed a few scenarios on split inference for human pose estimation, object detection. The dedicated internal Draft TR 26.847. No time to review some scripts provided by Imed but please pay attention to them.</a:t>
            </a:r>
          </a:p>
          <a:p>
            <a:pPr marL="287338" lvl="0" indent="-287338" fontAlgn="base">
              <a:lnSpc>
                <a:spcPct val="93000"/>
              </a:lnSpc>
              <a:spcBef>
                <a:spcPct val="15000"/>
              </a:spcBef>
              <a:spcAft>
                <a:spcPct val="15000"/>
              </a:spcAft>
              <a:buSzPct val="100000"/>
              <a:tabLst>
                <a:tab pos="285750" algn="l"/>
              </a:tabLst>
              <a:defRPr/>
            </a:pPr>
            <a:r>
              <a:rPr lang="en-US" altLang="zh-CN" sz="1200" dirty="0">
                <a:cs typeface="Arial" pitchFamily="34" charset="0"/>
              </a:rPr>
              <a:t>On the functional aspects, agreed updates of intermediate metadata, the bit incremental model delivery scenario that is now generalized to progressive model delivery, in which several representations of the same model are available. </a:t>
            </a:r>
          </a:p>
          <a:p>
            <a:pPr marL="287338" lvl="0" indent="-287338" fontAlgn="base">
              <a:lnSpc>
                <a:spcPct val="93000"/>
              </a:lnSpc>
              <a:spcBef>
                <a:spcPct val="15000"/>
              </a:spcBef>
              <a:spcAft>
                <a:spcPct val="15000"/>
              </a:spcAft>
              <a:buSzPct val="100000"/>
              <a:tabLst>
                <a:tab pos="285750" algn="l"/>
              </a:tabLst>
              <a:defRPr/>
            </a:pPr>
            <a:r>
              <a:rPr lang="en-US" altLang="zh-CN" sz="1200" dirty="0">
                <a:cs typeface="Arial" pitchFamily="34" charset="0"/>
              </a:rPr>
              <a:t>Reviewed preliminary KPIs for federated learning) same approach expected to be generalized to all scenarios.</a:t>
            </a:r>
          </a:p>
          <a:p>
            <a:pPr marL="287338" lvl="0" indent="-287338" fontAlgn="base">
              <a:lnSpc>
                <a:spcPct val="93000"/>
              </a:lnSpc>
              <a:spcBef>
                <a:spcPct val="15000"/>
              </a:spcBef>
              <a:spcAft>
                <a:spcPct val="15000"/>
              </a:spcAft>
              <a:buSzPct val="100000"/>
              <a:tabLst>
                <a:tab pos="285750" algn="l"/>
              </a:tabLst>
              <a:defRPr/>
            </a:pPr>
            <a:r>
              <a:rPr lang="en-US" altLang="zh-CN" sz="1200" dirty="0">
                <a:cs typeface="Arial" pitchFamily="34" charset="0"/>
              </a:rPr>
              <a:t>Draft TR 26.927 updated with stable material from the Permanent document, covering Model data, AIML frameworks and formats, updates on federated learning.</a:t>
            </a:r>
          </a:p>
          <a:p>
            <a:pPr marL="287338" lvl="0" indent="-287338" fontAlgn="base">
              <a:lnSpc>
                <a:spcPct val="93000"/>
              </a:lnSpc>
              <a:spcBef>
                <a:spcPct val="15000"/>
              </a:spcBef>
              <a:spcAft>
                <a:spcPct val="15000"/>
              </a:spcAft>
              <a:buSzPct val="100000"/>
              <a:tabLst>
                <a:tab pos="285750" algn="l"/>
              </a:tabLst>
              <a:defRPr/>
            </a:pPr>
            <a:r>
              <a:rPr lang="en-US" altLang="zh-CN" sz="1200" dirty="0">
                <a:cs typeface="Arial" pitchFamily="34" charset="0"/>
              </a:rPr>
              <a:t>Draft TR not sent for information to SA plenary as initially planned but no change on the current work plan even if meeting the release18 target is challenging.</a:t>
            </a:r>
          </a:p>
          <a:p>
            <a:pPr marL="287338" lvl="0" indent="-287338" fontAlgn="base">
              <a:lnSpc>
                <a:spcPct val="93000"/>
              </a:lnSpc>
              <a:spcBef>
                <a:spcPct val="15000"/>
              </a:spcBef>
              <a:spcAft>
                <a:spcPct val="15000"/>
              </a:spcAft>
              <a:buSzPct val="100000"/>
              <a:buNone/>
              <a:tabLst>
                <a:tab pos="285750" algn="l"/>
              </a:tabLst>
              <a:defRPr/>
            </a:pPr>
            <a:r>
              <a:rPr lang="en-GB" sz="1200" b="1" u="sng" dirty="0">
                <a:cs typeface="Arial" pitchFamily="34" charset="0"/>
              </a:rPr>
              <a:t>Next steps</a:t>
            </a:r>
          </a:p>
          <a:p>
            <a:pPr marL="287338" indent="-287338">
              <a:lnSpc>
                <a:spcPct val="93000"/>
              </a:lnSpc>
              <a:spcBef>
                <a:spcPct val="15000"/>
              </a:spcBef>
              <a:spcAft>
                <a:spcPct val="15000"/>
              </a:spcAft>
              <a:buSzPct val="100000"/>
              <a:tabLst>
                <a:tab pos="285750" algn="l"/>
              </a:tabLst>
              <a:defRPr/>
            </a:pPr>
            <a:r>
              <a:rPr lang="en-US" altLang="zh-CN" sz="1200" dirty="0">
                <a:cs typeface="Arial" pitchFamily="34" charset="0"/>
              </a:rPr>
              <a:t>Progress/complete work on AI/ML evaluation. Complete work on  Traffic characteristics of the data components. Complete work on KPIs for data components</a:t>
            </a:r>
          </a:p>
          <a:p>
            <a:pPr marL="287338" indent="-287338">
              <a:lnSpc>
                <a:spcPct val="93000"/>
              </a:lnSpc>
              <a:spcBef>
                <a:spcPct val="15000"/>
              </a:spcBef>
              <a:spcAft>
                <a:spcPct val="15000"/>
              </a:spcAft>
              <a:buSzPct val="100000"/>
              <a:tabLst>
                <a:tab pos="285750" algn="l"/>
              </a:tabLst>
              <a:defRPr/>
            </a:pPr>
            <a:r>
              <a:rPr lang="en-US" altLang="zh-CN" sz="1200" dirty="0">
                <a:cs typeface="Arial" pitchFamily="34" charset="0"/>
              </a:rPr>
              <a:t>Complete work on: potential related normative work and conclusions in TR 26.927 v1.0.0 and AI/ML Evaluation in TR 26.847 v1.0.0</a:t>
            </a:r>
          </a:p>
          <a:p>
            <a:pPr marL="287338" indent="-287338">
              <a:lnSpc>
                <a:spcPct val="93000"/>
              </a:lnSpc>
              <a:spcBef>
                <a:spcPct val="15000"/>
              </a:spcBef>
              <a:spcAft>
                <a:spcPct val="15000"/>
              </a:spcAft>
              <a:buSzPct val="100000"/>
              <a:tabLst>
                <a:tab pos="285750" algn="l"/>
              </a:tabLst>
              <a:defRPr/>
            </a:pPr>
            <a:r>
              <a:rPr lang="en-US" altLang="zh-CN" sz="1200" dirty="0">
                <a:cs typeface="Arial" pitchFamily="34" charset="0"/>
              </a:rPr>
              <a:t>Agree on TR 26.927 v1.0.0 and TR 26.847 v1.0.0 to be sent to SA plenary for approval (one step)</a:t>
            </a:r>
            <a:endParaRPr lang="en-US" altLang="zh-CN" sz="1200" dirty="0"/>
          </a:p>
          <a:p>
            <a:pPr marL="0" indent="0">
              <a:lnSpc>
                <a:spcPct val="93000"/>
              </a:lnSpc>
              <a:spcBef>
                <a:spcPct val="15000"/>
              </a:spcBef>
              <a:spcAft>
                <a:spcPct val="15000"/>
              </a:spcAft>
              <a:buSzPct val="100000"/>
              <a:buNone/>
              <a:tabLst>
                <a:tab pos="285750" algn="l"/>
              </a:tabLst>
              <a:defRPr/>
            </a:pPr>
            <a:endParaRPr lang="en-US" altLang="zh-CN" sz="1200" dirty="0">
              <a:cs typeface="Arial" pitchFamily="34" charset="0"/>
            </a:endParaRPr>
          </a:p>
          <a:p>
            <a:pPr marL="0" lvl="0" indent="0" fontAlgn="base">
              <a:lnSpc>
                <a:spcPct val="93000"/>
              </a:lnSpc>
              <a:spcBef>
                <a:spcPct val="15000"/>
              </a:spcBef>
              <a:spcAft>
                <a:spcPct val="15000"/>
              </a:spcAft>
              <a:buSzPct val="100000"/>
              <a:buNone/>
              <a:tabLst>
                <a:tab pos="285750" algn="l"/>
              </a:tabLst>
              <a:defRPr/>
            </a:pPr>
            <a:endParaRPr lang="en-US" altLang="zh-CN" sz="1200" dirty="0"/>
          </a:p>
          <a:p>
            <a:pPr marL="0" indent="0">
              <a:buNone/>
            </a:pPr>
            <a:endParaRPr lang="fr-FR" sz="1200" dirty="0"/>
          </a:p>
        </p:txBody>
      </p:sp>
      <p:graphicFrame>
        <p:nvGraphicFramePr>
          <p:cNvPr id="4" name="Table 3">
            <a:extLst>
              <a:ext uri="{FF2B5EF4-FFF2-40B4-BE49-F238E27FC236}">
                <a16:creationId xmlns:a16="http://schemas.microsoft.com/office/drawing/2014/main" id="{BAE5BA83-9702-4BEA-8D31-3E91EC15040A}"/>
              </a:ext>
            </a:extLst>
          </p:cNvPr>
          <p:cNvGraphicFramePr>
            <a:graphicFrameLocks noGrp="1"/>
          </p:cNvGraphicFramePr>
          <p:nvPr>
            <p:extLst>
              <p:ext uri="{D42A27DB-BD31-4B8C-83A1-F6EECF244321}">
                <p14:modId xmlns:p14="http://schemas.microsoft.com/office/powerpoint/2010/main" val="3911611595"/>
              </p:ext>
            </p:extLst>
          </p:nvPr>
        </p:nvGraphicFramePr>
        <p:xfrm>
          <a:off x="647700" y="1454150"/>
          <a:ext cx="10084901" cy="695643"/>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4029365130"/>
                    </a:ext>
                  </a:extLst>
                </a:gridCol>
                <a:gridCol w="3844407">
                  <a:extLst>
                    <a:ext uri="{9D8B030D-6E8A-4147-A177-3AD203B41FA5}">
                      <a16:colId xmlns:a16="http://schemas.microsoft.com/office/drawing/2014/main" val="1242704509"/>
                    </a:ext>
                  </a:extLst>
                </a:gridCol>
                <a:gridCol w="1095473">
                  <a:extLst>
                    <a:ext uri="{9D8B030D-6E8A-4147-A177-3AD203B41FA5}">
                      <a16:colId xmlns:a16="http://schemas.microsoft.com/office/drawing/2014/main" val="1339814967"/>
                    </a:ext>
                  </a:extLst>
                </a:gridCol>
                <a:gridCol w="807092">
                  <a:extLst>
                    <a:ext uri="{9D8B030D-6E8A-4147-A177-3AD203B41FA5}">
                      <a16:colId xmlns:a16="http://schemas.microsoft.com/office/drawing/2014/main" val="1142247066"/>
                    </a:ext>
                  </a:extLst>
                </a:gridCol>
                <a:gridCol w="551732">
                  <a:extLst>
                    <a:ext uri="{9D8B030D-6E8A-4147-A177-3AD203B41FA5}">
                      <a16:colId xmlns:a16="http://schemas.microsoft.com/office/drawing/2014/main" val="368115895"/>
                    </a:ext>
                  </a:extLst>
                </a:gridCol>
                <a:gridCol w="643064">
                  <a:extLst>
                    <a:ext uri="{9D8B030D-6E8A-4147-A177-3AD203B41FA5}">
                      <a16:colId xmlns:a16="http://schemas.microsoft.com/office/drawing/2014/main" val="2455226772"/>
                    </a:ext>
                  </a:extLst>
                </a:gridCol>
                <a:gridCol w="643064">
                  <a:extLst>
                    <a:ext uri="{9D8B030D-6E8A-4147-A177-3AD203B41FA5}">
                      <a16:colId xmlns:a16="http://schemas.microsoft.com/office/drawing/2014/main" val="1835048682"/>
                    </a:ext>
                  </a:extLst>
                </a:gridCol>
                <a:gridCol w="1898167">
                  <a:extLst>
                    <a:ext uri="{9D8B030D-6E8A-4147-A177-3AD203B41FA5}">
                      <a16:colId xmlns:a16="http://schemas.microsoft.com/office/drawing/2014/main" val="1250370078"/>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1795152656"/>
                  </a:ext>
                </a:extLst>
              </a:tr>
              <a:tr h="265183">
                <a:tc>
                  <a:txBody>
                    <a:bodyPr/>
                    <a:lstStyle/>
                    <a:p>
                      <a:pPr algn="r" fontAlgn="b"/>
                      <a:r>
                        <a:rPr lang="en-US" sz="1100" dirty="0"/>
                        <a:t>950011</a:t>
                      </a:r>
                    </a:p>
                  </a:txBody>
                  <a:tcPr marL="9525" marR="9525" marT="9525" marB="0" anchor="b"/>
                </a:tc>
                <a:tc>
                  <a:txBody>
                    <a:bodyPr/>
                    <a:lstStyle/>
                    <a:p>
                      <a:pPr algn="l" fontAlgn="b"/>
                      <a:r>
                        <a:rPr lang="en-US" sz="1100" dirty="0"/>
                        <a:t>Study on Artificial Intelligence (AI) and Machine Learning (ML) for Media </a:t>
                      </a:r>
                    </a:p>
                  </a:txBody>
                  <a:tcPr marL="9525" marR="9525" marT="9525" marB="0" anchor="b"/>
                </a:tc>
                <a:tc>
                  <a:txBody>
                    <a:bodyPr/>
                    <a:lstStyle/>
                    <a:p>
                      <a:pPr algn="l" fontAlgn="b"/>
                      <a:r>
                        <a:rPr lang="en-US" sz="1100" dirty="0"/>
                        <a:t>FS_AI4Media</a:t>
                      </a:r>
                    </a:p>
                  </a:txBody>
                  <a:tcPr marL="9525" marR="9525" marT="9525" marB="0" anchor="b"/>
                </a:tc>
                <a:tc>
                  <a:txBody>
                    <a:bodyPr/>
                    <a:lstStyle/>
                    <a:p>
                      <a:pPr algn="r" fontAlgn="b"/>
                      <a:r>
                        <a:rPr lang="en-US" sz="1100" dirty="0">
                          <a:solidFill>
                            <a:schemeClr val="tx1"/>
                          </a:solidFill>
                        </a:rPr>
                        <a:t>3/3/2024</a:t>
                      </a:r>
                    </a:p>
                  </a:txBody>
                  <a:tcPr marL="9525" marR="9525" marT="9525" marB="0" anchor="b"/>
                </a:tc>
                <a:tc>
                  <a:txBody>
                    <a:bodyPr/>
                    <a:lstStyle/>
                    <a:p>
                      <a:pPr algn="ctr">
                        <a:lnSpc>
                          <a:spcPct val="107000"/>
                        </a:lnSpc>
                        <a:spcAft>
                          <a:spcPts val="800"/>
                        </a:spcAft>
                      </a:pPr>
                      <a:r>
                        <a:rPr lang="en-GB" sz="1100" dirty="0">
                          <a:solidFill>
                            <a:schemeClr val="tx1"/>
                          </a:solidFill>
                        </a:rPr>
                        <a:t>40%</a:t>
                      </a:r>
                    </a:p>
                  </a:txBody>
                  <a:tcPr marL="36001" marR="36001" marT="0" marB="0" anchor="ctr"/>
                </a:tc>
                <a:tc>
                  <a:txBody>
                    <a:bodyPr/>
                    <a:lstStyle/>
                    <a:p>
                      <a:pPr algn="l" fontAlgn="b"/>
                      <a:r>
                        <a:rPr lang="en-US" sz="1100" dirty="0">
                          <a:hlinkClick r:id="rId2"/>
                        </a:rPr>
                        <a:t>SP-220328</a:t>
                      </a:r>
                      <a:endParaRPr lang="en-US" sz="1100" dirty="0"/>
                    </a:p>
                  </a:txBody>
                  <a:tcPr marL="9525" marR="9525" marT="9525" marB="0" anchor="b"/>
                </a:tc>
                <a:tc>
                  <a:txBody>
                    <a:bodyPr/>
                    <a:lstStyle/>
                    <a:p>
                      <a:pPr algn="ctr">
                        <a:lnSpc>
                          <a:spcPct val="107000"/>
                        </a:lnSpc>
                        <a:spcAft>
                          <a:spcPts val="800"/>
                        </a:spcAft>
                      </a:pPr>
                      <a:r>
                        <a:rPr lang="en-GB" sz="1100" dirty="0">
                          <a:solidFill>
                            <a:srgbClr val="FF0000"/>
                          </a:solidFill>
                        </a:rPr>
                        <a:t>50%</a:t>
                      </a:r>
                    </a:p>
                  </a:txBody>
                  <a:tcPr marL="36001" marR="36001" marT="0" marB="0" anchor="ctr"/>
                </a:tc>
                <a:tc>
                  <a:txBody>
                    <a:bodyPr/>
                    <a:lstStyle/>
                    <a:p>
                      <a:pPr algn="ctr">
                        <a:lnSpc>
                          <a:spcPct val="107000"/>
                        </a:lnSpc>
                        <a:spcAft>
                          <a:spcPts val="800"/>
                        </a:spcAft>
                      </a:pPr>
                      <a:endParaRPr lang="en-GB" sz="1100" dirty="0">
                        <a:solidFill>
                          <a:srgbClr val="FF0000"/>
                        </a:solidFill>
                      </a:endParaRPr>
                    </a:p>
                  </a:txBody>
                  <a:tcPr marL="36001" marR="36001" marT="0" marB="0" anchor="ctr"/>
                </a:tc>
                <a:extLst>
                  <a:ext uri="{0D108BD9-81ED-4DB2-BD59-A6C34878D82A}">
                    <a16:rowId xmlns:a16="http://schemas.microsoft.com/office/drawing/2014/main" val="3042227117"/>
                  </a:ext>
                </a:extLst>
              </a:tr>
            </a:tbl>
          </a:graphicData>
        </a:graphic>
      </p:graphicFrame>
    </p:spTree>
    <p:extLst>
      <p:ext uri="{BB962C8B-B14F-4D97-AF65-F5344CB8AC3E}">
        <p14:creationId xmlns:p14="http://schemas.microsoft.com/office/powerpoint/2010/main" val="2228126874"/>
      </p:ext>
    </p:extLst>
  </p:cSld>
  <p:clrMapOvr>
    <a:masterClrMapping/>
  </p:clrMapOvr>
  <p:transition spd="slow"/>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p:txBody>
          <a:bodyPr/>
          <a:lstStyle/>
          <a:p>
            <a:r>
              <a:rPr lang="en-US" altLang="en-US" sz="3200" dirty="0"/>
              <a:t>Study on Media Streaming aspects of Network Slicing Phase 2 (FS_MS_NS_Ph2) – </a:t>
            </a:r>
            <a:r>
              <a:rPr lang="en-US" altLang="en-US" sz="3200" dirty="0">
                <a:solidFill>
                  <a:srgbClr val="00CC00"/>
                </a:solidFill>
              </a:rPr>
              <a:t>Complete !</a:t>
            </a:r>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676525"/>
            <a:ext cx="11068050" cy="3608389"/>
          </a:xfrm>
        </p:spPr>
        <p:txBody>
          <a:bodyPr/>
          <a:lstStyle/>
          <a:p>
            <a:pPr lvl="0" fontAlgn="base">
              <a:lnSpc>
                <a:spcPct val="93000"/>
              </a:lnSpc>
              <a:spcBef>
                <a:spcPct val="15000"/>
              </a:spcBef>
              <a:spcAft>
                <a:spcPct val="15000"/>
              </a:spcAft>
              <a:buSzPct val="100000"/>
              <a:buNone/>
              <a:tabLst>
                <a:tab pos="285750" algn="l"/>
              </a:tabLst>
              <a:defRPr/>
            </a:pPr>
            <a:r>
              <a:rPr lang="en-GB" sz="1200" b="1" u="sng" dirty="0">
                <a:cs typeface="Arial" pitchFamily="34" charset="0"/>
              </a:rPr>
              <a:t>Purpose</a:t>
            </a:r>
          </a:p>
          <a:p>
            <a:pPr>
              <a:lnSpc>
                <a:spcPct val="93000"/>
              </a:lnSpc>
              <a:spcBef>
                <a:spcPct val="15000"/>
              </a:spcBef>
              <a:spcAft>
                <a:spcPct val="15000"/>
              </a:spcAft>
              <a:buSzPct val="100000"/>
              <a:tabLst>
                <a:tab pos="285750" algn="l"/>
              </a:tabLst>
              <a:defRPr/>
            </a:pPr>
            <a:r>
              <a:rPr lang="en-US" altLang="en-US" sz="1200" dirty="0"/>
              <a:t>List and describe use cases that can be addressed using network slicing, and study collaboration scenarios and deployment architectures to support network slicing for media services. Describe and document provisioning aspects for configuring media services with one or more network slices at M1. Identify impact of network slicing on dynamic policy invocation APIs at M5. Identify potential areas for normative work as the next phase.</a:t>
            </a:r>
            <a:endParaRPr lang="en-US" altLang="en-US" sz="1200" dirty="0">
              <a:cs typeface="Arial" panose="020B0604020202020204" pitchFamily="34" charset="0"/>
            </a:endParaRPr>
          </a:p>
          <a:p>
            <a:pPr lvl="0" fontAlgn="base">
              <a:lnSpc>
                <a:spcPct val="93000"/>
              </a:lnSpc>
              <a:spcBef>
                <a:spcPct val="15000"/>
              </a:spcBef>
              <a:spcAft>
                <a:spcPct val="15000"/>
              </a:spcAft>
              <a:buSzPct val="100000"/>
              <a:buNone/>
              <a:tabLst>
                <a:tab pos="285750" algn="l"/>
              </a:tabLst>
              <a:defRPr/>
            </a:pPr>
            <a:r>
              <a:rPr lang="en-GB" sz="1200" b="1" u="sng" dirty="0">
                <a:cs typeface="Arial" pitchFamily="34" charset="0"/>
              </a:rPr>
              <a:t>Progress in the last quarter</a:t>
            </a:r>
          </a:p>
          <a:p>
            <a:pPr lvl="0" fontAlgn="base">
              <a:lnSpc>
                <a:spcPct val="93000"/>
              </a:lnSpc>
              <a:spcBef>
                <a:spcPct val="15000"/>
              </a:spcBef>
              <a:spcAft>
                <a:spcPct val="15000"/>
              </a:spcAft>
              <a:buSzPct val="100000"/>
              <a:tabLst>
                <a:tab pos="285750" algn="l"/>
              </a:tabLst>
              <a:defRPr/>
            </a:pPr>
            <a:r>
              <a:rPr lang="en-US" altLang="zh-CN" sz="1200" dirty="0">
                <a:cs typeface="Arial" pitchFamily="34" charset="0"/>
              </a:rPr>
              <a:t>TR 26.941 was progressed with agreement on 2 </a:t>
            </a:r>
            <a:r>
              <a:rPr lang="en-US" altLang="zh-CN" sz="1200" dirty="0" err="1">
                <a:cs typeface="Arial" pitchFamily="34" charset="0"/>
              </a:rPr>
              <a:t>pCRs</a:t>
            </a:r>
            <a:r>
              <a:rPr lang="en-US" altLang="zh-CN" sz="1200" dirty="0">
                <a:cs typeface="Arial" pitchFamily="34" charset="0"/>
              </a:rPr>
              <a:t>:</a:t>
            </a:r>
          </a:p>
          <a:p>
            <a:pPr lvl="1">
              <a:lnSpc>
                <a:spcPct val="93000"/>
              </a:lnSpc>
              <a:spcBef>
                <a:spcPct val="15000"/>
              </a:spcBef>
              <a:spcAft>
                <a:spcPct val="15000"/>
              </a:spcAft>
              <a:buSzPct val="100000"/>
              <a:tabLst>
                <a:tab pos="285750" algn="l"/>
              </a:tabLst>
              <a:defRPr/>
            </a:pPr>
            <a:r>
              <a:rPr lang="en-US" altLang="zh-CN" sz="1200" dirty="0">
                <a:cs typeface="Arial" pitchFamily="34" charset="0"/>
              </a:rPr>
              <a:t>S4-232049: [FS_MS_NS_Ph2] </a:t>
            </a:r>
            <a:r>
              <a:rPr lang="en-US" altLang="zh-CN" sz="1200" dirty="0" err="1">
                <a:cs typeface="Arial" pitchFamily="34" charset="0"/>
              </a:rPr>
              <a:t>pCR</a:t>
            </a:r>
            <a:r>
              <a:rPr lang="en-US" altLang="zh-CN" sz="1200" dirty="0">
                <a:cs typeface="Arial" pitchFamily="34" charset="0"/>
              </a:rPr>
              <a:t> on Conclusions and recommendations</a:t>
            </a:r>
          </a:p>
          <a:p>
            <a:pPr lvl="1">
              <a:lnSpc>
                <a:spcPct val="93000"/>
              </a:lnSpc>
              <a:spcBef>
                <a:spcPct val="15000"/>
              </a:spcBef>
              <a:spcAft>
                <a:spcPct val="15000"/>
              </a:spcAft>
              <a:buSzPct val="100000"/>
              <a:tabLst>
                <a:tab pos="285750" algn="l"/>
              </a:tabLst>
              <a:defRPr/>
            </a:pPr>
            <a:r>
              <a:rPr lang="en-US" altLang="zh-CN" sz="1200" dirty="0">
                <a:cs typeface="Arial" pitchFamily="34" charset="0"/>
              </a:rPr>
              <a:t>S4-231851: [FS_MS_NS_Ph2] Way forward on network slice replacement</a:t>
            </a:r>
          </a:p>
          <a:p>
            <a:pPr>
              <a:lnSpc>
                <a:spcPct val="93000"/>
              </a:lnSpc>
              <a:spcBef>
                <a:spcPct val="15000"/>
              </a:spcBef>
              <a:spcAft>
                <a:spcPct val="15000"/>
              </a:spcAft>
              <a:buSzPct val="100000"/>
              <a:tabLst>
                <a:tab pos="285750" algn="l"/>
              </a:tabLst>
              <a:defRPr/>
            </a:pPr>
            <a:r>
              <a:rPr lang="en-US" altLang="zh-CN" sz="1200" dirty="0">
                <a:cs typeface="Arial" pitchFamily="34" charset="0"/>
              </a:rPr>
              <a:t>TR 26.941 presented to SA for approval (</a:t>
            </a:r>
            <a:r>
              <a:rPr lang="en-US" sz="1200" dirty="0">
                <a:effectLst/>
                <a:hlinkClick r:id="rId2"/>
              </a:rPr>
              <a:t>SP-231293</a:t>
            </a:r>
            <a:r>
              <a:rPr lang="en-US" sz="1200" dirty="0">
                <a:effectLst/>
              </a:rPr>
              <a:t>)</a:t>
            </a:r>
            <a:endParaRPr lang="en-US" altLang="zh-CN" sz="1200" dirty="0">
              <a:cs typeface="Arial" pitchFamily="34" charset="0"/>
            </a:endParaRPr>
          </a:p>
          <a:p>
            <a:pPr marL="0" indent="0">
              <a:lnSpc>
                <a:spcPct val="93000"/>
              </a:lnSpc>
              <a:spcBef>
                <a:spcPct val="15000"/>
              </a:spcBef>
              <a:spcAft>
                <a:spcPct val="15000"/>
              </a:spcAft>
              <a:buSzPct val="100000"/>
              <a:buNone/>
              <a:tabLst>
                <a:tab pos="285750" algn="l"/>
              </a:tabLst>
              <a:defRPr/>
            </a:pPr>
            <a:endParaRPr lang="en-US" altLang="zh-CN" sz="1200" dirty="0">
              <a:cs typeface="Arial" pitchFamily="34" charset="0"/>
            </a:endParaRPr>
          </a:p>
          <a:p>
            <a:pPr>
              <a:lnSpc>
                <a:spcPct val="93000"/>
              </a:lnSpc>
              <a:spcBef>
                <a:spcPct val="15000"/>
              </a:spcBef>
              <a:spcAft>
                <a:spcPct val="15000"/>
              </a:spcAft>
              <a:buSzPct val="100000"/>
              <a:tabLst>
                <a:tab pos="285750" algn="l"/>
              </a:tabLst>
              <a:defRPr/>
            </a:pPr>
            <a:endParaRPr lang="en-US" altLang="en-US" sz="1200" dirty="0">
              <a:cs typeface="Arial" panose="020B0604020202020204" pitchFamily="34" charset="0"/>
            </a:endParaRPr>
          </a:p>
          <a:p>
            <a:pPr lvl="0" fontAlgn="base">
              <a:lnSpc>
                <a:spcPct val="93000"/>
              </a:lnSpc>
              <a:spcBef>
                <a:spcPct val="15000"/>
              </a:spcBef>
              <a:spcAft>
                <a:spcPct val="15000"/>
              </a:spcAft>
              <a:buSzPct val="100000"/>
              <a:buNone/>
              <a:tabLst>
                <a:tab pos="285750" algn="l"/>
              </a:tabLst>
              <a:defRPr/>
            </a:pPr>
            <a:endParaRPr lang="en-US" altLang="zh-CN" sz="1200" dirty="0"/>
          </a:p>
          <a:p>
            <a:pPr>
              <a:buNone/>
            </a:pPr>
            <a:endParaRPr lang="fr-FR" sz="1200" dirty="0"/>
          </a:p>
        </p:txBody>
      </p:sp>
      <p:graphicFrame>
        <p:nvGraphicFramePr>
          <p:cNvPr id="4" name="Table 3">
            <a:extLst>
              <a:ext uri="{FF2B5EF4-FFF2-40B4-BE49-F238E27FC236}">
                <a16:creationId xmlns:a16="http://schemas.microsoft.com/office/drawing/2014/main" id="{61BBDFB3-2047-46E9-9D10-C06A7920E0E3}"/>
              </a:ext>
            </a:extLst>
          </p:cNvPr>
          <p:cNvGraphicFramePr>
            <a:graphicFrameLocks noGrp="1"/>
          </p:cNvGraphicFramePr>
          <p:nvPr>
            <p:extLst>
              <p:ext uri="{D42A27DB-BD31-4B8C-83A1-F6EECF244321}">
                <p14:modId xmlns:p14="http://schemas.microsoft.com/office/powerpoint/2010/main" val="4210321600"/>
              </p:ext>
            </p:extLst>
          </p:nvPr>
        </p:nvGraphicFramePr>
        <p:xfrm>
          <a:off x="647700" y="1454150"/>
          <a:ext cx="10084901" cy="646040"/>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2264625990"/>
                    </a:ext>
                  </a:extLst>
                </a:gridCol>
                <a:gridCol w="3844407">
                  <a:extLst>
                    <a:ext uri="{9D8B030D-6E8A-4147-A177-3AD203B41FA5}">
                      <a16:colId xmlns:a16="http://schemas.microsoft.com/office/drawing/2014/main" val="2275545722"/>
                    </a:ext>
                  </a:extLst>
                </a:gridCol>
                <a:gridCol w="1095473">
                  <a:extLst>
                    <a:ext uri="{9D8B030D-6E8A-4147-A177-3AD203B41FA5}">
                      <a16:colId xmlns:a16="http://schemas.microsoft.com/office/drawing/2014/main" val="3019413035"/>
                    </a:ext>
                  </a:extLst>
                </a:gridCol>
                <a:gridCol w="807092">
                  <a:extLst>
                    <a:ext uri="{9D8B030D-6E8A-4147-A177-3AD203B41FA5}">
                      <a16:colId xmlns:a16="http://schemas.microsoft.com/office/drawing/2014/main" val="1486654235"/>
                    </a:ext>
                  </a:extLst>
                </a:gridCol>
                <a:gridCol w="551732">
                  <a:extLst>
                    <a:ext uri="{9D8B030D-6E8A-4147-A177-3AD203B41FA5}">
                      <a16:colId xmlns:a16="http://schemas.microsoft.com/office/drawing/2014/main" val="460481381"/>
                    </a:ext>
                  </a:extLst>
                </a:gridCol>
                <a:gridCol w="643064">
                  <a:extLst>
                    <a:ext uri="{9D8B030D-6E8A-4147-A177-3AD203B41FA5}">
                      <a16:colId xmlns:a16="http://schemas.microsoft.com/office/drawing/2014/main" val="384219110"/>
                    </a:ext>
                  </a:extLst>
                </a:gridCol>
                <a:gridCol w="643064">
                  <a:extLst>
                    <a:ext uri="{9D8B030D-6E8A-4147-A177-3AD203B41FA5}">
                      <a16:colId xmlns:a16="http://schemas.microsoft.com/office/drawing/2014/main" val="225158765"/>
                    </a:ext>
                  </a:extLst>
                </a:gridCol>
                <a:gridCol w="1898167">
                  <a:extLst>
                    <a:ext uri="{9D8B030D-6E8A-4147-A177-3AD203B41FA5}">
                      <a16:colId xmlns:a16="http://schemas.microsoft.com/office/drawing/2014/main" val="4139608264"/>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1275556676"/>
                  </a:ext>
                </a:extLst>
              </a:tr>
              <a:tr h="295202">
                <a:tc>
                  <a:txBody>
                    <a:bodyPr/>
                    <a:lstStyle/>
                    <a:p>
                      <a:pPr algn="r" fontAlgn="b"/>
                      <a:r>
                        <a:rPr lang="en-US" sz="1100" dirty="0"/>
                        <a:t>960048</a:t>
                      </a:r>
                    </a:p>
                  </a:txBody>
                  <a:tcPr marL="9525" marR="9525" marT="9525" marB="0" anchor="b"/>
                </a:tc>
                <a:tc>
                  <a:txBody>
                    <a:bodyPr/>
                    <a:lstStyle/>
                    <a:p>
                      <a:pPr algn="l" fontAlgn="b"/>
                      <a:r>
                        <a:rPr lang="en-US" sz="1100" dirty="0"/>
                        <a:t>Study on Media Streaming aspects of Network Slicing Phase 2</a:t>
                      </a:r>
                    </a:p>
                  </a:txBody>
                  <a:tcPr marL="9525" marR="9525" marT="9525" marB="0" anchor="b"/>
                </a:tc>
                <a:tc>
                  <a:txBody>
                    <a:bodyPr/>
                    <a:lstStyle/>
                    <a:p>
                      <a:pPr algn="l" fontAlgn="b"/>
                      <a:r>
                        <a:rPr lang="en-US" sz="1100" dirty="0"/>
                        <a:t>FS_MS_NS_Ph2</a:t>
                      </a:r>
                    </a:p>
                  </a:txBody>
                  <a:tcPr marL="9525" marR="9525" marT="9525" marB="0" anchor="b"/>
                </a:tc>
                <a:tc>
                  <a:txBody>
                    <a:bodyPr/>
                    <a:lstStyle/>
                    <a:p>
                      <a:pPr algn="r" fontAlgn="b"/>
                      <a:r>
                        <a:rPr lang="en-US" sz="1100" dirty="0">
                          <a:solidFill>
                            <a:schemeClr val="tx1"/>
                          </a:solidFill>
                        </a:rPr>
                        <a:t>12/12/2023</a:t>
                      </a:r>
                    </a:p>
                  </a:txBody>
                  <a:tcPr marL="9525" marR="9525" marT="9525" marB="0" anchor="b"/>
                </a:tc>
                <a:tc>
                  <a:txBody>
                    <a:bodyPr/>
                    <a:lstStyle/>
                    <a:p>
                      <a:pPr algn="ctr">
                        <a:lnSpc>
                          <a:spcPct val="107000"/>
                        </a:lnSpc>
                        <a:spcAft>
                          <a:spcPts val="800"/>
                        </a:spcAft>
                      </a:pPr>
                      <a:r>
                        <a:rPr lang="en-GB" sz="1100" dirty="0">
                          <a:solidFill>
                            <a:schemeClr val="tx1"/>
                          </a:solidFill>
                        </a:rPr>
                        <a:t>65%</a:t>
                      </a:r>
                    </a:p>
                  </a:txBody>
                  <a:tcPr marL="36001" marR="36001" marT="0" marB="0" anchor="ctr"/>
                </a:tc>
                <a:tc>
                  <a:txBody>
                    <a:bodyPr/>
                    <a:lstStyle/>
                    <a:p>
                      <a:pPr algn="l" fontAlgn="b"/>
                      <a:r>
                        <a:rPr lang="en-US" sz="1100" dirty="0">
                          <a:hlinkClick r:id="rId3"/>
                        </a:rPr>
                        <a:t>SP-220675</a:t>
                      </a:r>
                      <a:endParaRPr lang="en-US" sz="1100" dirty="0"/>
                    </a:p>
                  </a:txBody>
                  <a:tcPr marL="9525" marR="9525" marT="9525" marB="0" anchor="b"/>
                </a:tc>
                <a:tc>
                  <a:txBody>
                    <a:bodyPr/>
                    <a:lstStyle/>
                    <a:p>
                      <a:pPr algn="ctr">
                        <a:lnSpc>
                          <a:spcPct val="107000"/>
                        </a:lnSpc>
                        <a:spcAft>
                          <a:spcPts val="800"/>
                        </a:spcAft>
                      </a:pPr>
                      <a:r>
                        <a:rPr lang="en-GB" sz="1100" dirty="0">
                          <a:solidFill>
                            <a:srgbClr val="FF0000"/>
                          </a:solidFill>
                        </a:rPr>
                        <a:t>100%</a:t>
                      </a:r>
                    </a:p>
                  </a:txBody>
                  <a:tcPr marL="36001" marR="36001" marT="0" marB="0" anchor="ctr"/>
                </a:tc>
                <a:tc>
                  <a:txBody>
                    <a:bodyPr/>
                    <a:lstStyle/>
                    <a:p>
                      <a:pPr algn="ctr">
                        <a:lnSpc>
                          <a:spcPct val="107000"/>
                        </a:lnSpc>
                        <a:spcAft>
                          <a:spcPts val="800"/>
                        </a:spcAft>
                      </a:pPr>
                      <a:r>
                        <a:rPr lang="en-GB" sz="1100" dirty="0">
                          <a:solidFill>
                            <a:srgbClr val="FF0000"/>
                          </a:solidFill>
                        </a:rPr>
                        <a:t>Complete !</a:t>
                      </a:r>
                    </a:p>
                  </a:txBody>
                  <a:tcPr marL="36001" marR="36001" marT="0" marB="0" anchor="ctr"/>
                </a:tc>
                <a:extLst>
                  <a:ext uri="{0D108BD9-81ED-4DB2-BD59-A6C34878D82A}">
                    <a16:rowId xmlns:a16="http://schemas.microsoft.com/office/drawing/2014/main" val="3046524461"/>
                  </a:ext>
                </a:extLst>
              </a:tr>
            </a:tbl>
          </a:graphicData>
        </a:graphic>
      </p:graphicFrame>
    </p:spTree>
    <p:extLst>
      <p:ext uri="{BB962C8B-B14F-4D97-AF65-F5344CB8AC3E}">
        <p14:creationId xmlns:p14="http://schemas.microsoft.com/office/powerpoint/2010/main" val="613454691"/>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95C35E2C-2654-4231-90B2-B345E3EFF796}"/>
              </a:ext>
            </a:extLst>
          </p:cNvPr>
          <p:cNvSpPr>
            <a:spLocks noGrp="1"/>
          </p:cNvSpPr>
          <p:nvPr>
            <p:ph type="title"/>
          </p:nvPr>
        </p:nvSpPr>
        <p:spPr/>
        <p:txBody>
          <a:bodyPr/>
          <a:lstStyle/>
          <a:p>
            <a:r>
              <a:rPr lang="en-US" altLang="en-US"/>
              <a:t>SA4 leadership and subgroups</a:t>
            </a:r>
          </a:p>
        </p:txBody>
      </p:sp>
      <p:sp>
        <p:nvSpPr>
          <p:cNvPr id="4" name="Espace réservé du contenu 3">
            <a:extLst>
              <a:ext uri="{FF2B5EF4-FFF2-40B4-BE49-F238E27FC236}">
                <a16:creationId xmlns:a16="http://schemas.microsoft.com/office/drawing/2014/main" id="{C51BA142-0292-48F8-94DE-9CD911896ADC}"/>
              </a:ext>
            </a:extLst>
          </p:cNvPr>
          <p:cNvSpPr>
            <a:spLocks noGrp="1"/>
          </p:cNvSpPr>
          <p:nvPr>
            <p:ph idx="1"/>
          </p:nvPr>
        </p:nvSpPr>
        <p:spPr>
          <a:xfrm>
            <a:off x="647701" y="1454151"/>
            <a:ext cx="9521774" cy="4830763"/>
          </a:xfrm>
        </p:spPr>
        <p:txBody>
          <a:bodyPr/>
          <a:lstStyle/>
          <a:p>
            <a:pPr>
              <a:lnSpc>
                <a:spcPct val="90000"/>
              </a:lnSpc>
              <a:spcBef>
                <a:spcPts val="1800"/>
              </a:spcBef>
              <a:tabLst>
                <a:tab pos="2152650" algn="l"/>
                <a:tab pos="5118100" algn="l"/>
              </a:tabLst>
              <a:defRPr/>
            </a:pPr>
            <a:r>
              <a:rPr lang="fi-FI" sz="2200" kern="0" dirty="0"/>
              <a:t>SA4 officials:</a:t>
            </a:r>
          </a:p>
          <a:p>
            <a:pPr lvl="1">
              <a:lnSpc>
                <a:spcPct val="90000"/>
              </a:lnSpc>
              <a:spcBef>
                <a:spcPts val="400"/>
              </a:spcBef>
              <a:tabLst>
                <a:tab pos="2152650" algn="l"/>
                <a:tab pos="5118100" algn="l"/>
              </a:tabLst>
              <a:defRPr/>
            </a:pPr>
            <a:r>
              <a:rPr lang="fi-FI" sz="1800" kern="0" dirty="0"/>
              <a:t>Chair: </a:t>
            </a:r>
            <a:r>
              <a:rPr lang="en-GB" sz="1800" kern="0" dirty="0"/>
              <a:t>Frédéric Gabin (Dolby Laboratories Inc. , ETSI)</a:t>
            </a:r>
            <a:endParaRPr lang="en-US" sz="1800" kern="0" dirty="0">
              <a:solidFill>
                <a:srgbClr val="FF0000"/>
              </a:solidFill>
            </a:endParaRPr>
          </a:p>
          <a:p>
            <a:pPr lvl="1">
              <a:lnSpc>
                <a:spcPct val="90000"/>
              </a:lnSpc>
              <a:spcBef>
                <a:spcPts val="400"/>
              </a:spcBef>
              <a:tabLst>
                <a:tab pos="2152650" algn="l"/>
                <a:tab pos="5118100" algn="l"/>
              </a:tabLst>
              <a:defRPr/>
            </a:pPr>
            <a:r>
              <a:rPr lang="fi-FI" sz="1800" kern="0" dirty="0"/>
              <a:t>Vice Chairs: </a:t>
            </a:r>
          </a:p>
          <a:p>
            <a:pPr lvl="2">
              <a:lnSpc>
                <a:spcPct val="90000"/>
              </a:lnSpc>
              <a:spcBef>
                <a:spcPts val="200"/>
              </a:spcBef>
              <a:tabLst>
                <a:tab pos="2152650" algn="l"/>
                <a:tab pos="5118100" algn="l"/>
              </a:tabLst>
              <a:defRPr/>
            </a:pPr>
            <a:r>
              <a:rPr lang="en-GB" sz="1600" dirty="0"/>
              <a:t>Gilles Teniou (Tencent, CCSA)</a:t>
            </a:r>
            <a:r>
              <a:rPr lang="en-GB" sz="1600" kern="0" dirty="0">
                <a:solidFill>
                  <a:srgbClr val="FF0000"/>
                </a:solidFill>
              </a:rPr>
              <a:t> </a:t>
            </a:r>
          </a:p>
          <a:p>
            <a:pPr lvl="2">
              <a:lnSpc>
                <a:spcPct val="90000"/>
              </a:lnSpc>
              <a:spcBef>
                <a:spcPts val="200"/>
              </a:spcBef>
              <a:tabLst>
                <a:tab pos="2152650" algn="l"/>
                <a:tab pos="5118100" algn="l"/>
              </a:tabLst>
              <a:defRPr/>
            </a:pPr>
            <a:r>
              <a:rPr lang="en-GB" sz="1600" dirty="0"/>
              <a:t>Jaeyeon Song (Samsung Electronics Co., Ltd, TTA)</a:t>
            </a:r>
          </a:p>
          <a:p>
            <a:pPr lvl="1">
              <a:lnSpc>
                <a:spcPct val="90000"/>
              </a:lnSpc>
              <a:spcBef>
                <a:spcPts val="400"/>
              </a:spcBef>
              <a:tabLst>
                <a:tab pos="2152650" algn="l"/>
                <a:tab pos="5118100" algn="l"/>
              </a:tabLst>
              <a:defRPr/>
            </a:pPr>
            <a:r>
              <a:rPr lang="fi-FI" sz="1800" kern="0" dirty="0"/>
              <a:t>Secretary: </a:t>
            </a:r>
            <a:r>
              <a:rPr lang="en-US" sz="1800" dirty="0">
                <a:solidFill>
                  <a:srgbClr val="FF0000"/>
                </a:solidFill>
                <a:effectLst/>
                <a:latin typeface="Calibri" panose="020F0502020204030204" pitchFamily="34" charset="0"/>
              </a:rPr>
              <a:t>NEW! Antoine Burckard (MCC) </a:t>
            </a:r>
            <a:endParaRPr lang="fi-FI" sz="1800" kern="0" dirty="0">
              <a:solidFill>
                <a:srgbClr val="FF0000"/>
              </a:solidFill>
            </a:endParaRPr>
          </a:p>
          <a:p>
            <a:pPr lvl="2">
              <a:lnSpc>
                <a:spcPct val="90000"/>
              </a:lnSpc>
              <a:spcBef>
                <a:spcPts val="400"/>
              </a:spcBef>
              <a:tabLst>
                <a:tab pos="2152650" algn="l"/>
                <a:tab pos="5118100" algn="l"/>
              </a:tabLst>
              <a:defRPr/>
            </a:pPr>
            <a:r>
              <a:rPr lang="fi-FI" sz="1400" dirty="0">
                <a:solidFill>
                  <a:srgbClr val="FF0000"/>
                </a:solidFill>
              </a:rPr>
              <a:t>Big thanks to </a:t>
            </a:r>
            <a:r>
              <a:rPr lang="fi-FI" sz="1400" kern="0" dirty="0">
                <a:solidFill>
                  <a:srgbClr val="FF0000"/>
                </a:solidFill>
              </a:rPr>
              <a:t>Andrijana Brekalo (MCC Support) for her excellent continuous support since November 2022. </a:t>
            </a:r>
            <a:r>
              <a:rPr lang="en-US" sz="1400" kern="0" dirty="0">
                <a:solidFill>
                  <a:srgbClr val="FF0000"/>
                </a:solidFill>
              </a:rPr>
              <a:t>Andrijana will remain technical officer back up for SA4 and will continue to support the IVAS project. </a:t>
            </a:r>
            <a:endParaRPr lang="fi-FI" sz="1000" kern="0" dirty="0">
              <a:solidFill>
                <a:srgbClr val="FF0000"/>
              </a:solidFill>
            </a:endParaRPr>
          </a:p>
          <a:p>
            <a:pPr>
              <a:lnSpc>
                <a:spcPct val="90000"/>
              </a:lnSpc>
              <a:spcBef>
                <a:spcPts val="1800"/>
              </a:spcBef>
              <a:spcAft>
                <a:spcPts val="0"/>
              </a:spcAft>
              <a:tabLst>
                <a:tab pos="2152650" algn="l"/>
                <a:tab pos="5118100" algn="l"/>
              </a:tabLst>
              <a:defRPr/>
            </a:pPr>
            <a:r>
              <a:rPr lang="fi-FI" sz="2200" kern="0" dirty="0"/>
              <a:t>Sub Working Groups and their </a:t>
            </a:r>
            <a:r>
              <a:rPr lang="en-GB" sz="2200" kern="0" dirty="0"/>
              <a:t>Chairs</a:t>
            </a:r>
          </a:p>
          <a:p>
            <a:endParaRPr lang="fr-FR" dirty="0"/>
          </a:p>
        </p:txBody>
      </p:sp>
      <p:graphicFrame>
        <p:nvGraphicFramePr>
          <p:cNvPr id="3" name="Table 2">
            <a:extLst>
              <a:ext uri="{FF2B5EF4-FFF2-40B4-BE49-F238E27FC236}">
                <a16:creationId xmlns:a16="http://schemas.microsoft.com/office/drawing/2014/main" id="{133C4F94-9324-43E5-9CD6-AC2A5CFB27D4}"/>
              </a:ext>
            </a:extLst>
          </p:cNvPr>
          <p:cNvGraphicFramePr>
            <a:graphicFrameLocks noGrp="1"/>
          </p:cNvGraphicFramePr>
          <p:nvPr>
            <p:extLst>
              <p:ext uri="{D42A27DB-BD31-4B8C-83A1-F6EECF244321}">
                <p14:modId xmlns:p14="http://schemas.microsoft.com/office/powerpoint/2010/main" val="1820459329"/>
              </p:ext>
            </p:extLst>
          </p:nvPr>
        </p:nvGraphicFramePr>
        <p:xfrm>
          <a:off x="2001810" y="4246668"/>
          <a:ext cx="6362599" cy="2038246"/>
        </p:xfrm>
        <a:graphic>
          <a:graphicData uri="http://schemas.openxmlformats.org/drawingml/2006/table">
            <a:tbl>
              <a:tblPr firstRow="1" bandRow="1">
                <a:tableStyleId>{5C22544A-7EE6-4342-B048-85BDC9FD1C3A}</a:tableStyleId>
              </a:tblPr>
              <a:tblGrid>
                <a:gridCol w="1449570">
                  <a:extLst>
                    <a:ext uri="{9D8B030D-6E8A-4147-A177-3AD203B41FA5}">
                      <a16:colId xmlns:a16="http://schemas.microsoft.com/office/drawing/2014/main" val="20000"/>
                    </a:ext>
                  </a:extLst>
                </a:gridCol>
                <a:gridCol w="1689463">
                  <a:extLst>
                    <a:ext uri="{9D8B030D-6E8A-4147-A177-3AD203B41FA5}">
                      <a16:colId xmlns:a16="http://schemas.microsoft.com/office/drawing/2014/main" val="20001"/>
                    </a:ext>
                  </a:extLst>
                </a:gridCol>
                <a:gridCol w="1955253">
                  <a:extLst>
                    <a:ext uri="{9D8B030D-6E8A-4147-A177-3AD203B41FA5}">
                      <a16:colId xmlns:a16="http://schemas.microsoft.com/office/drawing/2014/main" val="20002"/>
                    </a:ext>
                  </a:extLst>
                </a:gridCol>
                <a:gridCol w="1268313">
                  <a:extLst>
                    <a:ext uri="{9D8B030D-6E8A-4147-A177-3AD203B41FA5}">
                      <a16:colId xmlns:a16="http://schemas.microsoft.com/office/drawing/2014/main" val="20004"/>
                    </a:ext>
                  </a:extLst>
                </a:gridCol>
              </a:tblGrid>
              <a:tr h="630238">
                <a:tc>
                  <a:txBody>
                    <a:bodyPr/>
                    <a:lstStyle/>
                    <a:p>
                      <a:pPr>
                        <a:lnSpc>
                          <a:spcPct val="90000"/>
                        </a:lnSpc>
                      </a:pPr>
                      <a:r>
                        <a:rPr lang="en-GB" sz="1200" dirty="0">
                          <a:latin typeface="+mn-lt"/>
                          <a:cs typeface="Arial" panose="020B0604020202020204" pitchFamily="34" charset="0"/>
                        </a:rPr>
                        <a:t>Audio SWG</a:t>
                      </a:r>
                      <a:endParaRPr lang="en-US" sz="1200" dirty="0">
                        <a:latin typeface="+mn-lt"/>
                        <a:cs typeface="Arial" panose="020B0604020202020204" pitchFamily="34" charset="0"/>
                      </a:endParaRPr>
                    </a:p>
                  </a:txBody>
                  <a:tcPr marL="91454" marR="91454" marT="45636" marB="45636" anchor="ctr"/>
                </a:tc>
                <a:tc>
                  <a:txBody>
                    <a:bodyPr/>
                    <a:lstStyle/>
                    <a:p>
                      <a:pPr>
                        <a:lnSpc>
                          <a:spcPct val="90000"/>
                        </a:lnSpc>
                      </a:pPr>
                      <a:r>
                        <a:rPr lang="en-US" sz="1200" dirty="0">
                          <a:latin typeface="+mn-lt"/>
                          <a:cs typeface="Arial" panose="020B0604020202020204" pitchFamily="34" charset="0"/>
                        </a:rPr>
                        <a:t>Multicast-Broadcast-Streaming (MBS) SWG </a:t>
                      </a:r>
                    </a:p>
                  </a:txBody>
                  <a:tcPr marL="91454" marR="91454" marT="45636" marB="45636" anchor="ctr"/>
                </a:tc>
                <a:tc>
                  <a:txBody>
                    <a:bodyPr/>
                    <a:lstStyle/>
                    <a:p>
                      <a:pPr>
                        <a:lnSpc>
                          <a:spcPct val="90000"/>
                        </a:lnSpc>
                      </a:pPr>
                      <a:r>
                        <a:rPr lang="en-US" sz="1200" dirty="0">
                          <a:latin typeface="+mn-lt"/>
                          <a:cs typeface="Arial" panose="020B0604020202020204" pitchFamily="34" charset="0"/>
                        </a:rPr>
                        <a:t>Real Time Communications (RTC) SWG </a:t>
                      </a:r>
                    </a:p>
                  </a:txBody>
                  <a:tcPr marL="91454" marR="91454" marT="45636" marB="45636" anchor="ctr"/>
                </a:tc>
                <a:tc>
                  <a:txBody>
                    <a:bodyPr/>
                    <a:lstStyle/>
                    <a:p>
                      <a:pPr>
                        <a:lnSpc>
                          <a:spcPct val="90000"/>
                        </a:lnSpc>
                      </a:pPr>
                      <a:r>
                        <a:rPr lang="en-US" sz="1200" dirty="0">
                          <a:latin typeface="+mn-lt"/>
                          <a:cs typeface="Arial" panose="020B0604020202020204" pitchFamily="34" charset="0"/>
                        </a:rPr>
                        <a:t>Video SWG</a:t>
                      </a:r>
                    </a:p>
                  </a:txBody>
                  <a:tcPr marL="91454" marR="91454" marT="45636" marB="45636" anchor="ctr"/>
                </a:tc>
                <a:extLst>
                  <a:ext uri="{0D108BD9-81ED-4DB2-BD59-A6C34878D82A}">
                    <a16:rowId xmlns:a16="http://schemas.microsoft.com/office/drawing/2014/main" val="10000"/>
                  </a:ext>
                </a:extLst>
              </a:tr>
              <a:tr h="630238">
                <a:tc>
                  <a:txBody>
                    <a:bodyPr/>
                    <a:lstStyle/>
                    <a:p>
                      <a:pPr marL="0" marR="0" lvl="1" indent="0" algn="l" defTabSz="914400" rtl="0" eaLnBrk="1" fontAlgn="auto" latinLnBrk="0" hangingPunct="1">
                        <a:lnSpc>
                          <a:spcPct val="90000"/>
                        </a:lnSpc>
                        <a:spcBef>
                          <a:spcPts val="0"/>
                        </a:spcBef>
                        <a:spcAft>
                          <a:spcPts val="0"/>
                        </a:spcAft>
                        <a:buClrTx/>
                        <a:buSzTx/>
                        <a:buFontTx/>
                        <a:buNone/>
                        <a:tabLst/>
                        <a:defRPr/>
                      </a:pPr>
                      <a:r>
                        <a:rPr lang="en-GB" sz="1200" b="0" dirty="0">
                          <a:latin typeface="+mn-lt"/>
                          <a:cs typeface="Arial" panose="020B0604020202020204" pitchFamily="34" charset="0"/>
                        </a:rPr>
                        <a:t>Imre Varga (Qualcomm CDMA </a:t>
                      </a:r>
                      <a:r>
                        <a:rPr lang="en-GB" sz="1200" b="0" dirty="0">
                          <a:solidFill>
                            <a:schemeClr val="tx1"/>
                          </a:solidFill>
                          <a:latin typeface="+mn-lt"/>
                          <a:cs typeface="Arial" panose="020B0604020202020204" pitchFamily="34" charset="0"/>
                        </a:rPr>
                        <a:t>Technologies, ETSI)</a:t>
                      </a:r>
                    </a:p>
                    <a:p>
                      <a:pPr marL="0" marR="0" lvl="1" indent="0" algn="l" defTabSz="914400" rtl="0" eaLnBrk="1" fontAlgn="auto" latinLnBrk="0" hangingPunct="1">
                        <a:lnSpc>
                          <a:spcPct val="90000"/>
                        </a:lnSpc>
                        <a:spcBef>
                          <a:spcPts val="0"/>
                        </a:spcBef>
                        <a:spcAft>
                          <a:spcPts val="0"/>
                        </a:spcAft>
                        <a:buClrTx/>
                        <a:buSzTx/>
                        <a:buFontTx/>
                        <a:buNone/>
                        <a:tabLst/>
                        <a:defRPr/>
                      </a:pPr>
                      <a:r>
                        <a:rPr lang="en-GB" sz="1200" b="0" dirty="0">
                          <a:solidFill>
                            <a:schemeClr val="tx1"/>
                          </a:solidFill>
                          <a:latin typeface="+mn-lt"/>
                          <a:cs typeface="Arial" panose="020B0604020202020204" pitchFamily="34" charset="0"/>
                        </a:rPr>
                        <a:t>&amp; </a:t>
                      </a:r>
                      <a:r>
                        <a:rPr lang="en-US" sz="1200" b="0" dirty="0">
                          <a:latin typeface="+mn-lt"/>
                          <a:cs typeface="Arial" panose="020B0604020202020204" pitchFamily="34" charset="0"/>
                        </a:rPr>
                        <a:t>Stéphane Ragot </a:t>
                      </a:r>
                      <a:r>
                        <a:rPr lang="en-GB" sz="1200" b="0" dirty="0">
                          <a:latin typeface="+mn-lt"/>
                          <a:cs typeface="Arial" panose="020B0604020202020204" pitchFamily="34" charset="0"/>
                        </a:rPr>
                        <a:t>(</a:t>
                      </a:r>
                      <a:r>
                        <a:rPr lang="en-US" sz="1200" b="0" dirty="0">
                          <a:latin typeface="+mn-lt"/>
                          <a:cs typeface="Arial" panose="020B0604020202020204" pitchFamily="34" charset="0"/>
                        </a:rPr>
                        <a:t>Orange, ETSI</a:t>
                      </a:r>
                      <a:r>
                        <a:rPr lang="en-GB" sz="1200" b="0" dirty="0">
                          <a:latin typeface="+mn-lt"/>
                          <a:cs typeface="Arial" panose="020B0604020202020204" pitchFamily="34" charset="0"/>
                        </a:rPr>
                        <a:t>)</a:t>
                      </a:r>
                      <a:endParaRPr lang="en-US" sz="1200" b="1" dirty="0">
                        <a:solidFill>
                          <a:srgbClr val="FF0000"/>
                        </a:solidFill>
                        <a:latin typeface="+mn-lt"/>
                        <a:cs typeface="Arial" panose="020B0604020202020204" pitchFamily="34" charset="0"/>
                      </a:endParaRPr>
                    </a:p>
                  </a:txBody>
                  <a:tcPr marL="91454" marR="91454" marT="45636" marB="45636" anchor="ctr"/>
                </a:tc>
                <a:tc>
                  <a:txBody>
                    <a:bodyPr/>
                    <a:lstStyle/>
                    <a:p>
                      <a:pPr marL="0" marR="0" lvl="1" indent="0" algn="l" defTabSz="914400" rtl="0" eaLnBrk="1" fontAlgn="auto" latinLnBrk="0" hangingPunct="1">
                        <a:lnSpc>
                          <a:spcPct val="90000"/>
                        </a:lnSpc>
                        <a:spcBef>
                          <a:spcPts val="0"/>
                        </a:spcBef>
                        <a:spcAft>
                          <a:spcPts val="0"/>
                        </a:spcAft>
                        <a:buClrTx/>
                        <a:buSzTx/>
                        <a:buFontTx/>
                        <a:buNone/>
                        <a:tabLst/>
                        <a:defRPr/>
                      </a:pPr>
                      <a:r>
                        <a:rPr lang="en-US" sz="1200" b="0" dirty="0">
                          <a:latin typeface="+mn-lt"/>
                          <a:cs typeface="Arial" panose="020B0604020202020204" pitchFamily="34" charset="0"/>
                        </a:rPr>
                        <a:t>Frédéric </a:t>
                      </a:r>
                      <a:r>
                        <a:rPr lang="en-GB" sz="1200" b="0" dirty="0">
                          <a:latin typeface="+mn-lt"/>
                          <a:cs typeface="Arial" panose="020B0604020202020204" pitchFamily="34" charset="0"/>
                        </a:rPr>
                        <a:t>Gabin (</a:t>
                      </a:r>
                      <a:r>
                        <a:rPr lang="en-US" sz="1200" b="0" dirty="0">
                          <a:latin typeface="+mn-lt"/>
                          <a:cs typeface="Arial" panose="020B0604020202020204" pitchFamily="34" charset="0"/>
                        </a:rPr>
                        <a:t>Dolby Laboratories Inc. , ETSI</a:t>
                      </a:r>
                      <a:r>
                        <a:rPr lang="en-GB" sz="1200" b="0" dirty="0">
                          <a:latin typeface="+mn-lt"/>
                          <a:cs typeface="Arial" panose="020B0604020202020204" pitchFamily="34" charset="0"/>
                        </a:rPr>
                        <a:t>) </a:t>
                      </a:r>
                      <a:endParaRPr lang="en-GB" sz="1200" dirty="0">
                        <a:solidFill>
                          <a:srgbClr val="FF0000"/>
                        </a:solidFill>
                        <a:latin typeface="+mn-lt"/>
                        <a:cs typeface="Arial" panose="020B0604020202020204" pitchFamily="34" charset="0"/>
                      </a:endParaRPr>
                    </a:p>
                  </a:txBody>
                  <a:tcPr marL="91454" marR="91454" marT="45636" marB="45636" anchor="ctr"/>
                </a:tc>
                <a:tc>
                  <a:txBody>
                    <a:bodyPr/>
                    <a:lstStyle/>
                    <a:p>
                      <a:pPr marL="0" marR="0" lvl="1" indent="0" algn="l" defTabSz="914400" rtl="0" eaLnBrk="1" fontAlgn="auto" latinLnBrk="0" hangingPunct="1">
                        <a:lnSpc>
                          <a:spcPct val="90000"/>
                        </a:lnSpc>
                        <a:spcBef>
                          <a:spcPts val="0"/>
                        </a:spcBef>
                        <a:spcAft>
                          <a:spcPts val="0"/>
                        </a:spcAft>
                        <a:buClrTx/>
                        <a:buSzTx/>
                        <a:buFontTx/>
                        <a:buNone/>
                        <a:tabLst/>
                        <a:defRPr/>
                      </a:pPr>
                      <a:r>
                        <a:rPr lang="en-US" sz="1200" kern="1200" dirty="0">
                          <a:solidFill>
                            <a:schemeClr val="tx1"/>
                          </a:solidFill>
                          <a:effectLst/>
                          <a:latin typeface="+mn-lt"/>
                          <a:ea typeface="+mn-ea"/>
                          <a:cs typeface="+mn-cs"/>
                        </a:rPr>
                        <a:t>Nikolai Leung (Qualcomm Incorporated, ATIS</a:t>
                      </a:r>
                      <a:r>
                        <a:rPr lang="en-US" sz="1200" b="0" kern="1200" dirty="0">
                          <a:solidFill>
                            <a:schemeClr val="tx1"/>
                          </a:solidFill>
                          <a:effectLst/>
                          <a:latin typeface="+mn-lt"/>
                          <a:ea typeface="+mn-ea"/>
                          <a:cs typeface="+mn-cs"/>
                        </a:rPr>
                        <a:t>)</a:t>
                      </a:r>
                    </a:p>
                    <a:p>
                      <a:pPr marL="0" marR="0" lvl="1" indent="0" algn="l" defTabSz="914400" rtl="0" eaLnBrk="1" fontAlgn="auto" latinLnBrk="0" hangingPunct="1">
                        <a:lnSpc>
                          <a:spcPct val="90000"/>
                        </a:lnSpc>
                        <a:spcBef>
                          <a:spcPts val="0"/>
                        </a:spcBef>
                        <a:spcAft>
                          <a:spcPts val="0"/>
                        </a:spcAft>
                        <a:buClrTx/>
                        <a:buSzTx/>
                        <a:buFontTx/>
                        <a:buNone/>
                        <a:tabLst/>
                        <a:defRPr/>
                      </a:pPr>
                      <a:endParaRPr lang="en-US" sz="1200" b="0" kern="1200" dirty="0">
                        <a:solidFill>
                          <a:schemeClr val="tx1"/>
                        </a:solidFill>
                        <a:effectLst/>
                        <a:latin typeface="+mn-lt"/>
                        <a:ea typeface="+mn-ea"/>
                        <a:cs typeface="+mn-cs"/>
                      </a:endParaRPr>
                    </a:p>
                    <a:p>
                      <a:pPr marL="0" marR="0" lvl="1" indent="0" algn="l" defTabSz="914400" rtl="0" eaLnBrk="1" fontAlgn="auto" latinLnBrk="0" hangingPunct="1">
                        <a:lnSpc>
                          <a:spcPct val="90000"/>
                        </a:lnSpc>
                        <a:spcBef>
                          <a:spcPts val="0"/>
                        </a:spcBef>
                        <a:spcAft>
                          <a:spcPts val="0"/>
                        </a:spcAft>
                        <a:buClrTx/>
                        <a:buSzTx/>
                        <a:buFontTx/>
                        <a:buNone/>
                        <a:tabLst/>
                        <a:defRPr/>
                      </a:pPr>
                      <a:r>
                        <a:rPr lang="en-US" sz="1200" dirty="0">
                          <a:solidFill>
                            <a:srgbClr val="FF0000"/>
                          </a:solidFill>
                        </a:rPr>
                        <a:t>New! Saba Ahsan (Nokia corporation, ETSI) has been appointed at SA4#126 and will take over RTC SWG from end of SA4#127.</a:t>
                      </a:r>
                      <a:endParaRPr lang="en-US" sz="1200" b="0" dirty="0">
                        <a:solidFill>
                          <a:srgbClr val="FF0000"/>
                        </a:solidFill>
                        <a:latin typeface="+mn-lt"/>
                        <a:cs typeface="Arial" panose="020B0604020202020204" pitchFamily="34" charset="0"/>
                      </a:endParaRPr>
                    </a:p>
                  </a:txBody>
                  <a:tcPr marL="91454" marR="91454" marT="45636" marB="45636" anchor="ctr"/>
                </a:tc>
                <a:tc>
                  <a:txBody>
                    <a:bodyPr/>
                    <a:lstStyle/>
                    <a:p>
                      <a:pPr marL="0" marR="0" lvl="1" indent="0" algn="l" defTabSz="914400" rtl="0" eaLnBrk="1" fontAlgn="auto" latinLnBrk="0" hangingPunct="1">
                        <a:lnSpc>
                          <a:spcPct val="90000"/>
                        </a:lnSpc>
                        <a:spcBef>
                          <a:spcPts val="0"/>
                        </a:spcBef>
                        <a:spcAft>
                          <a:spcPts val="0"/>
                        </a:spcAft>
                        <a:buClrTx/>
                        <a:buSzTx/>
                        <a:buFontTx/>
                        <a:buNone/>
                        <a:tabLst/>
                        <a:defRPr/>
                      </a:pPr>
                      <a:r>
                        <a:rPr lang="en-US" sz="1200" b="0" dirty="0">
                          <a:latin typeface="+mn-lt"/>
                          <a:cs typeface="Arial" panose="020B0604020202020204" pitchFamily="34" charset="0"/>
                        </a:rPr>
                        <a:t>Gilles Teniou (Tencent, CCSA)</a:t>
                      </a:r>
                      <a:endParaRPr lang="fi-FI" sz="1200" b="0" dirty="0">
                        <a:latin typeface="+mn-lt"/>
                        <a:cs typeface="Arial" panose="020B0604020202020204" pitchFamily="34" charset="0"/>
                      </a:endParaRPr>
                    </a:p>
                  </a:txBody>
                  <a:tcPr marL="91454" marR="91454" marT="45636" marB="45636" anchor="ctr"/>
                </a:tc>
                <a:extLst>
                  <a:ext uri="{0D108BD9-81ED-4DB2-BD59-A6C34878D82A}">
                    <a16:rowId xmlns:a16="http://schemas.microsoft.com/office/drawing/2014/main" val="10001"/>
                  </a:ext>
                </a:extLst>
              </a:tr>
            </a:tbl>
          </a:graphicData>
        </a:graphic>
      </p:graphicFrame>
    </p:spTree>
  </p:cSld>
  <p:clrMapOvr>
    <a:masterClrMapping/>
  </p:clrMapOvr>
  <p:transition spd="slow"/>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p:txBody>
          <a:bodyPr/>
          <a:lstStyle/>
          <a:p>
            <a:r>
              <a:rPr lang="en-US" altLang="en-US" sz="3200" dirty="0"/>
              <a:t>Feasibility Study on the enhancements for immersive Real-time Communication for WebRTC (</a:t>
            </a:r>
            <a:r>
              <a:rPr lang="en-US" altLang="en-US" sz="3200" dirty="0" err="1"/>
              <a:t>FS_eiRTCW</a:t>
            </a:r>
            <a:r>
              <a:rPr lang="en-US" altLang="en-US" sz="3200" dirty="0"/>
              <a:t>)</a:t>
            </a:r>
            <a:endParaRPr lang="en-US" sz="3200" dirty="0"/>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152721"/>
            <a:ext cx="11068050" cy="4132193"/>
          </a:xfrm>
        </p:spPr>
        <p:txBody>
          <a:bodyPr/>
          <a:lstStyle/>
          <a:p>
            <a:pPr lvl="0" fontAlgn="base">
              <a:lnSpc>
                <a:spcPct val="93000"/>
              </a:lnSpc>
              <a:spcBef>
                <a:spcPct val="15000"/>
              </a:spcBef>
              <a:spcAft>
                <a:spcPct val="15000"/>
              </a:spcAft>
              <a:buSzPct val="100000"/>
              <a:buNone/>
              <a:tabLst>
                <a:tab pos="285750" algn="l"/>
              </a:tabLst>
              <a:defRPr/>
            </a:pPr>
            <a:r>
              <a:rPr lang="en-GB" sz="1400" b="1" u="sng" dirty="0">
                <a:cs typeface="Arial" pitchFamily="34" charset="0"/>
              </a:rPr>
              <a:t>Purpose</a:t>
            </a:r>
          </a:p>
          <a:p>
            <a:pPr>
              <a:lnSpc>
                <a:spcPct val="93000"/>
              </a:lnSpc>
              <a:spcBef>
                <a:spcPct val="15000"/>
              </a:spcBef>
              <a:spcAft>
                <a:spcPct val="15000"/>
              </a:spcAft>
              <a:buSzPct val="100000"/>
              <a:tabLst>
                <a:tab pos="285750" algn="l"/>
              </a:tabLst>
              <a:defRPr/>
            </a:pPr>
            <a:r>
              <a:rPr lang="en-US" altLang="en-US" sz="1400" dirty="0"/>
              <a:t>In addition to the foreseen approach identified in TR 26.998 (Support of 5G glass-type AR/MR devices) and taken in WID on </a:t>
            </a:r>
            <a:r>
              <a:rPr lang="en-US" altLang="en-US" sz="1400" dirty="0" err="1"/>
              <a:t>iRTCW</a:t>
            </a:r>
            <a:r>
              <a:rPr lang="en-US" altLang="en-US" sz="1400" dirty="0"/>
              <a:t> (immersive Real-time Communication for WebRTC), which leaves C-plane </a:t>
            </a:r>
            <a:r>
              <a:rPr lang="en-US" altLang="en-US" sz="1400" dirty="0" err="1"/>
              <a:t>signalling</a:t>
            </a:r>
            <a:r>
              <a:rPr lang="en-US" altLang="en-US" sz="1400" dirty="0"/>
              <a:t> details open and simply makes use of the northbound APIs for end-to-end QoS), the possibility of another approach (i.e., defining a set of advanced details (including C-plane </a:t>
            </a:r>
            <a:r>
              <a:rPr lang="en-US" altLang="en-US" sz="1400" dirty="0" err="1"/>
              <a:t>signalling</a:t>
            </a:r>
            <a:r>
              <a:rPr lang="en-US" altLang="en-US" sz="1400" dirty="0"/>
              <a:t>) for the common and wider use among several WebRTC implementations) will be investigated under this SID. </a:t>
            </a:r>
          </a:p>
          <a:p>
            <a:pPr marL="0" indent="0">
              <a:lnSpc>
                <a:spcPct val="93000"/>
              </a:lnSpc>
              <a:spcBef>
                <a:spcPct val="15000"/>
              </a:spcBef>
              <a:spcAft>
                <a:spcPct val="15000"/>
              </a:spcAft>
              <a:buSzPct val="100000"/>
              <a:buNone/>
              <a:tabLst>
                <a:tab pos="285750" algn="l"/>
              </a:tabLst>
              <a:defRPr/>
            </a:pPr>
            <a:r>
              <a:rPr lang="en-GB" sz="1400" b="1" u="sng" dirty="0">
                <a:cs typeface="Arial" pitchFamily="34" charset="0"/>
              </a:rPr>
              <a:t>Progress in the last quarter</a:t>
            </a:r>
          </a:p>
          <a:p>
            <a:pPr marL="287338" indent="-287338">
              <a:lnSpc>
                <a:spcPct val="93000"/>
              </a:lnSpc>
              <a:spcBef>
                <a:spcPct val="15000"/>
              </a:spcBef>
              <a:spcAft>
                <a:spcPct val="15000"/>
              </a:spcAft>
              <a:buSzPct val="100000"/>
              <a:tabLst>
                <a:tab pos="285750" algn="l"/>
              </a:tabLst>
              <a:defRPr/>
            </a:pPr>
            <a:r>
              <a:rPr lang="en-US" altLang="zh-CN" sz="1600" dirty="0">
                <a:cs typeface="Arial" pitchFamily="34" charset="0"/>
              </a:rPr>
              <a:t>Update to Permanent Document to include the following updates:</a:t>
            </a:r>
          </a:p>
          <a:p>
            <a:pPr marL="687388" lvl="1" indent="-287338">
              <a:lnSpc>
                <a:spcPct val="93000"/>
              </a:lnSpc>
              <a:spcBef>
                <a:spcPct val="15000"/>
              </a:spcBef>
              <a:spcAft>
                <a:spcPct val="15000"/>
              </a:spcAft>
              <a:buSzPct val="100000"/>
              <a:tabLst>
                <a:tab pos="285750" algn="l"/>
              </a:tabLst>
              <a:defRPr/>
            </a:pPr>
            <a:r>
              <a:rPr lang="en-US" altLang="zh-CN" sz="1200" dirty="0">
                <a:cs typeface="Arial" pitchFamily="34" charset="0"/>
              </a:rPr>
              <a:t>Interworking with IMS, Security considerations, WSF discovery mechanism, C-Plane </a:t>
            </a:r>
            <a:r>
              <a:rPr lang="en-US" altLang="zh-CN" sz="1200" dirty="0" err="1">
                <a:cs typeface="Arial" pitchFamily="34" charset="0"/>
              </a:rPr>
              <a:t>signalling</a:t>
            </a:r>
            <a:r>
              <a:rPr lang="en-US" altLang="zh-CN" sz="1200" dirty="0">
                <a:cs typeface="Arial" pitchFamily="34" charset="0"/>
              </a:rPr>
              <a:t> protocol and Functional requirements for service control API</a:t>
            </a:r>
          </a:p>
          <a:p>
            <a:pPr marL="687388" lvl="1" indent="-287338">
              <a:lnSpc>
                <a:spcPct val="93000"/>
              </a:lnSpc>
              <a:spcBef>
                <a:spcPct val="15000"/>
              </a:spcBef>
              <a:spcAft>
                <a:spcPct val="15000"/>
              </a:spcAft>
              <a:buSzPct val="100000"/>
              <a:tabLst>
                <a:tab pos="285750" algn="l"/>
              </a:tabLst>
              <a:defRPr/>
            </a:pPr>
            <a:r>
              <a:rPr lang="en-US" altLang="zh-CN" sz="1200" dirty="0">
                <a:cs typeface="Arial" pitchFamily="34" charset="0"/>
              </a:rPr>
              <a:t>Solutions for interworking with IMS, WSF discovery mechanism, C-Plane </a:t>
            </a:r>
            <a:r>
              <a:rPr lang="en-US" altLang="zh-CN" sz="1200" dirty="0" err="1">
                <a:cs typeface="Arial" pitchFamily="34" charset="0"/>
              </a:rPr>
              <a:t>signalling</a:t>
            </a:r>
            <a:r>
              <a:rPr lang="en-US" altLang="zh-CN" sz="1200" dirty="0">
                <a:cs typeface="Arial" pitchFamily="34" charset="0"/>
              </a:rPr>
              <a:t> protocol (called RESPECT), Service control API and Tethered device case</a:t>
            </a:r>
          </a:p>
          <a:p>
            <a:pPr marL="687388" lvl="1" indent="-287338">
              <a:lnSpc>
                <a:spcPct val="93000"/>
              </a:lnSpc>
              <a:spcBef>
                <a:spcPct val="15000"/>
              </a:spcBef>
              <a:spcAft>
                <a:spcPct val="15000"/>
              </a:spcAft>
              <a:buSzPct val="100000"/>
              <a:tabLst>
                <a:tab pos="285750" algn="l"/>
              </a:tabLst>
              <a:defRPr/>
            </a:pPr>
            <a:r>
              <a:rPr lang="en-US" altLang="zh-CN" sz="1200" dirty="0">
                <a:cs typeface="Arial" pitchFamily="34" charset="0"/>
              </a:rPr>
              <a:t>Cal flow example of RESPECT</a:t>
            </a:r>
          </a:p>
          <a:p>
            <a:pPr marL="287338" indent="-287338">
              <a:lnSpc>
                <a:spcPct val="93000"/>
              </a:lnSpc>
              <a:spcBef>
                <a:spcPct val="15000"/>
              </a:spcBef>
              <a:spcAft>
                <a:spcPct val="15000"/>
              </a:spcAft>
              <a:buSzPct val="100000"/>
              <a:tabLst>
                <a:tab pos="285750" algn="l"/>
              </a:tabLst>
              <a:defRPr/>
            </a:pPr>
            <a:r>
              <a:rPr lang="en-US" altLang="zh-CN" sz="1600" dirty="0">
                <a:cs typeface="Arial" pitchFamily="34" charset="0"/>
              </a:rPr>
              <a:t>Implemented in TR 26.930 v0.2.0.</a:t>
            </a:r>
          </a:p>
          <a:p>
            <a:pPr marL="687388" lvl="1" indent="-287338">
              <a:lnSpc>
                <a:spcPct val="93000"/>
              </a:lnSpc>
              <a:spcBef>
                <a:spcPct val="15000"/>
              </a:spcBef>
              <a:spcAft>
                <a:spcPct val="15000"/>
              </a:spcAft>
              <a:buSzPct val="100000"/>
              <a:tabLst>
                <a:tab pos="285750" algn="l"/>
              </a:tabLst>
              <a:defRPr/>
            </a:pPr>
            <a:r>
              <a:rPr lang="en-US" altLang="zh-CN" sz="1200" dirty="0">
                <a:cs typeface="Arial" pitchFamily="34" charset="0"/>
              </a:rPr>
              <a:t>Key issues related to Architecture, Functional requirements for C-Plane, for U-Plane and for Service control API, C-Plane </a:t>
            </a:r>
            <a:r>
              <a:rPr lang="en-US" altLang="zh-CN" sz="1200" dirty="0" err="1">
                <a:cs typeface="Arial" pitchFamily="34" charset="0"/>
              </a:rPr>
              <a:t>signalling</a:t>
            </a:r>
            <a:r>
              <a:rPr lang="en-US" altLang="zh-CN" sz="1200" dirty="0">
                <a:cs typeface="Arial" pitchFamily="34" charset="0"/>
              </a:rPr>
              <a:t> protocol, WSF discovery mechanism and Security considerations. </a:t>
            </a:r>
          </a:p>
          <a:p>
            <a:pPr marL="687388" lvl="1" indent="-287338">
              <a:lnSpc>
                <a:spcPct val="93000"/>
              </a:lnSpc>
              <a:spcBef>
                <a:spcPct val="15000"/>
              </a:spcBef>
              <a:spcAft>
                <a:spcPct val="15000"/>
              </a:spcAft>
              <a:buSzPct val="100000"/>
              <a:tabLst>
                <a:tab pos="285750" algn="l"/>
              </a:tabLst>
              <a:defRPr/>
            </a:pPr>
            <a:r>
              <a:rPr lang="en-US" altLang="zh-CN" sz="1200" dirty="0">
                <a:cs typeface="Arial" pitchFamily="34" charset="0"/>
              </a:rPr>
              <a:t>Solutions related to  Architecture, Functional requirements for C-Plane and for U-Plane WSF discovery mechanism. </a:t>
            </a:r>
          </a:p>
          <a:p>
            <a:pPr marL="287338" indent="-287338">
              <a:lnSpc>
                <a:spcPct val="93000"/>
              </a:lnSpc>
              <a:spcBef>
                <a:spcPct val="15000"/>
              </a:spcBef>
              <a:spcAft>
                <a:spcPct val="15000"/>
              </a:spcAft>
              <a:buSzPct val="100000"/>
              <a:tabLst>
                <a:tab pos="285750" algn="l"/>
              </a:tabLst>
              <a:defRPr/>
            </a:pPr>
            <a:r>
              <a:rPr lang="en-US" altLang="zh-CN" sz="1600" dirty="0">
                <a:cs typeface="Arial" pitchFamily="34" charset="0"/>
              </a:rPr>
              <a:t>S4-232055 LS to SA2 and CT3 for asking about possible impacts on existing IMS specification from the proposed solution of interworking between RTC and IMS.</a:t>
            </a:r>
            <a:endParaRPr lang="en-US" altLang="zh-CN" sz="1200" dirty="0">
              <a:cs typeface="Arial" pitchFamily="34" charset="0"/>
            </a:endParaRPr>
          </a:p>
          <a:p>
            <a:pPr lvl="0" fontAlgn="base">
              <a:lnSpc>
                <a:spcPct val="93000"/>
              </a:lnSpc>
              <a:spcBef>
                <a:spcPct val="15000"/>
              </a:spcBef>
              <a:spcAft>
                <a:spcPct val="15000"/>
              </a:spcAft>
              <a:buSzPct val="100000"/>
              <a:buNone/>
              <a:tabLst>
                <a:tab pos="285750" algn="l"/>
              </a:tabLst>
              <a:defRPr/>
            </a:pPr>
            <a:r>
              <a:rPr lang="en-GB" sz="1400" b="1" u="sng" dirty="0">
                <a:cs typeface="Arial" pitchFamily="34" charset="0"/>
              </a:rPr>
              <a:t>Next steps: </a:t>
            </a:r>
            <a:r>
              <a:rPr lang="en-US" altLang="zh-CN" sz="1400" dirty="0">
                <a:cs typeface="Arial" pitchFamily="34" charset="0"/>
              </a:rPr>
              <a:t>Finalize TR 26.930</a:t>
            </a:r>
            <a:endParaRPr lang="en-US" altLang="zh-CN" sz="1400" dirty="0"/>
          </a:p>
          <a:p>
            <a:pPr>
              <a:buNone/>
            </a:pPr>
            <a:endParaRPr lang="fr-FR" sz="1400" dirty="0"/>
          </a:p>
        </p:txBody>
      </p:sp>
      <p:graphicFrame>
        <p:nvGraphicFramePr>
          <p:cNvPr id="4" name="Table 3">
            <a:extLst>
              <a:ext uri="{FF2B5EF4-FFF2-40B4-BE49-F238E27FC236}">
                <a16:creationId xmlns:a16="http://schemas.microsoft.com/office/drawing/2014/main" id="{CE5D2466-1933-44AE-9E35-75B4EB22FE1D}"/>
              </a:ext>
            </a:extLst>
          </p:cNvPr>
          <p:cNvGraphicFramePr>
            <a:graphicFrameLocks noGrp="1"/>
          </p:cNvGraphicFramePr>
          <p:nvPr>
            <p:extLst>
              <p:ext uri="{D42A27DB-BD31-4B8C-83A1-F6EECF244321}">
                <p14:modId xmlns:p14="http://schemas.microsoft.com/office/powerpoint/2010/main" val="722285962"/>
              </p:ext>
            </p:extLst>
          </p:nvPr>
        </p:nvGraphicFramePr>
        <p:xfrm>
          <a:off x="647700" y="1454150"/>
          <a:ext cx="10084901" cy="616021"/>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2477742333"/>
                    </a:ext>
                  </a:extLst>
                </a:gridCol>
                <a:gridCol w="3844407">
                  <a:extLst>
                    <a:ext uri="{9D8B030D-6E8A-4147-A177-3AD203B41FA5}">
                      <a16:colId xmlns:a16="http://schemas.microsoft.com/office/drawing/2014/main" val="3892216082"/>
                    </a:ext>
                  </a:extLst>
                </a:gridCol>
                <a:gridCol w="1095473">
                  <a:extLst>
                    <a:ext uri="{9D8B030D-6E8A-4147-A177-3AD203B41FA5}">
                      <a16:colId xmlns:a16="http://schemas.microsoft.com/office/drawing/2014/main" val="838975641"/>
                    </a:ext>
                  </a:extLst>
                </a:gridCol>
                <a:gridCol w="807092">
                  <a:extLst>
                    <a:ext uri="{9D8B030D-6E8A-4147-A177-3AD203B41FA5}">
                      <a16:colId xmlns:a16="http://schemas.microsoft.com/office/drawing/2014/main" val="3612069986"/>
                    </a:ext>
                  </a:extLst>
                </a:gridCol>
                <a:gridCol w="551732">
                  <a:extLst>
                    <a:ext uri="{9D8B030D-6E8A-4147-A177-3AD203B41FA5}">
                      <a16:colId xmlns:a16="http://schemas.microsoft.com/office/drawing/2014/main" val="3046953783"/>
                    </a:ext>
                  </a:extLst>
                </a:gridCol>
                <a:gridCol w="643064">
                  <a:extLst>
                    <a:ext uri="{9D8B030D-6E8A-4147-A177-3AD203B41FA5}">
                      <a16:colId xmlns:a16="http://schemas.microsoft.com/office/drawing/2014/main" val="2832195315"/>
                    </a:ext>
                  </a:extLst>
                </a:gridCol>
                <a:gridCol w="643064">
                  <a:extLst>
                    <a:ext uri="{9D8B030D-6E8A-4147-A177-3AD203B41FA5}">
                      <a16:colId xmlns:a16="http://schemas.microsoft.com/office/drawing/2014/main" val="202011628"/>
                    </a:ext>
                  </a:extLst>
                </a:gridCol>
                <a:gridCol w="1898167">
                  <a:extLst>
                    <a:ext uri="{9D8B030D-6E8A-4147-A177-3AD203B41FA5}">
                      <a16:colId xmlns:a16="http://schemas.microsoft.com/office/drawing/2014/main" val="3381833089"/>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1294221342"/>
                  </a:ext>
                </a:extLst>
              </a:tr>
              <a:tr h="265183">
                <a:tc>
                  <a:txBody>
                    <a:bodyPr/>
                    <a:lstStyle/>
                    <a:p>
                      <a:pPr algn="r" fontAlgn="b"/>
                      <a:r>
                        <a:rPr lang="en-US" sz="1100" dirty="0"/>
                        <a:t>950012</a:t>
                      </a:r>
                    </a:p>
                  </a:txBody>
                  <a:tcPr marL="9525" marR="9525" marT="9525" marB="0" anchor="b"/>
                </a:tc>
                <a:tc>
                  <a:txBody>
                    <a:bodyPr/>
                    <a:lstStyle/>
                    <a:p>
                      <a:pPr algn="l" fontAlgn="b"/>
                      <a:r>
                        <a:rPr lang="en-US" sz="1100" dirty="0"/>
                        <a:t>Study on immersive Real-time Communication for WebRTC Phase 2</a:t>
                      </a:r>
                    </a:p>
                  </a:txBody>
                  <a:tcPr marL="9525" marR="9525" marT="9525" marB="0" anchor="b"/>
                </a:tc>
                <a:tc>
                  <a:txBody>
                    <a:bodyPr/>
                    <a:lstStyle/>
                    <a:p>
                      <a:pPr algn="l" fontAlgn="b"/>
                      <a:r>
                        <a:rPr lang="en-US" sz="1100" dirty="0" err="1"/>
                        <a:t>FS_eiRTCW</a:t>
                      </a:r>
                      <a:endParaRPr lang="en-US" sz="1100" dirty="0"/>
                    </a:p>
                  </a:txBody>
                  <a:tcPr marL="9525" marR="9525" marT="9525" marB="0" anchor="b"/>
                </a:tc>
                <a:tc>
                  <a:txBody>
                    <a:bodyPr/>
                    <a:lstStyle/>
                    <a:p>
                      <a:pPr algn="r" fontAlgn="b"/>
                      <a:r>
                        <a:rPr lang="en-US" sz="1100" dirty="0">
                          <a:solidFill>
                            <a:schemeClr val="tx1"/>
                          </a:solidFill>
                        </a:rPr>
                        <a:t>3/3/2024</a:t>
                      </a:r>
                    </a:p>
                  </a:txBody>
                  <a:tcPr marL="9525" marR="9525" marT="9525" marB="0" anchor="b"/>
                </a:tc>
                <a:tc>
                  <a:txBody>
                    <a:bodyPr/>
                    <a:lstStyle/>
                    <a:p>
                      <a:pPr algn="ctr">
                        <a:lnSpc>
                          <a:spcPct val="107000"/>
                        </a:lnSpc>
                        <a:spcAft>
                          <a:spcPts val="800"/>
                        </a:spcAft>
                      </a:pPr>
                      <a:r>
                        <a:rPr lang="en-GB" sz="1100" dirty="0">
                          <a:solidFill>
                            <a:schemeClr val="tx1"/>
                          </a:solidFill>
                        </a:rPr>
                        <a:t>55%</a:t>
                      </a:r>
                    </a:p>
                  </a:txBody>
                  <a:tcPr marL="36001" marR="36001" marT="0" marB="0" anchor="ctr"/>
                </a:tc>
                <a:tc>
                  <a:txBody>
                    <a:bodyPr/>
                    <a:lstStyle/>
                    <a:p>
                      <a:pPr algn="l" fontAlgn="b"/>
                      <a:r>
                        <a:rPr lang="en-US" sz="1100" dirty="0">
                          <a:hlinkClick r:id="rId2"/>
                        </a:rPr>
                        <a:t>SP-220239</a:t>
                      </a:r>
                      <a:endParaRPr lang="en-US" sz="1100" dirty="0"/>
                    </a:p>
                  </a:txBody>
                  <a:tcPr marL="9525" marR="9525" marT="9525" marB="0" anchor="b"/>
                </a:tc>
                <a:tc>
                  <a:txBody>
                    <a:bodyPr/>
                    <a:lstStyle/>
                    <a:p>
                      <a:pPr algn="ctr">
                        <a:lnSpc>
                          <a:spcPct val="107000"/>
                        </a:lnSpc>
                        <a:spcAft>
                          <a:spcPts val="800"/>
                        </a:spcAft>
                      </a:pPr>
                      <a:r>
                        <a:rPr lang="en-GB" sz="1100" dirty="0">
                          <a:solidFill>
                            <a:srgbClr val="FF0000"/>
                          </a:solidFill>
                        </a:rPr>
                        <a:t>70%</a:t>
                      </a:r>
                    </a:p>
                  </a:txBody>
                  <a:tcPr marL="36001" marR="36001" marT="0" marB="0" anchor="ctr"/>
                </a:tc>
                <a:tc>
                  <a:txBody>
                    <a:bodyPr/>
                    <a:lstStyle/>
                    <a:p>
                      <a:pPr algn="ctr">
                        <a:lnSpc>
                          <a:spcPct val="107000"/>
                        </a:lnSpc>
                        <a:spcAft>
                          <a:spcPts val="800"/>
                        </a:spcAft>
                      </a:pPr>
                      <a:endParaRPr lang="en-GB" sz="1100" dirty="0">
                        <a:solidFill>
                          <a:srgbClr val="FF0000"/>
                        </a:solidFill>
                      </a:endParaRPr>
                    </a:p>
                  </a:txBody>
                  <a:tcPr marL="36001" marR="36001" marT="0" marB="0" anchor="ctr"/>
                </a:tc>
                <a:extLst>
                  <a:ext uri="{0D108BD9-81ED-4DB2-BD59-A6C34878D82A}">
                    <a16:rowId xmlns:a16="http://schemas.microsoft.com/office/drawing/2014/main" val="1995810607"/>
                  </a:ext>
                </a:extLst>
              </a:tr>
            </a:tbl>
          </a:graphicData>
        </a:graphic>
      </p:graphicFrame>
    </p:spTree>
    <p:extLst>
      <p:ext uri="{BB962C8B-B14F-4D97-AF65-F5344CB8AC3E}">
        <p14:creationId xmlns:p14="http://schemas.microsoft.com/office/powerpoint/2010/main" val="2294517702"/>
      </p:ext>
    </p:extLst>
  </p:cSld>
  <p:clrMapOvr>
    <a:masterClrMapping/>
  </p:clrMapOvr>
  <p:transition spd="slow"/>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p:txBody>
          <a:bodyPr/>
          <a:lstStyle/>
          <a:p>
            <a:r>
              <a:rPr lang="en-US" altLang="en-US" sz="3200" dirty="0"/>
              <a:t>Feasibility Study on AR and MR </a:t>
            </a:r>
            <a:r>
              <a:rPr lang="en-US" altLang="en-US" sz="3200" dirty="0" err="1"/>
              <a:t>QoE</a:t>
            </a:r>
            <a:r>
              <a:rPr lang="en-US" altLang="en-US" sz="3200" dirty="0"/>
              <a:t> Metrics (</a:t>
            </a:r>
            <a:r>
              <a:rPr lang="en-US" altLang="en-US" sz="3200" dirty="0" err="1"/>
              <a:t>FS_ARMRQoE</a:t>
            </a:r>
            <a:r>
              <a:rPr lang="en-US" altLang="en-US" sz="3200" dirty="0"/>
              <a:t>)</a:t>
            </a:r>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396971"/>
            <a:ext cx="11068050" cy="3887943"/>
          </a:xfrm>
        </p:spPr>
        <p:txBody>
          <a:bodyPr/>
          <a:lstStyle/>
          <a:p>
            <a:pPr lvl="0" fontAlgn="base">
              <a:lnSpc>
                <a:spcPct val="93000"/>
              </a:lnSpc>
              <a:spcBef>
                <a:spcPct val="15000"/>
              </a:spcBef>
              <a:spcAft>
                <a:spcPct val="15000"/>
              </a:spcAft>
              <a:buSzPct val="100000"/>
              <a:buNone/>
              <a:tabLst>
                <a:tab pos="285750" algn="l"/>
              </a:tabLst>
              <a:defRPr/>
            </a:pPr>
            <a:r>
              <a:rPr lang="en-GB" sz="1400" b="1" u="sng" dirty="0">
                <a:cs typeface="Arial" pitchFamily="34" charset="0"/>
              </a:rPr>
              <a:t>Purpose</a:t>
            </a:r>
          </a:p>
          <a:p>
            <a:pPr>
              <a:lnSpc>
                <a:spcPct val="93000"/>
              </a:lnSpc>
              <a:spcBef>
                <a:spcPct val="15000"/>
              </a:spcBef>
              <a:spcAft>
                <a:spcPct val="15000"/>
              </a:spcAft>
              <a:buSzPct val="100000"/>
              <a:tabLst>
                <a:tab pos="285750" algn="l"/>
              </a:tabLst>
              <a:defRPr/>
            </a:pPr>
            <a:r>
              <a:rPr lang="en-US" altLang="en-US" sz="1400" dirty="0"/>
              <a:t>Collect relevant external information on </a:t>
            </a:r>
            <a:r>
              <a:rPr lang="en-US" altLang="en-US" sz="1400" dirty="0" err="1"/>
              <a:t>QoE</a:t>
            </a:r>
            <a:r>
              <a:rPr lang="en-US" altLang="en-US" sz="1400" dirty="0"/>
              <a:t> Metrics for AR and XR services. Conduct subjective tests on XR </a:t>
            </a:r>
            <a:r>
              <a:rPr lang="en-US" altLang="en-US" sz="1400" dirty="0" err="1"/>
              <a:t>QoE</a:t>
            </a:r>
            <a:r>
              <a:rPr lang="en-US" altLang="en-US" sz="1400" dirty="0"/>
              <a:t> metrics, if considered relevant. Collect a set of relevant XR </a:t>
            </a:r>
            <a:r>
              <a:rPr lang="en-US" altLang="en-US" sz="1400" dirty="0" err="1"/>
              <a:t>QoE</a:t>
            </a:r>
            <a:r>
              <a:rPr lang="en-US" altLang="en-US" sz="1400" dirty="0"/>
              <a:t> Metrics and define their impact on the user experience. Based on a well-defined device architecture based on </a:t>
            </a:r>
            <a:r>
              <a:rPr lang="en-US" altLang="en-US" sz="1400" dirty="0" err="1"/>
              <a:t>MeCAR</a:t>
            </a:r>
            <a:r>
              <a:rPr lang="en-US" altLang="en-US" sz="1400" dirty="0"/>
              <a:t>, define the relevant observation points and define the measurement and derivation of relevant XR </a:t>
            </a:r>
            <a:r>
              <a:rPr lang="en-US" altLang="en-US" sz="1400" dirty="0" err="1"/>
              <a:t>QoE</a:t>
            </a:r>
            <a:r>
              <a:rPr lang="en-US" altLang="en-US" sz="1400" dirty="0"/>
              <a:t> metrics. Study the support of XR </a:t>
            </a:r>
            <a:r>
              <a:rPr lang="en-US" altLang="en-US" sz="1400" dirty="0" err="1"/>
              <a:t>QoE</a:t>
            </a:r>
            <a:r>
              <a:rPr lang="en-US" altLang="en-US" sz="1400" dirty="0"/>
              <a:t> metrics in 3GPP metrics collection frameworks such as NWDAF, RRC-based metrics configuration and collection, etc. Provide recommendation on normative work for new XR </a:t>
            </a:r>
            <a:r>
              <a:rPr lang="en-US" altLang="en-US" sz="1400" dirty="0" err="1"/>
              <a:t>QoE</a:t>
            </a:r>
            <a:r>
              <a:rPr lang="en-US" altLang="en-US" sz="1400" dirty="0"/>
              <a:t> metrics based on the findings in this study.</a:t>
            </a:r>
          </a:p>
          <a:p>
            <a:pPr lvl="0" fontAlgn="base">
              <a:lnSpc>
                <a:spcPct val="93000"/>
              </a:lnSpc>
              <a:spcBef>
                <a:spcPct val="15000"/>
              </a:spcBef>
              <a:spcAft>
                <a:spcPct val="15000"/>
              </a:spcAft>
              <a:buSzPct val="100000"/>
              <a:buNone/>
              <a:tabLst>
                <a:tab pos="285750" algn="l"/>
              </a:tabLst>
              <a:defRPr/>
            </a:pPr>
            <a:r>
              <a:rPr lang="en-GB" sz="1400" b="1" u="sng" dirty="0">
                <a:cs typeface="Arial" pitchFamily="34" charset="0"/>
              </a:rPr>
              <a:t>Progress in the last quarter</a:t>
            </a:r>
          </a:p>
          <a:p>
            <a:pPr lvl="0" fontAlgn="base">
              <a:lnSpc>
                <a:spcPct val="93000"/>
              </a:lnSpc>
              <a:spcBef>
                <a:spcPct val="15000"/>
              </a:spcBef>
              <a:spcAft>
                <a:spcPct val="15000"/>
              </a:spcAft>
              <a:buSzPct val="100000"/>
              <a:tabLst>
                <a:tab pos="285750" algn="l"/>
              </a:tabLst>
              <a:defRPr/>
            </a:pPr>
            <a:r>
              <a:rPr lang="en-US" altLang="zh-CN" sz="1400" dirty="0">
                <a:cs typeface="Arial" pitchFamily="34" charset="0"/>
              </a:rPr>
              <a:t>Agreed updates on observation points and Anchor Untracked Ratio </a:t>
            </a:r>
            <a:r>
              <a:rPr lang="en-US" altLang="zh-CN" sz="1400" dirty="0" err="1">
                <a:cs typeface="Arial" pitchFamily="34" charset="0"/>
              </a:rPr>
              <a:t>QoE</a:t>
            </a:r>
            <a:r>
              <a:rPr lang="en-US" altLang="zh-CN" sz="1400" dirty="0">
                <a:cs typeface="Arial" pitchFamily="34" charset="0"/>
              </a:rPr>
              <a:t> metric as well as pose error correction metrics. </a:t>
            </a:r>
          </a:p>
          <a:p>
            <a:pPr lvl="0" fontAlgn="base">
              <a:lnSpc>
                <a:spcPct val="93000"/>
              </a:lnSpc>
              <a:spcBef>
                <a:spcPct val="15000"/>
              </a:spcBef>
              <a:spcAft>
                <a:spcPct val="15000"/>
              </a:spcAft>
              <a:buSzPct val="100000"/>
              <a:tabLst>
                <a:tab pos="285750" algn="l"/>
              </a:tabLst>
              <a:defRPr/>
            </a:pPr>
            <a:r>
              <a:rPr lang="en-US" altLang="zh-CN" sz="1400" dirty="0">
                <a:cs typeface="Arial" pitchFamily="34" charset="0"/>
                <a:hlinkClick r:id="rId2"/>
              </a:rPr>
              <a:t>S4-231297</a:t>
            </a:r>
            <a:r>
              <a:rPr lang="en-US" altLang="zh-CN" sz="1400" dirty="0">
                <a:cs typeface="Arial" pitchFamily="34" charset="0"/>
              </a:rPr>
              <a:t>: TR 26.812-100 - </a:t>
            </a:r>
            <a:r>
              <a:rPr lang="en-US" altLang="zh-CN" sz="1400" dirty="0" err="1">
                <a:cs typeface="Arial" pitchFamily="34" charset="0"/>
              </a:rPr>
              <a:t>QoE</a:t>
            </a:r>
            <a:r>
              <a:rPr lang="en-US" altLang="zh-CN" sz="1400" dirty="0">
                <a:cs typeface="Arial" pitchFamily="34" charset="0"/>
              </a:rPr>
              <a:t> Metrics for AR/MR Services presented for information to SA.</a:t>
            </a:r>
          </a:p>
          <a:p>
            <a:pPr lvl="0" fontAlgn="base">
              <a:lnSpc>
                <a:spcPct val="93000"/>
              </a:lnSpc>
              <a:spcBef>
                <a:spcPct val="15000"/>
              </a:spcBef>
              <a:spcAft>
                <a:spcPct val="15000"/>
              </a:spcAft>
              <a:buSzPct val="100000"/>
              <a:tabLst>
                <a:tab pos="285750" algn="l"/>
              </a:tabLst>
              <a:defRPr/>
            </a:pPr>
            <a:endParaRPr lang="en-US" altLang="zh-CN" sz="1400" dirty="0">
              <a:cs typeface="Arial" pitchFamily="34" charset="0"/>
            </a:endParaRPr>
          </a:p>
          <a:p>
            <a:pPr marL="0" lvl="0" indent="0" fontAlgn="base">
              <a:lnSpc>
                <a:spcPct val="93000"/>
              </a:lnSpc>
              <a:spcBef>
                <a:spcPct val="15000"/>
              </a:spcBef>
              <a:spcAft>
                <a:spcPct val="15000"/>
              </a:spcAft>
              <a:buSzPct val="100000"/>
              <a:buNone/>
              <a:tabLst>
                <a:tab pos="285750" algn="l"/>
              </a:tabLst>
              <a:defRPr/>
            </a:pPr>
            <a:r>
              <a:rPr lang="en-GB" sz="1400" b="1" u="sng" dirty="0">
                <a:cs typeface="Arial" pitchFamily="34" charset="0"/>
              </a:rPr>
              <a:t>Next steps</a:t>
            </a:r>
          </a:p>
          <a:p>
            <a:pPr marL="342900" marR="0" lvl="0" indent="-342900" algn="l" defTabSz="914400" rtl="0" eaLnBrk="0" fontAlgn="base" latinLnBrk="0" hangingPunct="0">
              <a:lnSpc>
                <a:spcPct val="93000"/>
              </a:lnSpc>
              <a:spcBef>
                <a:spcPct val="15000"/>
              </a:spcBef>
              <a:spcAft>
                <a:spcPct val="15000"/>
              </a:spcAft>
              <a:buClrTx/>
              <a:buSzPct val="100000"/>
              <a:buFontTx/>
              <a:buBlip>
                <a:blip r:embed="rId3"/>
              </a:buBlip>
              <a:tabLst>
                <a:tab pos="285750" algn="l"/>
              </a:tabLst>
              <a:defRPr/>
            </a:pPr>
            <a:r>
              <a:rPr kumimoji="0" lang="en-US" altLang="zh-CN" sz="1400" b="0" i="0" u="none" strike="noStrike" kern="0" cap="none" spc="0" normalizeH="0" baseline="0" noProof="0" dirty="0">
                <a:ln>
                  <a:noFill/>
                </a:ln>
                <a:solidFill>
                  <a:prstClr val="black"/>
                </a:solidFill>
                <a:effectLst/>
                <a:uLnTx/>
                <a:uFillTx/>
                <a:latin typeface="Calibri"/>
                <a:ea typeface="宋体" panose="02010600030101010101" pitchFamily="2" charset="-122"/>
                <a:cs typeface="Arial" pitchFamily="34" charset="0"/>
              </a:rPr>
              <a:t>Complete work on:</a:t>
            </a:r>
          </a:p>
          <a:p>
            <a:pPr lvl="1" indent="-342900">
              <a:lnSpc>
                <a:spcPct val="93000"/>
              </a:lnSpc>
              <a:spcBef>
                <a:spcPct val="15000"/>
              </a:spcBef>
              <a:spcAft>
                <a:spcPct val="15000"/>
              </a:spcAft>
              <a:buClrTx/>
              <a:buSzPct val="100000"/>
              <a:buBlip>
                <a:blip r:embed="rId3"/>
              </a:buBlip>
              <a:tabLst>
                <a:tab pos="285750" algn="l"/>
              </a:tabLst>
              <a:defRPr/>
            </a:pPr>
            <a:r>
              <a:rPr kumimoji="0" lang="en-US" altLang="zh-CN" sz="1400" b="0" i="0" u="none" strike="noStrike" kern="0" cap="none" spc="0" normalizeH="0" baseline="0" noProof="0" dirty="0">
                <a:ln>
                  <a:noFill/>
                </a:ln>
                <a:solidFill>
                  <a:prstClr val="black"/>
                </a:solidFill>
                <a:effectLst/>
                <a:uLnTx/>
                <a:uFillTx/>
                <a:latin typeface="Calibri"/>
                <a:ea typeface="宋体" panose="02010600030101010101" pitchFamily="2" charset="-122"/>
                <a:cs typeface="Arial" pitchFamily="34" charset="0"/>
              </a:rPr>
              <a:t>Additional parameters that can be monitored in observation points 2, 3, 4.</a:t>
            </a:r>
          </a:p>
          <a:p>
            <a:pPr lvl="1" indent="-342900">
              <a:lnSpc>
                <a:spcPct val="93000"/>
              </a:lnSpc>
              <a:spcBef>
                <a:spcPct val="15000"/>
              </a:spcBef>
              <a:spcAft>
                <a:spcPct val="15000"/>
              </a:spcAft>
              <a:buClrTx/>
              <a:buSzPct val="100000"/>
              <a:buBlip>
                <a:blip r:embed="rId3"/>
              </a:buBlip>
              <a:tabLst>
                <a:tab pos="285750" algn="l"/>
              </a:tabLst>
              <a:defRPr/>
            </a:pPr>
            <a:r>
              <a:rPr kumimoji="0" lang="en-US" altLang="zh-CN" sz="1400" b="0" i="0" u="none" strike="noStrike" kern="0" cap="none" spc="0" normalizeH="0" baseline="0" noProof="0" dirty="0">
                <a:ln>
                  <a:noFill/>
                </a:ln>
                <a:solidFill>
                  <a:prstClr val="black"/>
                </a:solidFill>
                <a:effectLst/>
                <a:uLnTx/>
                <a:uFillTx/>
                <a:latin typeface="Calibri"/>
                <a:ea typeface="宋体" panose="02010600030101010101" pitchFamily="2" charset="-122"/>
                <a:cs typeface="Arial" pitchFamily="34" charset="0"/>
              </a:rPr>
              <a:t>Editorial updates.</a:t>
            </a:r>
          </a:p>
          <a:p>
            <a:pPr marL="342900" marR="0" lvl="0" indent="-342900" algn="l" defTabSz="914400" rtl="0" eaLnBrk="0" fontAlgn="base" latinLnBrk="0" hangingPunct="0">
              <a:lnSpc>
                <a:spcPct val="93000"/>
              </a:lnSpc>
              <a:spcBef>
                <a:spcPct val="15000"/>
              </a:spcBef>
              <a:spcAft>
                <a:spcPct val="15000"/>
              </a:spcAft>
              <a:buClrTx/>
              <a:buSzPct val="100000"/>
              <a:buFontTx/>
              <a:buBlip>
                <a:blip r:embed="rId3"/>
              </a:buBlip>
              <a:tabLst>
                <a:tab pos="285750" algn="l"/>
              </a:tabLst>
              <a:defRPr/>
            </a:pPr>
            <a:r>
              <a:rPr kumimoji="0" lang="en-US" altLang="zh-CN" sz="1400" b="0" i="0" u="none" strike="noStrike" kern="0" cap="none" spc="0" normalizeH="0" baseline="0" noProof="0" dirty="0">
                <a:ln>
                  <a:noFill/>
                </a:ln>
                <a:solidFill>
                  <a:prstClr val="black"/>
                </a:solidFill>
                <a:effectLst/>
                <a:uLnTx/>
                <a:uFillTx/>
                <a:latin typeface="Calibri"/>
                <a:ea typeface="宋体" panose="02010600030101010101" pitchFamily="2" charset="-122"/>
                <a:cs typeface="Arial" pitchFamily="34" charset="0"/>
              </a:rPr>
              <a:t>Agree on Draft TR 26.812 v2.0.0 to be sent to SA plenary for approval.</a:t>
            </a:r>
            <a:endParaRPr lang="en-GB" sz="1400" b="1" u="sng" dirty="0">
              <a:cs typeface="Arial" pitchFamily="34" charset="0"/>
            </a:endParaRPr>
          </a:p>
          <a:p>
            <a:pPr lvl="0" fontAlgn="base">
              <a:lnSpc>
                <a:spcPct val="93000"/>
              </a:lnSpc>
              <a:spcBef>
                <a:spcPct val="15000"/>
              </a:spcBef>
              <a:spcAft>
                <a:spcPct val="15000"/>
              </a:spcAft>
              <a:buSzPct val="100000"/>
              <a:tabLst>
                <a:tab pos="285750" algn="l"/>
              </a:tabLst>
              <a:defRPr/>
            </a:pPr>
            <a:endParaRPr lang="en-GB" sz="1400" b="1" u="sng" dirty="0">
              <a:cs typeface="Arial" pitchFamily="34" charset="0"/>
            </a:endParaRPr>
          </a:p>
          <a:p>
            <a:pPr>
              <a:lnSpc>
                <a:spcPct val="93000"/>
              </a:lnSpc>
              <a:spcBef>
                <a:spcPct val="15000"/>
              </a:spcBef>
              <a:spcAft>
                <a:spcPct val="15000"/>
              </a:spcAft>
              <a:buSzPct val="100000"/>
              <a:tabLst>
                <a:tab pos="285750" algn="l"/>
              </a:tabLst>
              <a:defRPr/>
            </a:pPr>
            <a:endParaRPr lang="en-US" altLang="zh-CN" sz="1400" dirty="0">
              <a:cs typeface="Arial" pitchFamily="34" charset="0"/>
            </a:endParaRPr>
          </a:p>
          <a:p>
            <a:pPr>
              <a:lnSpc>
                <a:spcPct val="93000"/>
              </a:lnSpc>
              <a:spcBef>
                <a:spcPct val="15000"/>
              </a:spcBef>
              <a:spcAft>
                <a:spcPct val="15000"/>
              </a:spcAft>
              <a:buSzPct val="100000"/>
              <a:tabLst>
                <a:tab pos="285750" algn="l"/>
              </a:tabLst>
              <a:defRPr/>
            </a:pPr>
            <a:endParaRPr lang="en-US" altLang="en-US" sz="1400" dirty="0">
              <a:cs typeface="Arial" panose="020B0604020202020204" pitchFamily="34" charset="0"/>
            </a:endParaRPr>
          </a:p>
          <a:p>
            <a:pPr lvl="0" fontAlgn="base">
              <a:lnSpc>
                <a:spcPct val="93000"/>
              </a:lnSpc>
              <a:spcBef>
                <a:spcPct val="15000"/>
              </a:spcBef>
              <a:spcAft>
                <a:spcPct val="15000"/>
              </a:spcAft>
              <a:buSzPct val="100000"/>
              <a:buNone/>
              <a:tabLst>
                <a:tab pos="285750" algn="l"/>
              </a:tabLst>
              <a:defRPr/>
            </a:pPr>
            <a:endParaRPr lang="en-US" altLang="zh-CN" sz="1400" dirty="0"/>
          </a:p>
          <a:p>
            <a:pPr>
              <a:buNone/>
            </a:pPr>
            <a:endParaRPr lang="fr-FR" sz="1400" dirty="0"/>
          </a:p>
        </p:txBody>
      </p:sp>
      <p:graphicFrame>
        <p:nvGraphicFramePr>
          <p:cNvPr id="4" name="Table 3">
            <a:extLst>
              <a:ext uri="{FF2B5EF4-FFF2-40B4-BE49-F238E27FC236}">
                <a16:creationId xmlns:a16="http://schemas.microsoft.com/office/drawing/2014/main" id="{316C410E-82FA-476F-B093-00474D9D4256}"/>
              </a:ext>
            </a:extLst>
          </p:cNvPr>
          <p:cNvGraphicFramePr>
            <a:graphicFrameLocks noGrp="1"/>
          </p:cNvGraphicFramePr>
          <p:nvPr>
            <p:extLst>
              <p:ext uri="{D42A27DB-BD31-4B8C-83A1-F6EECF244321}">
                <p14:modId xmlns:p14="http://schemas.microsoft.com/office/powerpoint/2010/main" val="3776470577"/>
              </p:ext>
            </p:extLst>
          </p:nvPr>
        </p:nvGraphicFramePr>
        <p:xfrm>
          <a:off x="647700" y="1454150"/>
          <a:ext cx="10084901" cy="777558"/>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2803819478"/>
                    </a:ext>
                  </a:extLst>
                </a:gridCol>
                <a:gridCol w="3844407">
                  <a:extLst>
                    <a:ext uri="{9D8B030D-6E8A-4147-A177-3AD203B41FA5}">
                      <a16:colId xmlns:a16="http://schemas.microsoft.com/office/drawing/2014/main" val="3505420422"/>
                    </a:ext>
                  </a:extLst>
                </a:gridCol>
                <a:gridCol w="1095473">
                  <a:extLst>
                    <a:ext uri="{9D8B030D-6E8A-4147-A177-3AD203B41FA5}">
                      <a16:colId xmlns:a16="http://schemas.microsoft.com/office/drawing/2014/main" val="1490831781"/>
                    </a:ext>
                  </a:extLst>
                </a:gridCol>
                <a:gridCol w="807092">
                  <a:extLst>
                    <a:ext uri="{9D8B030D-6E8A-4147-A177-3AD203B41FA5}">
                      <a16:colId xmlns:a16="http://schemas.microsoft.com/office/drawing/2014/main" val="3229099977"/>
                    </a:ext>
                  </a:extLst>
                </a:gridCol>
                <a:gridCol w="551732">
                  <a:extLst>
                    <a:ext uri="{9D8B030D-6E8A-4147-A177-3AD203B41FA5}">
                      <a16:colId xmlns:a16="http://schemas.microsoft.com/office/drawing/2014/main" val="2518572133"/>
                    </a:ext>
                  </a:extLst>
                </a:gridCol>
                <a:gridCol w="643064">
                  <a:extLst>
                    <a:ext uri="{9D8B030D-6E8A-4147-A177-3AD203B41FA5}">
                      <a16:colId xmlns:a16="http://schemas.microsoft.com/office/drawing/2014/main" val="1766003584"/>
                    </a:ext>
                  </a:extLst>
                </a:gridCol>
                <a:gridCol w="643064">
                  <a:extLst>
                    <a:ext uri="{9D8B030D-6E8A-4147-A177-3AD203B41FA5}">
                      <a16:colId xmlns:a16="http://schemas.microsoft.com/office/drawing/2014/main" val="1420571077"/>
                    </a:ext>
                  </a:extLst>
                </a:gridCol>
                <a:gridCol w="1898167">
                  <a:extLst>
                    <a:ext uri="{9D8B030D-6E8A-4147-A177-3AD203B41FA5}">
                      <a16:colId xmlns:a16="http://schemas.microsoft.com/office/drawing/2014/main" val="3286458435"/>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2693579738"/>
                  </a:ext>
                </a:extLst>
              </a:tr>
              <a:tr h="265183">
                <a:tc>
                  <a:txBody>
                    <a:bodyPr/>
                    <a:lstStyle/>
                    <a:p>
                      <a:pPr algn="r" fontAlgn="b"/>
                      <a:r>
                        <a:rPr lang="en-US" sz="1100" dirty="0"/>
                        <a:t>960049</a:t>
                      </a:r>
                    </a:p>
                  </a:txBody>
                  <a:tcPr marL="9525" marR="9525" marT="9525" marB="0" anchor="b"/>
                </a:tc>
                <a:tc>
                  <a:txBody>
                    <a:bodyPr/>
                    <a:lstStyle/>
                    <a:p>
                      <a:pPr algn="l" fontAlgn="b"/>
                      <a:r>
                        <a:rPr lang="en-US" sz="1100" dirty="0"/>
                        <a:t>Study on AR and MR </a:t>
                      </a:r>
                      <a:r>
                        <a:rPr lang="en-US" sz="1100" dirty="0" err="1"/>
                        <a:t>QoE</a:t>
                      </a:r>
                      <a:r>
                        <a:rPr lang="en-US" sz="1100" dirty="0"/>
                        <a:t> Metrics </a:t>
                      </a:r>
                    </a:p>
                  </a:txBody>
                  <a:tcPr marL="9525" marR="9525" marT="9525" marB="0" anchor="b"/>
                </a:tc>
                <a:tc>
                  <a:txBody>
                    <a:bodyPr/>
                    <a:lstStyle/>
                    <a:p>
                      <a:pPr algn="l" fontAlgn="b"/>
                      <a:r>
                        <a:rPr lang="en-US" sz="1100" dirty="0" err="1"/>
                        <a:t>FS_ARMRQoE</a:t>
                      </a:r>
                      <a:endParaRPr lang="en-US" sz="1100" dirty="0"/>
                    </a:p>
                  </a:txBody>
                  <a:tcPr marL="9525" marR="9525" marT="9525" marB="0" anchor="b"/>
                </a:tc>
                <a:tc>
                  <a:txBody>
                    <a:bodyPr/>
                    <a:lstStyle/>
                    <a:p>
                      <a:pPr algn="r" fontAlgn="b"/>
                      <a:r>
                        <a:rPr lang="en-US" sz="1100" dirty="0">
                          <a:solidFill>
                            <a:schemeClr val="tx1"/>
                          </a:solidFill>
                        </a:rPr>
                        <a:t>3/3/2024</a:t>
                      </a:r>
                    </a:p>
                  </a:txBody>
                  <a:tcPr marL="9525" marR="9525" marT="9525" marB="0" anchor="b"/>
                </a:tc>
                <a:tc>
                  <a:txBody>
                    <a:bodyPr/>
                    <a:lstStyle/>
                    <a:p>
                      <a:pPr algn="ctr">
                        <a:lnSpc>
                          <a:spcPct val="107000"/>
                        </a:lnSpc>
                        <a:spcAft>
                          <a:spcPts val="800"/>
                        </a:spcAft>
                      </a:pPr>
                      <a:r>
                        <a:rPr lang="en-GB" sz="1100" dirty="0">
                          <a:solidFill>
                            <a:schemeClr val="tx1"/>
                          </a:solidFill>
                        </a:rPr>
                        <a:t>50%</a:t>
                      </a:r>
                    </a:p>
                  </a:txBody>
                  <a:tcPr marL="36001" marR="36001" marT="0" marB="0" anchor="ctr"/>
                </a:tc>
                <a:tc>
                  <a:txBody>
                    <a:bodyPr/>
                    <a:lstStyle/>
                    <a:p>
                      <a:pPr algn="l"/>
                      <a:r>
                        <a:rPr lang="en-US" sz="1100" b="0" u="none" dirty="0">
                          <a:solidFill>
                            <a:srgbClr val="0000FF"/>
                          </a:solidFill>
                          <a:effectLst/>
                          <a:latin typeface="+mn-lt"/>
                          <a:hlinkClick r:id="rId4"/>
                        </a:rPr>
                        <a:t>SP-220616</a:t>
                      </a:r>
                      <a:endParaRPr lang="en-US" sz="1100" b="0" u="none" dirty="0">
                        <a:latin typeface="+mn-lt"/>
                      </a:endParaRPr>
                    </a:p>
                  </a:txBody>
                  <a:tcPr/>
                </a:tc>
                <a:tc>
                  <a:txBody>
                    <a:bodyPr/>
                    <a:lstStyle/>
                    <a:p>
                      <a:pPr algn="ctr">
                        <a:lnSpc>
                          <a:spcPct val="107000"/>
                        </a:lnSpc>
                        <a:spcAft>
                          <a:spcPts val="800"/>
                        </a:spcAft>
                      </a:pPr>
                      <a:r>
                        <a:rPr lang="en-GB" sz="1100" dirty="0">
                          <a:solidFill>
                            <a:srgbClr val="FF0000"/>
                          </a:solidFill>
                        </a:rPr>
                        <a:t>65%</a:t>
                      </a:r>
                    </a:p>
                  </a:txBody>
                  <a:tcPr marL="36001" marR="36001" marT="0" marB="0" anchor="ctr"/>
                </a:tc>
                <a:tc>
                  <a:txBody>
                    <a:bodyPr/>
                    <a:lstStyle/>
                    <a:p>
                      <a:pPr algn="ctr">
                        <a:lnSpc>
                          <a:spcPct val="107000"/>
                        </a:lnSpc>
                        <a:spcAft>
                          <a:spcPts val="800"/>
                        </a:spcAft>
                      </a:pPr>
                      <a:endParaRPr lang="en-GB" sz="1100" dirty="0">
                        <a:solidFill>
                          <a:srgbClr val="FF0000"/>
                        </a:solidFill>
                      </a:endParaRPr>
                    </a:p>
                  </a:txBody>
                  <a:tcPr marL="36001" marR="36001" marT="0" marB="0" anchor="ctr"/>
                </a:tc>
                <a:extLst>
                  <a:ext uri="{0D108BD9-81ED-4DB2-BD59-A6C34878D82A}">
                    <a16:rowId xmlns:a16="http://schemas.microsoft.com/office/drawing/2014/main" val="176874692"/>
                  </a:ext>
                </a:extLst>
              </a:tr>
            </a:tbl>
          </a:graphicData>
        </a:graphic>
      </p:graphicFrame>
    </p:spTree>
    <p:extLst>
      <p:ext uri="{BB962C8B-B14F-4D97-AF65-F5344CB8AC3E}">
        <p14:creationId xmlns:p14="http://schemas.microsoft.com/office/powerpoint/2010/main" val="1388405437"/>
      </p:ext>
    </p:extLst>
  </p:cSld>
  <p:clrMapOvr>
    <a:masterClrMapping/>
  </p:clrMapOvr>
  <p:transition spd="slow"/>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p:txBody>
          <a:bodyPr/>
          <a:lstStyle/>
          <a:p>
            <a:r>
              <a:rPr lang="en-US" sz="3200" dirty="0"/>
              <a:t>Study on Diverse audio Capturing system for End-user Devices </a:t>
            </a:r>
            <a:r>
              <a:rPr lang="en-US" altLang="en-US" sz="3200" dirty="0"/>
              <a:t>(</a:t>
            </a:r>
            <a:r>
              <a:rPr lang="en-US" sz="3200" dirty="0" err="1"/>
              <a:t>FS_DaCED</a:t>
            </a:r>
            <a:r>
              <a:rPr lang="en-US" altLang="en-US" sz="3200" dirty="0"/>
              <a:t>)</a:t>
            </a:r>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676525"/>
            <a:ext cx="11068050" cy="3608389"/>
          </a:xfrm>
        </p:spPr>
        <p:txBody>
          <a:bodyPr/>
          <a:lstStyle/>
          <a:p>
            <a:pPr lvl="0" fontAlgn="base">
              <a:lnSpc>
                <a:spcPct val="93000"/>
              </a:lnSpc>
              <a:spcBef>
                <a:spcPct val="15000"/>
              </a:spcBef>
              <a:spcAft>
                <a:spcPct val="15000"/>
              </a:spcAft>
              <a:buSzPct val="100000"/>
              <a:buNone/>
              <a:tabLst>
                <a:tab pos="285750" algn="l"/>
              </a:tabLst>
              <a:defRPr/>
            </a:pPr>
            <a:r>
              <a:rPr lang="en-GB" sz="1400" b="1" u="sng" dirty="0">
                <a:cs typeface="Arial" pitchFamily="34" charset="0"/>
              </a:rPr>
              <a:t>Purpose</a:t>
            </a:r>
          </a:p>
          <a:p>
            <a:pPr>
              <a:lnSpc>
                <a:spcPct val="93000"/>
              </a:lnSpc>
              <a:spcBef>
                <a:spcPct val="15000"/>
              </a:spcBef>
              <a:spcAft>
                <a:spcPct val="15000"/>
              </a:spcAft>
              <a:buSzPct val="100000"/>
              <a:tabLst>
                <a:tab pos="285750" algn="l"/>
              </a:tabLst>
              <a:defRPr/>
            </a:pPr>
            <a:r>
              <a:rPr lang="en-US" altLang="en-US" sz="1400" dirty="0"/>
              <a:t>This study item considers codec-independent immersive voice and audio capturing configurations for end-user devices. The outcome of the studies can be used as guidelines for the manufacturers to deploy immersive voice and audio services. </a:t>
            </a:r>
          </a:p>
          <a:p>
            <a:pPr lvl="0" fontAlgn="base">
              <a:lnSpc>
                <a:spcPct val="93000"/>
              </a:lnSpc>
              <a:spcBef>
                <a:spcPct val="15000"/>
              </a:spcBef>
              <a:spcAft>
                <a:spcPct val="15000"/>
              </a:spcAft>
              <a:buSzPct val="100000"/>
              <a:buNone/>
              <a:tabLst>
                <a:tab pos="285750" algn="l"/>
              </a:tabLst>
              <a:defRPr/>
            </a:pPr>
            <a:r>
              <a:rPr lang="en-GB" sz="1400" b="1" u="sng" dirty="0">
                <a:cs typeface="Arial" pitchFamily="34" charset="0"/>
              </a:rPr>
              <a:t>Progress in the last quarter</a:t>
            </a:r>
          </a:p>
          <a:p>
            <a:pPr lvl="0" fontAlgn="base">
              <a:lnSpc>
                <a:spcPct val="93000"/>
              </a:lnSpc>
              <a:spcBef>
                <a:spcPct val="15000"/>
              </a:spcBef>
              <a:spcAft>
                <a:spcPct val="15000"/>
              </a:spcAft>
              <a:buSzPct val="100000"/>
              <a:tabLst>
                <a:tab pos="285750" algn="l"/>
              </a:tabLst>
              <a:defRPr/>
            </a:pPr>
            <a:r>
              <a:rPr lang="en-US" altLang="zh-CN" sz="1400" dirty="0">
                <a:cs typeface="Arial" pitchFamily="34" charset="0"/>
              </a:rPr>
              <a:t>Updates on stereo and binaural audio capture were agreed.</a:t>
            </a:r>
          </a:p>
          <a:p>
            <a:pPr lvl="0" fontAlgn="base">
              <a:lnSpc>
                <a:spcPct val="93000"/>
              </a:lnSpc>
              <a:spcBef>
                <a:spcPct val="15000"/>
              </a:spcBef>
              <a:spcAft>
                <a:spcPct val="15000"/>
              </a:spcAft>
              <a:buSzPct val="100000"/>
              <a:tabLst>
                <a:tab pos="285750" algn="l"/>
              </a:tabLst>
              <a:defRPr/>
            </a:pPr>
            <a:r>
              <a:rPr lang="en-US" altLang="zh-CN" sz="1400" dirty="0">
                <a:cs typeface="Arial" pitchFamily="34" charset="0"/>
              </a:rPr>
              <a:t>TR 26.933 was progressed to v0.2.0 and agreed as basis for further work.</a:t>
            </a:r>
          </a:p>
          <a:p>
            <a:pPr marL="0" lvl="0" indent="0" fontAlgn="base">
              <a:lnSpc>
                <a:spcPct val="93000"/>
              </a:lnSpc>
              <a:spcBef>
                <a:spcPct val="15000"/>
              </a:spcBef>
              <a:spcAft>
                <a:spcPct val="15000"/>
              </a:spcAft>
              <a:buSzPct val="100000"/>
              <a:buNone/>
              <a:tabLst>
                <a:tab pos="285750" algn="l"/>
              </a:tabLst>
              <a:defRPr/>
            </a:pPr>
            <a:r>
              <a:rPr lang="en-GB" sz="1400" b="1" u="sng" dirty="0">
                <a:cs typeface="Arial" pitchFamily="34" charset="0"/>
              </a:rPr>
              <a:t>Next steps</a:t>
            </a:r>
          </a:p>
          <a:p>
            <a:pPr marL="342900" marR="0" lvl="0" indent="-342900" algn="l" defTabSz="914400" rtl="0" eaLnBrk="0" fontAlgn="base" latinLnBrk="0" hangingPunct="0">
              <a:lnSpc>
                <a:spcPct val="93000"/>
              </a:lnSpc>
              <a:spcBef>
                <a:spcPct val="15000"/>
              </a:spcBef>
              <a:spcAft>
                <a:spcPct val="15000"/>
              </a:spcAft>
              <a:buClrTx/>
              <a:buSzPct val="100000"/>
              <a:buFontTx/>
              <a:buBlip>
                <a:blip r:embed="rId2"/>
              </a:buBlip>
              <a:tabLst>
                <a:tab pos="285750" algn="l"/>
              </a:tabLst>
              <a:defRPr/>
            </a:pPr>
            <a:r>
              <a:rPr kumimoji="0" lang="en-US" altLang="zh-CN" sz="1400" b="0" i="0" u="none" strike="noStrike" kern="0" cap="none" spc="0" normalizeH="0" baseline="0" noProof="0" dirty="0">
                <a:ln>
                  <a:noFill/>
                </a:ln>
                <a:solidFill>
                  <a:prstClr val="black"/>
                </a:solidFill>
                <a:effectLst/>
                <a:uLnTx/>
                <a:uFillTx/>
                <a:latin typeface="Calibri"/>
                <a:ea typeface="宋体" panose="02010600030101010101" pitchFamily="2" charset="-122"/>
                <a:cs typeface="Arial" pitchFamily="34" charset="0"/>
              </a:rPr>
              <a:t>Continue to work on:</a:t>
            </a:r>
          </a:p>
          <a:p>
            <a:pPr lvl="1" indent="-342900">
              <a:lnSpc>
                <a:spcPct val="93000"/>
              </a:lnSpc>
              <a:spcBef>
                <a:spcPct val="15000"/>
              </a:spcBef>
              <a:spcAft>
                <a:spcPct val="15000"/>
              </a:spcAft>
              <a:buClrTx/>
              <a:buSzPct val="100000"/>
              <a:buBlip>
                <a:blip r:embed="rId2"/>
              </a:buBlip>
              <a:tabLst>
                <a:tab pos="285750" algn="l"/>
              </a:tabLst>
              <a:defRPr/>
            </a:pPr>
            <a:r>
              <a:rPr kumimoji="0" lang="en-US" altLang="zh-CN" sz="1000" b="0" i="0" u="none" strike="noStrike" kern="0" cap="none" spc="0" normalizeH="0" baseline="0" noProof="0" dirty="0">
                <a:ln>
                  <a:noFill/>
                </a:ln>
                <a:solidFill>
                  <a:prstClr val="black"/>
                </a:solidFill>
                <a:effectLst/>
                <a:uLnTx/>
                <a:uFillTx/>
                <a:latin typeface="Calibri"/>
                <a:ea typeface="宋体" panose="02010600030101010101" pitchFamily="2" charset="-122"/>
                <a:cs typeface="Arial" pitchFamily="34" charset="0"/>
              </a:rPr>
              <a:t>Signal processing Including necessary relevant processing for audio format, enhancement solution for immersive, speech enhancement, </a:t>
            </a:r>
            <a:r>
              <a:rPr kumimoji="0" lang="en-US" altLang="zh-CN" sz="1000" b="0" i="0" u="none" strike="noStrike" kern="0" cap="none" spc="0" normalizeH="0" baseline="0" noProof="0" dirty="0" err="1">
                <a:ln>
                  <a:noFill/>
                </a:ln>
                <a:solidFill>
                  <a:prstClr val="black"/>
                </a:solidFill>
                <a:effectLst/>
                <a:uLnTx/>
                <a:uFillTx/>
                <a:latin typeface="Calibri"/>
                <a:ea typeface="宋体" panose="02010600030101010101" pitchFamily="2" charset="-122"/>
                <a:cs typeface="Arial" pitchFamily="34" charset="0"/>
              </a:rPr>
              <a:t>etc</a:t>
            </a:r>
            <a:r>
              <a:rPr kumimoji="0" lang="en-US" altLang="zh-CN" sz="1000" b="0" i="0" u="none" strike="noStrike" kern="0" cap="none" spc="0" normalizeH="0" baseline="0" noProof="0" dirty="0">
                <a:ln>
                  <a:noFill/>
                </a:ln>
                <a:solidFill>
                  <a:prstClr val="black"/>
                </a:solidFill>
                <a:effectLst/>
                <a:uLnTx/>
                <a:uFillTx/>
                <a:latin typeface="Calibri"/>
                <a:ea typeface="宋体" panose="02010600030101010101" pitchFamily="2" charset="-122"/>
                <a:cs typeface="Arial" pitchFamily="34" charset="0"/>
              </a:rPr>
              <a:t>;</a:t>
            </a:r>
          </a:p>
          <a:p>
            <a:pPr lvl="1" indent="-342900">
              <a:lnSpc>
                <a:spcPct val="93000"/>
              </a:lnSpc>
              <a:spcBef>
                <a:spcPct val="15000"/>
              </a:spcBef>
              <a:spcAft>
                <a:spcPct val="15000"/>
              </a:spcAft>
              <a:buClrTx/>
              <a:buSzPct val="100000"/>
              <a:buBlip>
                <a:blip r:embed="rId2"/>
              </a:buBlip>
              <a:tabLst>
                <a:tab pos="285750" algn="l"/>
              </a:tabLst>
              <a:defRPr/>
            </a:pPr>
            <a:r>
              <a:rPr kumimoji="0" lang="en-US" altLang="zh-CN" sz="1000" b="0" i="0" u="none" strike="noStrike" kern="0" cap="none" spc="0" normalizeH="0" baseline="0" noProof="0" dirty="0">
                <a:ln>
                  <a:noFill/>
                </a:ln>
                <a:solidFill>
                  <a:prstClr val="black"/>
                </a:solidFill>
                <a:effectLst/>
                <a:uLnTx/>
                <a:uFillTx/>
                <a:latin typeface="Calibri"/>
                <a:ea typeface="宋体" panose="02010600030101010101" pitchFamily="2" charset="-122"/>
                <a:cs typeface="Arial" pitchFamily="34" charset="0"/>
              </a:rPr>
              <a:t>Characterization of the audio capture performance</a:t>
            </a:r>
          </a:p>
          <a:p>
            <a:pPr marL="342900" marR="0" lvl="0" indent="-342900" algn="l" defTabSz="914400" rtl="0" eaLnBrk="0" fontAlgn="base" latinLnBrk="0" hangingPunct="0">
              <a:lnSpc>
                <a:spcPct val="93000"/>
              </a:lnSpc>
              <a:spcBef>
                <a:spcPct val="15000"/>
              </a:spcBef>
              <a:spcAft>
                <a:spcPct val="15000"/>
              </a:spcAft>
              <a:buClrTx/>
              <a:buSzPct val="100000"/>
              <a:buFontTx/>
              <a:buBlip>
                <a:blip r:embed="rId2"/>
              </a:buBlip>
              <a:tabLst>
                <a:tab pos="285750" algn="l"/>
              </a:tabLst>
              <a:defRPr/>
            </a:pPr>
            <a:r>
              <a:rPr kumimoji="0" lang="en-US" altLang="zh-CN" sz="1400" b="0" i="0" u="none" strike="noStrike" kern="0" cap="none" spc="0" normalizeH="0" baseline="0" noProof="0" dirty="0">
                <a:ln>
                  <a:noFill/>
                </a:ln>
                <a:solidFill>
                  <a:prstClr val="black"/>
                </a:solidFill>
                <a:effectLst/>
                <a:uLnTx/>
                <a:uFillTx/>
                <a:latin typeface="Calibri"/>
                <a:ea typeface="宋体" panose="02010600030101010101" pitchFamily="2" charset="-122"/>
                <a:cs typeface="Arial" pitchFamily="34" charset="0"/>
              </a:rPr>
              <a:t>Start work on:</a:t>
            </a:r>
          </a:p>
          <a:p>
            <a:pPr lvl="1" indent="-342900">
              <a:lnSpc>
                <a:spcPct val="93000"/>
              </a:lnSpc>
              <a:spcBef>
                <a:spcPct val="15000"/>
              </a:spcBef>
              <a:spcAft>
                <a:spcPct val="15000"/>
              </a:spcAft>
              <a:buClrTx/>
              <a:buSzPct val="100000"/>
              <a:buBlip>
                <a:blip r:embed="rId2"/>
              </a:buBlip>
              <a:tabLst>
                <a:tab pos="285750" algn="l"/>
              </a:tabLst>
              <a:defRPr/>
            </a:pPr>
            <a:r>
              <a:rPr kumimoji="0" lang="en-US" altLang="zh-CN" sz="1000" b="0" i="0" u="none" strike="noStrike" kern="0" cap="none" spc="0" normalizeH="0" baseline="0" noProof="0" dirty="0">
                <a:ln>
                  <a:noFill/>
                </a:ln>
                <a:solidFill>
                  <a:prstClr val="black"/>
                </a:solidFill>
                <a:effectLst/>
                <a:uLnTx/>
                <a:uFillTx/>
                <a:latin typeface="Calibri"/>
                <a:ea typeface="宋体" panose="02010600030101010101" pitchFamily="2" charset="-122"/>
                <a:cs typeface="Arial" pitchFamily="34" charset="0"/>
              </a:rPr>
              <a:t>Example audio capture processing solutions;</a:t>
            </a:r>
          </a:p>
          <a:p>
            <a:pPr marL="342900" marR="0" lvl="0" indent="-342900" algn="l" defTabSz="914400" rtl="0" eaLnBrk="0" fontAlgn="base" latinLnBrk="0" hangingPunct="0">
              <a:lnSpc>
                <a:spcPct val="93000"/>
              </a:lnSpc>
              <a:spcBef>
                <a:spcPct val="15000"/>
              </a:spcBef>
              <a:spcAft>
                <a:spcPct val="15000"/>
              </a:spcAft>
              <a:buClrTx/>
              <a:buSzPct val="100000"/>
              <a:buFontTx/>
              <a:buBlip>
                <a:blip r:embed="rId2"/>
              </a:buBlip>
              <a:tabLst>
                <a:tab pos="285750" algn="l"/>
              </a:tabLst>
              <a:defRPr/>
            </a:pPr>
            <a:r>
              <a:rPr kumimoji="0" lang="en-US" altLang="zh-CN" sz="1400" b="0" i="0" u="none" strike="noStrike" kern="0" cap="none" spc="0" normalizeH="0" baseline="0" noProof="0" dirty="0">
                <a:ln>
                  <a:noFill/>
                </a:ln>
                <a:solidFill>
                  <a:prstClr val="black"/>
                </a:solidFill>
                <a:effectLst/>
                <a:uLnTx/>
                <a:uFillTx/>
                <a:latin typeface="Calibri"/>
                <a:ea typeface="宋体" panose="02010600030101010101" pitchFamily="2" charset="-122"/>
                <a:cs typeface="Arial" pitchFamily="34" charset="0"/>
              </a:rPr>
              <a:t>Complete work on:</a:t>
            </a:r>
          </a:p>
          <a:p>
            <a:pPr lvl="1" indent="-342900">
              <a:lnSpc>
                <a:spcPct val="93000"/>
              </a:lnSpc>
              <a:spcBef>
                <a:spcPct val="15000"/>
              </a:spcBef>
              <a:spcAft>
                <a:spcPct val="15000"/>
              </a:spcAft>
              <a:buClrTx/>
              <a:buSzPct val="100000"/>
              <a:buBlip>
                <a:blip r:embed="rId2"/>
              </a:buBlip>
              <a:tabLst>
                <a:tab pos="285750" algn="l"/>
              </a:tabLst>
              <a:defRPr/>
            </a:pPr>
            <a:r>
              <a:rPr kumimoji="0" lang="en-US" altLang="zh-CN" sz="1000" b="0" i="0" u="none" strike="noStrike" kern="0" cap="none" spc="0" normalizeH="0" baseline="0" noProof="0" dirty="0">
                <a:ln>
                  <a:noFill/>
                </a:ln>
                <a:solidFill>
                  <a:prstClr val="black"/>
                </a:solidFill>
                <a:effectLst/>
                <a:uLnTx/>
                <a:uFillTx/>
                <a:latin typeface="Calibri"/>
                <a:ea typeface="宋体" panose="02010600030101010101" pitchFamily="2" charset="-122"/>
                <a:cs typeface="Arial" pitchFamily="34" charset="0"/>
              </a:rPr>
              <a:t>Components used in audio capture;</a:t>
            </a:r>
          </a:p>
          <a:p>
            <a:pPr lvl="1" indent="-342900">
              <a:lnSpc>
                <a:spcPct val="93000"/>
              </a:lnSpc>
              <a:spcBef>
                <a:spcPct val="15000"/>
              </a:spcBef>
              <a:spcAft>
                <a:spcPct val="15000"/>
              </a:spcAft>
              <a:buClrTx/>
              <a:buSzPct val="100000"/>
              <a:buBlip>
                <a:blip r:embed="rId2"/>
              </a:buBlip>
              <a:tabLst>
                <a:tab pos="285750" algn="l"/>
              </a:tabLst>
              <a:defRPr/>
            </a:pPr>
            <a:r>
              <a:rPr kumimoji="0" lang="en-US" altLang="zh-CN" sz="1000" b="0" i="0" u="none" strike="noStrike" kern="0" cap="none" spc="0" normalizeH="0" baseline="0" noProof="0" dirty="0">
                <a:ln>
                  <a:noFill/>
                </a:ln>
                <a:solidFill>
                  <a:prstClr val="black"/>
                </a:solidFill>
                <a:effectLst/>
                <a:uLnTx/>
                <a:uFillTx/>
                <a:latin typeface="Calibri"/>
                <a:ea typeface="宋体" panose="02010600030101010101" pitchFamily="2" charset="-122"/>
                <a:cs typeface="Arial" pitchFamily="34" charset="0"/>
              </a:rPr>
              <a:t>Acoustic design including acoustic structure, microphone array design, </a:t>
            </a:r>
            <a:r>
              <a:rPr kumimoji="0" lang="en-US" altLang="zh-CN" sz="1000" b="0" i="0" u="none" strike="noStrike" kern="0" cap="none" spc="0" normalizeH="0" baseline="0" noProof="0" dirty="0" err="1">
                <a:ln>
                  <a:noFill/>
                </a:ln>
                <a:solidFill>
                  <a:prstClr val="black"/>
                </a:solidFill>
                <a:effectLst/>
                <a:uLnTx/>
                <a:uFillTx/>
                <a:latin typeface="Calibri"/>
                <a:ea typeface="宋体" panose="02010600030101010101" pitchFamily="2" charset="-122"/>
                <a:cs typeface="Arial" pitchFamily="34" charset="0"/>
              </a:rPr>
              <a:t>etc</a:t>
            </a:r>
            <a:r>
              <a:rPr kumimoji="0" lang="en-US" altLang="zh-CN" sz="1000" b="0" i="0" u="none" strike="noStrike" kern="0" cap="none" spc="0" normalizeH="0" baseline="0" noProof="0" dirty="0">
                <a:ln>
                  <a:noFill/>
                </a:ln>
                <a:solidFill>
                  <a:prstClr val="black"/>
                </a:solidFill>
                <a:effectLst/>
                <a:uLnTx/>
                <a:uFillTx/>
                <a:latin typeface="Calibri"/>
                <a:ea typeface="宋体" panose="02010600030101010101" pitchFamily="2" charset="-122"/>
                <a:cs typeface="Arial" pitchFamily="34" charset="0"/>
              </a:rPr>
              <a:t>;</a:t>
            </a:r>
          </a:p>
          <a:p>
            <a:pPr marL="0" lvl="0" indent="0" fontAlgn="base">
              <a:lnSpc>
                <a:spcPct val="93000"/>
              </a:lnSpc>
              <a:spcBef>
                <a:spcPct val="15000"/>
              </a:spcBef>
              <a:spcAft>
                <a:spcPct val="15000"/>
              </a:spcAft>
              <a:buSzPct val="100000"/>
              <a:buNone/>
              <a:tabLst>
                <a:tab pos="285750" algn="l"/>
              </a:tabLst>
              <a:defRPr/>
            </a:pPr>
            <a:endParaRPr lang="en-GB" sz="1400" b="1" u="sng" dirty="0">
              <a:cs typeface="Arial" pitchFamily="34" charset="0"/>
            </a:endParaRPr>
          </a:p>
          <a:p>
            <a:pPr lvl="0" fontAlgn="base">
              <a:lnSpc>
                <a:spcPct val="93000"/>
              </a:lnSpc>
              <a:spcBef>
                <a:spcPct val="15000"/>
              </a:spcBef>
              <a:spcAft>
                <a:spcPct val="15000"/>
              </a:spcAft>
              <a:buSzPct val="100000"/>
              <a:tabLst>
                <a:tab pos="285750" algn="l"/>
              </a:tabLst>
              <a:defRPr/>
            </a:pPr>
            <a:endParaRPr lang="en-GB" sz="1400" b="1" u="sng" dirty="0">
              <a:cs typeface="Arial" pitchFamily="34" charset="0"/>
            </a:endParaRPr>
          </a:p>
          <a:p>
            <a:pPr>
              <a:lnSpc>
                <a:spcPct val="93000"/>
              </a:lnSpc>
              <a:spcBef>
                <a:spcPct val="15000"/>
              </a:spcBef>
              <a:spcAft>
                <a:spcPct val="15000"/>
              </a:spcAft>
              <a:buSzPct val="100000"/>
              <a:tabLst>
                <a:tab pos="285750" algn="l"/>
              </a:tabLst>
              <a:defRPr/>
            </a:pPr>
            <a:endParaRPr lang="en-US" altLang="zh-CN" sz="1400" dirty="0">
              <a:cs typeface="Arial" pitchFamily="34" charset="0"/>
            </a:endParaRPr>
          </a:p>
          <a:p>
            <a:pPr>
              <a:lnSpc>
                <a:spcPct val="93000"/>
              </a:lnSpc>
              <a:spcBef>
                <a:spcPct val="15000"/>
              </a:spcBef>
              <a:spcAft>
                <a:spcPct val="15000"/>
              </a:spcAft>
              <a:buSzPct val="100000"/>
              <a:tabLst>
                <a:tab pos="285750" algn="l"/>
              </a:tabLst>
              <a:defRPr/>
            </a:pPr>
            <a:endParaRPr lang="en-US" altLang="en-US" sz="1400" dirty="0">
              <a:cs typeface="Arial" panose="020B0604020202020204" pitchFamily="34" charset="0"/>
            </a:endParaRPr>
          </a:p>
          <a:p>
            <a:pPr lvl="0" fontAlgn="base">
              <a:lnSpc>
                <a:spcPct val="93000"/>
              </a:lnSpc>
              <a:spcBef>
                <a:spcPct val="15000"/>
              </a:spcBef>
              <a:spcAft>
                <a:spcPct val="15000"/>
              </a:spcAft>
              <a:buSzPct val="100000"/>
              <a:buNone/>
              <a:tabLst>
                <a:tab pos="285750" algn="l"/>
              </a:tabLst>
              <a:defRPr/>
            </a:pPr>
            <a:endParaRPr lang="en-US" altLang="zh-CN" sz="1400" dirty="0"/>
          </a:p>
          <a:p>
            <a:pPr>
              <a:buNone/>
            </a:pPr>
            <a:endParaRPr lang="fr-FR" sz="1400" dirty="0"/>
          </a:p>
        </p:txBody>
      </p:sp>
      <p:graphicFrame>
        <p:nvGraphicFramePr>
          <p:cNvPr id="4" name="Table 3">
            <a:extLst>
              <a:ext uri="{FF2B5EF4-FFF2-40B4-BE49-F238E27FC236}">
                <a16:creationId xmlns:a16="http://schemas.microsoft.com/office/drawing/2014/main" id="{316C410E-82FA-476F-B093-00474D9D4256}"/>
              </a:ext>
            </a:extLst>
          </p:cNvPr>
          <p:cNvGraphicFramePr>
            <a:graphicFrameLocks noGrp="1"/>
          </p:cNvGraphicFramePr>
          <p:nvPr>
            <p:extLst>
              <p:ext uri="{D42A27DB-BD31-4B8C-83A1-F6EECF244321}">
                <p14:modId xmlns:p14="http://schemas.microsoft.com/office/powerpoint/2010/main" val="2942061211"/>
              </p:ext>
            </p:extLst>
          </p:nvPr>
        </p:nvGraphicFramePr>
        <p:xfrm>
          <a:off x="647700" y="1454150"/>
          <a:ext cx="10084901" cy="616021"/>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2803819478"/>
                    </a:ext>
                  </a:extLst>
                </a:gridCol>
                <a:gridCol w="3844407">
                  <a:extLst>
                    <a:ext uri="{9D8B030D-6E8A-4147-A177-3AD203B41FA5}">
                      <a16:colId xmlns:a16="http://schemas.microsoft.com/office/drawing/2014/main" val="3505420422"/>
                    </a:ext>
                  </a:extLst>
                </a:gridCol>
                <a:gridCol w="1095473">
                  <a:extLst>
                    <a:ext uri="{9D8B030D-6E8A-4147-A177-3AD203B41FA5}">
                      <a16:colId xmlns:a16="http://schemas.microsoft.com/office/drawing/2014/main" val="1490831781"/>
                    </a:ext>
                  </a:extLst>
                </a:gridCol>
                <a:gridCol w="807092">
                  <a:extLst>
                    <a:ext uri="{9D8B030D-6E8A-4147-A177-3AD203B41FA5}">
                      <a16:colId xmlns:a16="http://schemas.microsoft.com/office/drawing/2014/main" val="3229099977"/>
                    </a:ext>
                  </a:extLst>
                </a:gridCol>
                <a:gridCol w="551732">
                  <a:extLst>
                    <a:ext uri="{9D8B030D-6E8A-4147-A177-3AD203B41FA5}">
                      <a16:colId xmlns:a16="http://schemas.microsoft.com/office/drawing/2014/main" val="2518572133"/>
                    </a:ext>
                  </a:extLst>
                </a:gridCol>
                <a:gridCol w="643064">
                  <a:extLst>
                    <a:ext uri="{9D8B030D-6E8A-4147-A177-3AD203B41FA5}">
                      <a16:colId xmlns:a16="http://schemas.microsoft.com/office/drawing/2014/main" val="1766003584"/>
                    </a:ext>
                  </a:extLst>
                </a:gridCol>
                <a:gridCol w="643064">
                  <a:extLst>
                    <a:ext uri="{9D8B030D-6E8A-4147-A177-3AD203B41FA5}">
                      <a16:colId xmlns:a16="http://schemas.microsoft.com/office/drawing/2014/main" val="1420571077"/>
                    </a:ext>
                  </a:extLst>
                </a:gridCol>
                <a:gridCol w="1898167">
                  <a:extLst>
                    <a:ext uri="{9D8B030D-6E8A-4147-A177-3AD203B41FA5}">
                      <a16:colId xmlns:a16="http://schemas.microsoft.com/office/drawing/2014/main" val="3286458435"/>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2693579738"/>
                  </a:ext>
                </a:extLst>
              </a:tr>
              <a:tr h="265183">
                <a:tc>
                  <a:txBody>
                    <a:bodyPr/>
                    <a:lstStyle/>
                    <a:p>
                      <a:pPr algn="r" fontAlgn="b"/>
                      <a:r>
                        <a:rPr lang="en-US" sz="1100" dirty="0"/>
                        <a:t>980008</a:t>
                      </a:r>
                    </a:p>
                  </a:txBody>
                  <a:tcPr marL="9525" marR="9525" marT="9525" marB="0" anchor="b"/>
                </a:tc>
                <a:tc>
                  <a:txBody>
                    <a:bodyPr/>
                    <a:lstStyle/>
                    <a:p>
                      <a:pPr algn="l" fontAlgn="b"/>
                      <a:r>
                        <a:rPr lang="en-US" sz="1100" dirty="0"/>
                        <a:t>Study on Diverse audio Capturing system for End-user Devices </a:t>
                      </a:r>
                    </a:p>
                  </a:txBody>
                  <a:tcPr marL="9525" marR="9525" marT="9525" marB="0" anchor="b"/>
                </a:tc>
                <a:tc>
                  <a:txBody>
                    <a:bodyPr/>
                    <a:lstStyle/>
                    <a:p>
                      <a:pPr algn="l" fontAlgn="b"/>
                      <a:r>
                        <a:rPr lang="en-US" sz="1100" dirty="0" err="1"/>
                        <a:t>FS_DaCED</a:t>
                      </a:r>
                      <a:endParaRPr lang="en-US" sz="1100" dirty="0"/>
                    </a:p>
                  </a:txBody>
                  <a:tcPr marL="9525" marR="9525" marT="9525" marB="0" anchor="b"/>
                </a:tc>
                <a:tc>
                  <a:txBody>
                    <a:bodyPr/>
                    <a:lstStyle/>
                    <a:p>
                      <a:pPr algn="r" fontAlgn="b"/>
                      <a:r>
                        <a:rPr lang="en-US" sz="1100" dirty="0"/>
                        <a:t>9/9/2024</a:t>
                      </a:r>
                    </a:p>
                  </a:txBody>
                  <a:tcPr marL="9525" marR="9525" marT="9525" marB="0" anchor="b"/>
                </a:tc>
                <a:tc>
                  <a:txBody>
                    <a:bodyPr/>
                    <a:lstStyle/>
                    <a:p>
                      <a:pPr algn="ctr">
                        <a:lnSpc>
                          <a:spcPct val="107000"/>
                        </a:lnSpc>
                        <a:spcAft>
                          <a:spcPts val="800"/>
                        </a:spcAft>
                      </a:pPr>
                      <a:r>
                        <a:rPr lang="en-GB" sz="1100" dirty="0">
                          <a:solidFill>
                            <a:schemeClr val="tx1"/>
                          </a:solidFill>
                        </a:rPr>
                        <a:t>35%</a:t>
                      </a:r>
                    </a:p>
                  </a:txBody>
                  <a:tcPr marL="36001" marR="36001" marT="0" marB="0" anchor="ctr"/>
                </a:tc>
                <a:tc>
                  <a:txBody>
                    <a:bodyPr/>
                    <a:lstStyle/>
                    <a:p>
                      <a:pPr algn="l" fontAlgn="b"/>
                      <a:r>
                        <a:rPr lang="en-US" sz="1100" dirty="0">
                          <a:hlinkClick r:id="rId3"/>
                        </a:rPr>
                        <a:t>SP-221330</a:t>
                      </a:r>
                      <a:endParaRPr lang="en-US" sz="1100" dirty="0"/>
                    </a:p>
                  </a:txBody>
                  <a:tcPr marL="9525" marR="9525" marT="9525" marB="0" anchor="b"/>
                </a:tc>
                <a:tc>
                  <a:txBody>
                    <a:bodyPr/>
                    <a:lstStyle/>
                    <a:p>
                      <a:pPr algn="ctr">
                        <a:lnSpc>
                          <a:spcPct val="107000"/>
                        </a:lnSpc>
                        <a:spcAft>
                          <a:spcPts val="800"/>
                        </a:spcAft>
                      </a:pPr>
                      <a:r>
                        <a:rPr lang="en-GB" sz="1100" dirty="0">
                          <a:solidFill>
                            <a:srgbClr val="FF0000"/>
                          </a:solidFill>
                        </a:rPr>
                        <a:t>45%</a:t>
                      </a:r>
                    </a:p>
                  </a:txBody>
                  <a:tcPr marL="36001" marR="36001" marT="0" marB="0" anchor="ctr"/>
                </a:tc>
                <a:tc>
                  <a:txBody>
                    <a:bodyPr/>
                    <a:lstStyle/>
                    <a:p>
                      <a:pPr algn="ctr">
                        <a:lnSpc>
                          <a:spcPct val="107000"/>
                        </a:lnSpc>
                        <a:spcAft>
                          <a:spcPts val="800"/>
                        </a:spcAft>
                      </a:pPr>
                      <a:r>
                        <a:rPr lang="en-GB" sz="1100" dirty="0">
                          <a:solidFill>
                            <a:srgbClr val="FF0000"/>
                          </a:solidFill>
                        </a:rPr>
                        <a:t>Rel-19</a:t>
                      </a:r>
                    </a:p>
                  </a:txBody>
                  <a:tcPr marL="36001" marR="36001" marT="0" marB="0" anchor="ctr"/>
                </a:tc>
                <a:extLst>
                  <a:ext uri="{0D108BD9-81ED-4DB2-BD59-A6C34878D82A}">
                    <a16:rowId xmlns:a16="http://schemas.microsoft.com/office/drawing/2014/main" val="176874692"/>
                  </a:ext>
                </a:extLst>
              </a:tr>
            </a:tbl>
          </a:graphicData>
        </a:graphic>
      </p:graphicFrame>
    </p:spTree>
    <p:extLst>
      <p:ext uri="{BB962C8B-B14F-4D97-AF65-F5344CB8AC3E}">
        <p14:creationId xmlns:p14="http://schemas.microsoft.com/office/powerpoint/2010/main" val="1768031574"/>
      </p:ext>
    </p:extLst>
  </p:cSld>
  <p:clrMapOvr>
    <a:masterClrMapping/>
  </p:clrMapOvr>
  <p:transition spd="slow"/>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Title 1">
            <a:extLst>
              <a:ext uri="{FF2B5EF4-FFF2-40B4-BE49-F238E27FC236}">
                <a16:creationId xmlns:a16="http://schemas.microsoft.com/office/drawing/2014/main" id="{40AB3C44-8A1D-4921-A803-B5281B64AC81}"/>
              </a:ext>
            </a:extLst>
          </p:cNvPr>
          <p:cNvSpPr>
            <a:spLocks noGrp="1"/>
          </p:cNvSpPr>
          <p:nvPr>
            <p:ph type="title"/>
          </p:nvPr>
        </p:nvSpPr>
        <p:spPr>
          <a:xfrm>
            <a:off x="2012950" y="196850"/>
            <a:ext cx="6827838" cy="1143000"/>
          </a:xfrm>
        </p:spPr>
        <p:txBody>
          <a:bodyPr/>
          <a:lstStyle/>
          <a:p>
            <a:pPr fontAlgn="b"/>
            <a:r>
              <a:rPr lang="en-US" sz="3200" dirty="0"/>
              <a:t>Feasibility Study on Film Grain synthesis (FS_FGS)</a:t>
            </a:r>
          </a:p>
        </p:txBody>
      </p:sp>
      <p:graphicFrame>
        <p:nvGraphicFramePr>
          <p:cNvPr id="2" name="Table 1">
            <a:extLst>
              <a:ext uri="{FF2B5EF4-FFF2-40B4-BE49-F238E27FC236}">
                <a16:creationId xmlns:a16="http://schemas.microsoft.com/office/drawing/2014/main" id="{004C38DC-C29D-45E8-AF35-89281BD7F4E2}"/>
              </a:ext>
            </a:extLst>
          </p:cNvPr>
          <p:cNvGraphicFramePr>
            <a:graphicFrameLocks noGrp="1"/>
          </p:cNvGraphicFramePr>
          <p:nvPr>
            <p:extLst>
              <p:ext uri="{D42A27DB-BD31-4B8C-83A1-F6EECF244321}">
                <p14:modId xmlns:p14="http://schemas.microsoft.com/office/powerpoint/2010/main" val="3101439154"/>
              </p:ext>
            </p:extLst>
          </p:nvPr>
        </p:nvGraphicFramePr>
        <p:xfrm>
          <a:off x="647700" y="1454150"/>
          <a:ext cx="10084901" cy="695643"/>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3341114364"/>
                    </a:ext>
                  </a:extLst>
                </a:gridCol>
                <a:gridCol w="3844407">
                  <a:extLst>
                    <a:ext uri="{9D8B030D-6E8A-4147-A177-3AD203B41FA5}">
                      <a16:colId xmlns:a16="http://schemas.microsoft.com/office/drawing/2014/main" val="598130756"/>
                    </a:ext>
                  </a:extLst>
                </a:gridCol>
                <a:gridCol w="1095473">
                  <a:extLst>
                    <a:ext uri="{9D8B030D-6E8A-4147-A177-3AD203B41FA5}">
                      <a16:colId xmlns:a16="http://schemas.microsoft.com/office/drawing/2014/main" val="545303104"/>
                    </a:ext>
                  </a:extLst>
                </a:gridCol>
                <a:gridCol w="807092">
                  <a:extLst>
                    <a:ext uri="{9D8B030D-6E8A-4147-A177-3AD203B41FA5}">
                      <a16:colId xmlns:a16="http://schemas.microsoft.com/office/drawing/2014/main" val="1647222598"/>
                    </a:ext>
                  </a:extLst>
                </a:gridCol>
                <a:gridCol w="551732">
                  <a:extLst>
                    <a:ext uri="{9D8B030D-6E8A-4147-A177-3AD203B41FA5}">
                      <a16:colId xmlns:a16="http://schemas.microsoft.com/office/drawing/2014/main" val="2410094054"/>
                    </a:ext>
                  </a:extLst>
                </a:gridCol>
                <a:gridCol w="643064">
                  <a:extLst>
                    <a:ext uri="{9D8B030D-6E8A-4147-A177-3AD203B41FA5}">
                      <a16:colId xmlns:a16="http://schemas.microsoft.com/office/drawing/2014/main" val="2623286339"/>
                    </a:ext>
                  </a:extLst>
                </a:gridCol>
                <a:gridCol w="643064">
                  <a:extLst>
                    <a:ext uri="{9D8B030D-6E8A-4147-A177-3AD203B41FA5}">
                      <a16:colId xmlns:a16="http://schemas.microsoft.com/office/drawing/2014/main" val="870915920"/>
                    </a:ext>
                  </a:extLst>
                </a:gridCol>
                <a:gridCol w="1898167">
                  <a:extLst>
                    <a:ext uri="{9D8B030D-6E8A-4147-A177-3AD203B41FA5}">
                      <a16:colId xmlns:a16="http://schemas.microsoft.com/office/drawing/2014/main" val="1657485886"/>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385689174"/>
                  </a:ext>
                </a:extLst>
              </a:tr>
              <a:tr h="265183">
                <a:tc>
                  <a:txBody>
                    <a:bodyPr/>
                    <a:lstStyle/>
                    <a:p>
                      <a:pPr algn="r" fontAlgn="b"/>
                      <a:r>
                        <a:rPr lang="en-US" sz="1100" dirty="0">
                          <a:solidFill>
                            <a:schemeClr val="bg1"/>
                          </a:solidFill>
                        </a:rPr>
                        <a:t>1000016</a:t>
                      </a:r>
                    </a:p>
                  </a:txBody>
                  <a:tcPr marL="9525" marR="9525" marT="9525" marB="0" anchor="b"/>
                </a:tc>
                <a:tc>
                  <a:txBody>
                    <a:bodyPr/>
                    <a:lstStyle/>
                    <a:p>
                      <a:pPr algn="l" fontAlgn="b"/>
                      <a:r>
                        <a:rPr lang="en-US" sz="1100" dirty="0">
                          <a:solidFill>
                            <a:schemeClr val="tx1"/>
                          </a:solidFill>
                        </a:rPr>
                        <a:t>Feasibility Study on Film Grain synthesis</a:t>
                      </a:r>
                    </a:p>
                  </a:txBody>
                  <a:tcPr marL="9525" marR="9525" marT="9525" marB="0" anchor="b"/>
                </a:tc>
                <a:tc>
                  <a:txBody>
                    <a:bodyPr/>
                    <a:lstStyle/>
                    <a:p>
                      <a:pPr algn="l" fontAlgn="b"/>
                      <a:r>
                        <a:rPr lang="en-US" sz="1100" dirty="0">
                          <a:solidFill>
                            <a:schemeClr val="tx1"/>
                          </a:solidFill>
                        </a:rPr>
                        <a:t>FS_FGS </a:t>
                      </a:r>
                    </a:p>
                  </a:txBody>
                  <a:tcPr marL="9525" marR="9525" marT="9525" marB="0" anchor="b"/>
                </a:tc>
                <a:tc>
                  <a:txBody>
                    <a:bodyPr/>
                    <a:lstStyle/>
                    <a:p>
                      <a:pPr algn="r" fontAlgn="b"/>
                      <a:r>
                        <a:rPr lang="en-US" sz="1100" dirty="0">
                          <a:solidFill>
                            <a:schemeClr val="tx1"/>
                          </a:solidFill>
                        </a:rPr>
                        <a:t>12/12/2023</a:t>
                      </a:r>
                      <a:br>
                        <a:rPr lang="en-US" sz="1100" dirty="0">
                          <a:solidFill>
                            <a:schemeClr val="tx1"/>
                          </a:solidFill>
                        </a:rPr>
                      </a:br>
                      <a:r>
                        <a:rPr lang="en-US" sz="1100" dirty="0">
                          <a:solidFill>
                            <a:srgbClr val="FF0000"/>
                          </a:solidFill>
                        </a:rPr>
                        <a:t>-&gt; 3/3/2024</a:t>
                      </a:r>
                    </a:p>
                  </a:txBody>
                  <a:tcPr marL="9525" marR="9525" marT="9525" marB="0" anchor="b"/>
                </a:tc>
                <a:tc>
                  <a:txBody>
                    <a:bodyPr/>
                    <a:lstStyle/>
                    <a:p>
                      <a:pPr algn="r" fontAlgn="b"/>
                      <a:r>
                        <a:rPr lang="en-US" sz="1100" dirty="0">
                          <a:solidFill>
                            <a:schemeClr val="tx1"/>
                          </a:solidFill>
                        </a:rPr>
                        <a:t>10%</a:t>
                      </a:r>
                    </a:p>
                  </a:txBody>
                  <a:tcPr marL="9525" marR="9525" marT="9525" marB="0" anchor="b"/>
                </a:tc>
                <a:tc>
                  <a:txBody>
                    <a:bodyPr/>
                    <a:lstStyle/>
                    <a:p>
                      <a:pPr algn="l" fontAlgn="b"/>
                      <a:r>
                        <a:rPr lang="en-US" sz="1100" b="0" i="0" u="none" kern="1200" dirty="0">
                          <a:solidFill>
                            <a:schemeClr val="dk1"/>
                          </a:solidFill>
                          <a:effectLst/>
                          <a:latin typeface="+mn-lt"/>
                          <a:ea typeface="+mn-ea"/>
                          <a:cs typeface="+mn-cs"/>
                          <a:hlinkClick r:id="rId2" action="ppaction://hlinkfile"/>
                        </a:rPr>
                        <a:t>SP-230539</a:t>
                      </a:r>
                      <a:endParaRPr lang="en-US" sz="1100" b="0" u="none" dirty="0">
                        <a:solidFill>
                          <a:schemeClr val="tx1"/>
                        </a:solidFill>
                      </a:endParaRPr>
                    </a:p>
                  </a:txBody>
                  <a:tcPr marL="9525" marR="9525" marT="9525" marB="0" anchor="b"/>
                </a:tc>
                <a:tc>
                  <a:txBody>
                    <a:bodyPr/>
                    <a:lstStyle/>
                    <a:p>
                      <a:pPr algn="ctr">
                        <a:lnSpc>
                          <a:spcPct val="107000"/>
                        </a:lnSpc>
                        <a:spcAft>
                          <a:spcPts val="800"/>
                        </a:spcAft>
                      </a:pPr>
                      <a:r>
                        <a:rPr lang="en-GB" sz="1100" dirty="0">
                          <a:solidFill>
                            <a:srgbClr val="FF0000"/>
                          </a:solidFill>
                        </a:rPr>
                        <a:t>20%</a:t>
                      </a:r>
                    </a:p>
                  </a:txBody>
                  <a:tcPr marL="36001" marR="36001" marT="0" marB="0" anchor="ctr"/>
                </a:tc>
                <a:tc>
                  <a:txBody>
                    <a:bodyPr/>
                    <a:lstStyle/>
                    <a:p>
                      <a:pPr algn="ctr">
                        <a:lnSpc>
                          <a:spcPct val="107000"/>
                        </a:lnSpc>
                        <a:spcAft>
                          <a:spcPts val="800"/>
                        </a:spcAft>
                      </a:pPr>
                      <a:endParaRPr lang="en-GB" sz="1100" dirty="0">
                        <a:solidFill>
                          <a:srgbClr val="FF0000"/>
                        </a:solidFill>
                      </a:endParaRPr>
                    </a:p>
                  </a:txBody>
                  <a:tcPr marL="36001" marR="36001" marT="0" marB="0" anchor="ctr"/>
                </a:tc>
                <a:extLst>
                  <a:ext uri="{0D108BD9-81ED-4DB2-BD59-A6C34878D82A}">
                    <a16:rowId xmlns:a16="http://schemas.microsoft.com/office/drawing/2014/main" val="2427066551"/>
                  </a:ext>
                </a:extLst>
              </a:tr>
            </a:tbl>
          </a:graphicData>
        </a:graphic>
      </p:graphicFrame>
      <p:sp>
        <p:nvSpPr>
          <p:cNvPr id="5" name="Espace réservé du contenu 2">
            <a:extLst>
              <a:ext uri="{FF2B5EF4-FFF2-40B4-BE49-F238E27FC236}">
                <a16:creationId xmlns:a16="http://schemas.microsoft.com/office/drawing/2014/main" id="{462FE80A-FC48-F513-66A4-C2C71960FE50}"/>
              </a:ext>
            </a:extLst>
          </p:cNvPr>
          <p:cNvSpPr>
            <a:spLocks noGrp="1"/>
          </p:cNvSpPr>
          <p:nvPr>
            <p:ph idx="1"/>
          </p:nvPr>
        </p:nvSpPr>
        <p:spPr>
          <a:xfrm>
            <a:off x="647701" y="2388094"/>
            <a:ext cx="11068050" cy="3551068"/>
          </a:xfrm>
        </p:spPr>
        <p:txBody>
          <a:bodyPr/>
          <a:lstStyle/>
          <a:p>
            <a:pPr marL="287338" lvl="0" indent="-287338" fontAlgn="base">
              <a:lnSpc>
                <a:spcPct val="93000"/>
              </a:lnSpc>
              <a:spcBef>
                <a:spcPct val="15000"/>
              </a:spcBef>
              <a:spcAft>
                <a:spcPct val="15000"/>
              </a:spcAft>
              <a:buSzPct val="100000"/>
              <a:buNone/>
              <a:tabLst>
                <a:tab pos="285750" algn="l"/>
              </a:tabLst>
              <a:defRPr/>
            </a:pPr>
            <a:r>
              <a:rPr lang="en-GB" sz="1200" b="1" u="sng" dirty="0">
                <a:cs typeface="Arial" pitchFamily="34" charset="0"/>
              </a:rPr>
              <a:t>Purpose</a:t>
            </a:r>
          </a:p>
          <a:p>
            <a:pPr marL="287338" indent="-287338">
              <a:lnSpc>
                <a:spcPct val="93000"/>
              </a:lnSpc>
              <a:spcBef>
                <a:spcPct val="15000"/>
              </a:spcBef>
              <a:spcAft>
                <a:spcPct val="15000"/>
              </a:spcAft>
              <a:buSzPct val="100000"/>
              <a:tabLst>
                <a:tab pos="285750" algn="l"/>
              </a:tabLst>
              <a:defRPr/>
            </a:pPr>
            <a:r>
              <a:rPr lang="en-US" sz="1200" dirty="0">
                <a:solidFill>
                  <a:srgbClr val="000000"/>
                </a:solidFill>
                <a:effectLst/>
                <a:ea typeface="MS Mincho" panose="02020609040205080304" pitchFamily="49" charset="-128"/>
              </a:rPr>
              <a:t>This study aims to evaluate use of Film Grain Synthesis (FGS) in 5G video services.</a:t>
            </a:r>
          </a:p>
          <a:p>
            <a:pPr lvl="0" fontAlgn="base">
              <a:lnSpc>
                <a:spcPct val="93000"/>
              </a:lnSpc>
              <a:spcBef>
                <a:spcPct val="15000"/>
              </a:spcBef>
              <a:spcAft>
                <a:spcPct val="15000"/>
              </a:spcAft>
              <a:buSzPct val="100000"/>
              <a:buNone/>
              <a:tabLst>
                <a:tab pos="285750" algn="l"/>
              </a:tabLst>
              <a:defRPr/>
            </a:pPr>
            <a:r>
              <a:rPr lang="en-GB" sz="1200" b="1" u="sng" dirty="0">
                <a:cs typeface="Arial" pitchFamily="34" charset="0"/>
              </a:rPr>
              <a:t>Progress in the last quarter</a:t>
            </a:r>
          </a:p>
          <a:p>
            <a:pPr lvl="0" fontAlgn="base">
              <a:lnSpc>
                <a:spcPct val="93000"/>
              </a:lnSpc>
              <a:spcBef>
                <a:spcPct val="15000"/>
              </a:spcBef>
              <a:spcAft>
                <a:spcPct val="15000"/>
              </a:spcAft>
              <a:buSzPct val="100000"/>
              <a:tabLst>
                <a:tab pos="285750" algn="l"/>
              </a:tabLst>
              <a:defRPr/>
            </a:pPr>
            <a:r>
              <a:rPr lang="en-US" altLang="zh-CN" sz="1200" dirty="0">
                <a:cs typeface="Arial" pitchFamily="34" charset="0"/>
              </a:rPr>
              <a:t>Received a proposed dataset containing sequences in clean version + many flavors of film grains. Certainly, no need to use all of them but, eventually based on some guidance from the experts some useful test sequences will be used for the film grain evaluation. </a:t>
            </a:r>
          </a:p>
          <a:p>
            <a:pPr lvl="0" fontAlgn="base">
              <a:lnSpc>
                <a:spcPct val="93000"/>
              </a:lnSpc>
              <a:spcBef>
                <a:spcPct val="15000"/>
              </a:spcBef>
              <a:spcAft>
                <a:spcPct val="15000"/>
              </a:spcAft>
              <a:buSzPct val="100000"/>
              <a:tabLst>
                <a:tab pos="285750" algn="l"/>
              </a:tabLst>
              <a:defRPr/>
            </a:pPr>
            <a:r>
              <a:rPr lang="en-US" altLang="zh-CN" sz="1200" dirty="0">
                <a:cs typeface="Arial" pitchFamily="34" charset="0"/>
              </a:rPr>
              <a:t>Also reviewed the combination of SEI messages for FGS including the description of the importance and purpose of the film grain information.</a:t>
            </a:r>
          </a:p>
          <a:p>
            <a:pPr lvl="0" fontAlgn="base">
              <a:lnSpc>
                <a:spcPct val="93000"/>
              </a:lnSpc>
              <a:spcBef>
                <a:spcPct val="15000"/>
              </a:spcBef>
              <a:spcAft>
                <a:spcPct val="15000"/>
              </a:spcAft>
              <a:buSzPct val="100000"/>
              <a:tabLst>
                <a:tab pos="285750" algn="l"/>
              </a:tabLst>
              <a:defRPr/>
            </a:pPr>
            <a:r>
              <a:rPr lang="en-US" altLang="zh-CN" sz="1200" dirty="0">
                <a:cs typeface="Arial" pitchFamily="34" charset="0"/>
              </a:rPr>
              <a:t>A scenario and evaluation configuration are documented into the PD and need more study.</a:t>
            </a:r>
          </a:p>
          <a:p>
            <a:pPr marL="0" lvl="0" indent="0" fontAlgn="base">
              <a:lnSpc>
                <a:spcPct val="93000"/>
              </a:lnSpc>
              <a:spcBef>
                <a:spcPct val="15000"/>
              </a:spcBef>
              <a:spcAft>
                <a:spcPct val="15000"/>
              </a:spcAft>
              <a:buSzPct val="100000"/>
              <a:buNone/>
              <a:tabLst>
                <a:tab pos="285750" algn="l"/>
              </a:tabLst>
              <a:defRPr/>
            </a:pPr>
            <a:r>
              <a:rPr lang="en-GB" sz="1200" b="1" u="sng" dirty="0">
                <a:cs typeface="Arial" pitchFamily="34" charset="0"/>
              </a:rPr>
              <a:t>Next steps</a:t>
            </a:r>
          </a:p>
          <a:p>
            <a:pPr marL="342900" marR="0" lvl="0" indent="-342900" algn="l" defTabSz="914400" rtl="0" eaLnBrk="0" fontAlgn="base" latinLnBrk="0" hangingPunct="0">
              <a:lnSpc>
                <a:spcPct val="93000"/>
              </a:lnSpc>
              <a:spcBef>
                <a:spcPct val="15000"/>
              </a:spcBef>
              <a:spcAft>
                <a:spcPct val="15000"/>
              </a:spcAft>
              <a:buClrTx/>
              <a:buSzPct val="100000"/>
              <a:buFontTx/>
              <a:buBlip>
                <a:blip r:embed="rId3"/>
              </a:buBlip>
              <a:tabLst>
                <a:tab pos="285750" algn="l"/>
              </a:tabLst>
              <a:defRPr/>
            </a:pPr>
            <a:r>
              <a:rPr kumimoji="0" lang="en-US" altLang="zh-CN" sz="1200" b="0" i="0" u="none" strike="noStrike" kern="0" cap="none" spc="0" normalizeH="0" baseline="0" noProof="0" dirty="0">
                <a:ln>
                  <a:noFill/>
                </a:ln>
                <a:solidFill>
                  <a:prstClr val="black"/>
                </a:solidFill>
                <a:effectLst/>
                <a:uLnTx/>
                <a:uFillTx/>
                <a:latin typeface="Calibri"/>
                <a:ea typeface="宋体" panose="02010600030101010101" pitchFamily="2" charset="-122"/>
                <a:cs typeface="Arial" pitchFamily="34" charset="0"/>
              </a:rPr>
              <a:t>Complete all remaining open issues raised for completion of CR to TR 26.955</a:t>
            </a:r>
          </a:p>
          <a:p>
            <a:pPr marL="342900" marR="0" lvl="0" indent="-342900" algn="l" defTabSz="914400" rtl="0" eaLnBrk="0" fontAlgn="base" latinLnBrk="0" hangingPunct="0">
              <a:lnSpc>
                <a:spcPct val="93000"/>
              </a:lnSpc>
              <a:spcBef>
                <a:spcPct val="15000"/>
              </a:spcBef>
              <a:spcAft>
                <a:spcPct val="15000"/>
              </a:spcAft>
              <a:buClrTx/>
              <a:buSzPct val="100000"/>
              <a:buFontTx/>
              <a:buBlip>
                <a:blip r:embed="rId3"/>
              </a:buBlip>
              <a:tabLst>
                <a:tab pos="285750" algn="l"/>
              </a:tabLst>
              <a:defRPr/>
            </a:pPr>
            <a:r>
              <a:rPr kumimoji="0" lang="en-US" altLang="zh-CN" sz="1200" b="0" i="0" u="none" strike="noStrike" kern="0" cap="none" spc="0" normalizeH="0" baseline="0" noProof="0" dirty="0">
                <a:ln>
                  <a:noFill/>
                </a:ln>
                <a:solidFill>
                  <a:prstClr val="black"/>
                </a:solidFill>
                <a:effectLst/>
                <a:uLnTx/>
                <a:uFillTx/>
                <a:latin typeface="Calibri"/>
                <a:ea typeface="宋体" panose="02010600030101010101" pitchFamily="2" charset="-122"/>
                <a:cs typeface="Arial" pitchFamily="34" charset="0"/>
              </a:rPr>
              <a:t>Communicate with other 3GPP working groups and external organizations, if necessary</a:t>
            </a:r>
          </a:p>
          <a:p>
            <a:pPr marL="287338" indent="-287338">
              <a:buNone/>
            </a:pPr>
            <a:endParaRPr lang="fr-FR" sz="1200" dirty="0"/>
          </a:p>
        </p:txBody>
      </p:sp>
    </p:spTree>
    <p:extLst>
      <p:ext uri="{BB962C8B-B14F-4D97-AF65-F5344CB8AC3E}">
        <p14:creationId xmlns:p14="http://schemas.microsoft.com/office/powerpoint/2010/main" val="547544329"/>
      </p:ext>
    </p:extLst>
  </p:cSld>
  <p:clrMapOvr>
    <a:masterClrMapping/>
  </p:clrMapOvr>
  <p:transition spd="slow"/>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Title 1">
            <a:extLst>
              <a:ext uri="{FF2B5EF4-FFF2-40B4-BE49-F238E27FC236}">
                <a16:creationId xmlns:a16="http://schemas.microsoft.com/office/drawing/2014/main" id="{40AB3C44-8A1D-4921-A803-B5281B64AC81}"/>
              </a:ext>
            </a:extLst>
          </p:cNvPr>
          <p:cNvSpPr>
            <a:spLocks noGrp="1"/>
          </p:cNvSpPr>
          <p:nvPr>
            <p:ph type="title"/>
          </p:nvPr>
        </p:nvSpPr>
        <p:spPr>
          <a:xfrm>
            <a:off x="2012949" y="196850"/>
            <a:ext cx="6938545" cy="1143000"/>
          </a:xfrm>
        </p:spPr>
        <p:txBody>
          <a:bodyPr/>
          <a:lstStyle/>
          <a:p>
            <a:r>
              <a:rPr lang="en-US" altLang="en-US" dirty="0"/>
              <a:t>Feasibility Study on new HEVC profiles and operating points (</a:t>
            </a:r>
            <a:r>
              <a:rPr lang="en-US" sz="3200" dirty="0" err="1"/>
              <a:t>FS_HEVC_Profiles</a:t>
            </a:r>
            <a:r>
              <a:rPr lang="en-US" altLang="en-US" dirty="0"/>
              <a:t>)</a:t>
            </a:r>
          </a:p>
        </p:txBody>
      </p:sp>
      <p:graphicFrame>
        <p:nvGraphicFramePr>
          <p:cNvPr id="2" name="Table 1">
            <a:extLst>
              <a:ext uri="{FF2B5EF4-FFF2-40B4-BE49-F238E27FC236}">
                <a16:creationId xmlns:a16="http://schemas.microsoft.com/office/drawing/2014/main" id="{004C38DC-C29D-45E8-AF35-89281BD7F4E2}"/>
              </a:ext>
            </a:extLst>
          </p:cNvPr>
          <p:cNvGraphicFramePr>
            <a:graphicFrameLocks noGrp="1"/>
          </p:cNvGraphicFramePr>
          <p:nvPr>
            <p:extLst>
              <p:ext uri="{D42A27DB-BD31-4B8C-83A1-F6EECF244321}">
                <p14:modId xmlns:p14="http://schemas.microsoft.com/office/powerpoint/2010/main" val="570296169"/>
              </p:ext>
            </p:extLst>
          </p:nvPr>
        </p:nvGraphicFramePr>
        <p:xfrm>
          <a:off x="647700" y="1454150"/>
          <a:ext cx="10084901" cy="616021"/>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3341114364"/>
                    </a:ext>
                  </a:extLst>
                </a:gridCol>
                <a:gridCol w="3844407">
                  <a:extLst>
                    <a:ext uri="{9D8B030D-6E8A-4147-A177-3AD203B41FA5}">
                      <a16:colId xmlns:a16="http://schemas.microsoft.com/office/drawing/2014/main" val="598130756"/>
                    </a:ext>
                  </a:extLst>
                </a:gridCol>
                <a:gridCol w="1095473">
                  <a:extLst>
                    <a:ext uri="{9D8B030D-6E8A-4147-A177-3AD203B41FA5}">
                      <a16:colId xmlns:a16="http://schemas.microsoft.com/office/drawing/2014/main" val="545303104"/>
                    </a:ext>
                  </a:extLst>
                </a:gridCol>
                <a:gridCol w="807092">
                  <a:extLst>
                    <a:ext uri="{9D8B030D-6E8A-4147-A177-3AD203B41FA5}">
                      <a16:colId xmlns:a16="http://schemas.microsoft.com/office/drawing/2014/main" val="1647222598"/>
                    </a:ext>
                  </a:extLst>
                </a:gridCol>
                <a:gridCol w="551732">
                  <a:extLst>
                    <a:ext uri="{9D8B030D-6E8A-4147-A177-3AD203B41FA5}">
                      <a16:colId xmlns:a16="http://schemas.microsoft.com/office/drawing/2014/main" val="2410094054"/>
                    </a:ext>
                  </a:extLst>
                </a:gridCol>
                <a:gridCol w="643064">
                  <a:extLst>
                    <a:ext uri="{9D8B030D-6E8A-4147-A177-3AD203B41FA5}">
                      <a16:colId xmlns:a16="http://schemas.microsoft.com/office/drawing/2014/main" val="2623286339"/>
                    </a:ext>
                  </a:extLst>
                </a:gridCol>
                <a:gridCol w="643064">
                  <a:extLst>
                    <a:ext uri="{9D8B030D-6E8A-4147-A177-3AD203B41FA5}">
                      <a16:colId xmlns:a16="http://schemas.microsoft.com/office/drawing/2014/main" val="870915920"/>
                    </a:ext>
                  </a:extLst>
                </a:gridCol>
                <a:gridCol w="1898167">
                  <a:extLst>
                    <a:ext uri="{9D8B030D-6E8A-4147-A177-3AD203B41FA5}">
                      <a16:colId xmlns:a16="http://schemas.microsoft.com/office/drawing/2014/main" val="1657485886"/>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385689174"/>
                  </a:ext>
                </a:extLst>
              </a:tr>
              <a:tr h="265183">
                <a:tc>
                  <a:txBody>
                    <a:bodyPr/>
                    <a:lstStyle/>
                    <a:p>
                      <a:pPr algn="r" fontAlgn="b"/>
                      <a:r>
                        <a:rPr lang="en-US" sz="1100" dirty="0">
                          <a:solidFill>
                            <a:schemeClr val="bg1"/>
                          </a:solidFill>
                        </a:rPr>
                        <a:t>1000017</a:t>
                      </a:r>
                    </a:p>
                  </a:txBody>
                  <a:tcPr marL="9525" marR="9525" marT="9525" marB="0" anchor="b"/>
                </a:tc>
                <a:tc>
                  <a:txBody>
                    <a:bodyPr/>
                    <a:lstStyle/>
                    <a:p>
                      <a:pPr algn="l" fontAlgn="b"/>
                      <a:r>
                        <a:rPr lang="en-US" sz="1100" dirty="0">
                          <a:solidFill>
                            <a:schemeClr val="tx1"/>
                          </a:solidFill>
                        </a:rPr>
                        <a:t>Feasibility Study on new HEVC profiles and operating points</a:t>
                      </a:r>
                    </a:p>
                  </a:txBody>
                  <a:tcPr marL="9525" marR="9525" marT="9525" marB="0" anchor="b"/>
                </a:tc>
                <a:tc>
                  <a:txBody>
                    <a:bodyPr/>
                    <a:lstStyle/>
                    <a:p>
                      <a:pPr algn="l" fontAlgn="b"/>
                      <a:r>
                        <a:rPr lang="en-US" sz="1100" dirty="0" err="1">
                          <a:solidFill>
                            <a:schemeClr val="tx1"/>
                          </a:solidFill>
                        </a:rPr>
                        <a:t>FS_HEVC_Profiles</a:t>
                      </a:r>
                      <a:r>
                        <a:rPr lang="en-US" sz="1100" dirty="0">
                          <a:solidFill>
                            <a:schemeClr val="tx1"/>
                          </a:solidFill>
                        </a:rPr>
                        <a:t> </a:t>
                      </a:r>
                    </a:p>
                  </a:txBody>
                  <a:tcPr marL="9525" marR="9525" marT="9525" marB="0" anchor="b"/>
                </a:tc>
                <a:tc>
                  <a:txBody>
                    <a:bodyPr/>
                    <a:lstStyle/>
                    <a:p>
                      <a:pPr algn="r" fontAlgn="b"/>
                      <a:r>
                        <a:rPr lang="en-US" sz="1100" dirty="0">
                          <a:solidFill>
                            <a:schemeClr val="tx1"/>
                          </a:solidFill>
                        </a:rPr>
                        <a:t>3/3/2024</a:t>
                      </a:r>
                    </a:p>
                  </a:txBody>
                  <a:tcPr marL="9525" marR="9525" marT="9525" marB="0" anchor="b"/>
                </a:tc>
                <a:tc>
                  <a:txBody>
                    <a:bodyPr/>
                    <a:lstStyle/>
                    <a:p>
                      <a:pPr algn="r" fontAlgn="b"/>
                      <a:r>
                        <a:rPr lang="en-US" sz="1100" dirty="0">
                          <a:solidFill>
                            <a:schemeClr val="tx1"/>
                          </a:solidFill>
                        </a:rPr>
                        <a:t>30%</a:t>
                      </a:r>
                    </a:p>
                  </a:txBody>
                  <a:tcPr marL="9525" marR="9525" marT="9525" marB="0" anchor="b"/>
                </a:tc>
                <a:tc>
                  <a:txBody>
                    <a:bodyPr/>
                    <a:lstStyle/>
                    <a:p>
                      <a:pPr algn="l" fontAlgn="b"/>
                      <a:r>
                        <a:rPr lang="en-US" sz="1100" b="0" i="0" u="none" dirty="0">
                          <a:solidFill>
                            <a:srgbClr val="0000FF"/>
                          </a:solidFill>
                          <a:effectLst/>
                          <a:latin typeface="+mn-lt"/>
                          <a:hlinkClick r:id="rId2" action="ppaction://hlinkfile">
                            <a:extLst>
                              <a:ext uri="{A12FA001-AC4F-418D-AE19-62706E023703}">
                                <ahyp:hlinkClr xmlns:ahyp="http://schemas.microsoft.com/office/drawing/2018/hyperlinkcolor" val="tx"/>
                              </a:ext>
                            </a:extLst>
                          </a:hlinkClick>
                        </a:rPr>
                        <a:t>SP-230540</a:t>
                      </a:r>
                      <a:endParaRPr lang="en-US" sz="1100" b="0" u="none" dirty="0">
                        <a:solidFill>
                          <a:schemeClr val="tx1"/>
                        </a:solidFill>
                        <a:latin typeface="+mn-lt"/>
                      </a:endParaRPr>
                    </a:p>
                  </a:txBody>
                  <a:tcPr marL="9525" marR="9525" marT="9525" marB="0" anchor="b"/>
                </a:tc>
                <a:tc>
                  <a:txBody>
                    <a:bodyPr/>
                    <a:lstStyle/>
                    <a:p>
                      <a:pPr algn="ctr">
                        <a:lnSpc>
                          <a:spcPct val="107000"/>
                        </a:lnSpc>
                        <a:spcAft>
                          <a:spcPts val="800"/>
                        </a:spcAft>
                      </a:pPr>
                      <a:r>
                        <a:rPr lang="en-GB" sz="1100" dirty="0">
                          <a:solidFill>
                            <a:srgbClr val="FF0000"/>
                          </a:solidFill>
                        </a:rPr>
                        <a:t>65%</a:t>
                      </a:r>
                    </a:p>
                  </a:txBody>
                  <a:tcPr marL="36001" marR="36001" marT="0" marB="0" anchor="ctr"/>
                </a:tc>
                <a:tc>
                  <a:txBody>
                    <a:bodyPr/>
                    <a:lstStyle/>
                    <a:p>
                      <a:pPr algn="ctr">
                        <a:lnSpc>
                          <a:spcPct val="107000"/>
                        </a:lnSpc>
                        <a:spcAft>
                          <a:spcPts val="800"/>
                        </a:spcAft>
                      </a:pPr>
                      <a:endParaRPr lang="en-GB" sz="1100" dirty="0">
                        <a:solidFill>
                          <a:srgbClr val="FF0000"/>
                        </a:solidFill>
                      </a:endParaRPr>
                    </a:p>
                  </a:txBody>
                  <a:tcPr marL="36001" marR="36001" marT="0" marB="0" anchor="ctr"/>
                </a:tc>
                <a:extLst>
                  <a:ext uri="{0D108BD9-81ED-4DB2-BD59-A6C34878D82A}">
                    <a16:rowId xmlns:a16="http://schemas.microsoft.com/office/drawing/2014/main" val="2427066551"/>
                  </a:ext>
                </a:extLst>
              </a:tr>
            </a:tbl>
          </a:graphicData>
        </a:graphic>
      </p:graphicFrame>
      <p:sp>
        <p:nvSpPr>
          <p:cNvPr id="5" name="Espace réservé du contenu 2">
            <a:extLst>
              <a:ext uri="{FF2B5EF4-FFF2-40B4-BE49-F238E27FC236}">
                <a16:creationId xmlns:a16="http://schemas.microsoft.com/office/drawing/2014/main" id="{462FE80A-FC48-F513-66A4-C2C71960FE50}"/>
              </a:ext>
            </a:extLst>
          </p:cNvPr>
          <p:cNvSpPr>
            <a:spLocks noGrp="1"/>
          </p:cNvSpPr>
          <p:nvPr>
            <p:ph idx="1"/>
          </p:nvPr>
        </p:nvSpPr>
        <p:spPr>
          <a:xfrm>
            <a:off x="647700" y="2498971"/>
            <a:ext cx="11068050" cy="3406775"/>
          </a:xfrm>
        </p:spPr>
        <p:txBody>
          <a:bodyPr/>
          <a:lstStyle/>
          <a:p>
            <a:pPr marL="287338" lvl="0" indent="-287338" fontAlgn="base">
              <a:lnSpc>
                <a:spcPct val="93000"/>
              </a:lnSpc>
              <a:spcBef>
                <a:spcPct val="15000"/>
              </a:spcBef>
              <a:spcAft>
                <a:spcPct val="15000"/>
              </a:spcAft>
              <a:buSzPct val="100000"/>
              <a:buNone/>
              <a:tabLst>
                <a:tab pos="285750" algn="l"/>
              </a:tabLst>
              <a:defRPr/>
            </a:pPr>
            <a:r>
              <a:rPr lang="en-GB" sz="1400" b="1" u="sng" dirty="0">
                <a:cs typeface="Arial" pitchFamily="34" charset="0"/>
              </a:rPr>
              <a:t>Purpose</a:t>
            </a:r>
          </a:p>
          <a:p>
            <a:pPr marL="287338" indent="-287338">
              <a:lnSpc>
                <a:spcPct val="93000"/>
              </a:lnSpc>
              <a:spcBef>
                <a:spcPct val="15000"/>
              </a:spcBef>
              <a:spcAft>
                <a:spcPct val="15000"/>
              </a:spcAft>
              <a:buSzPct val="100000"/>
              <a:tabLst>
                <a:tab pos="285750" algn="l"/>
              </a:tabLst>
              <a:defRPr/>
            </a:pPr>
            <a:r>
              <a:rPr lang="en-US" sz="1400" dirty="0">
                <a:solidFill>
                  <a:srgbClr val="000000"/>
                </a:solidFill>
                <a:effectLst/>
                <a:ea typeface="MS Mincho" panose="02020609040205080304" pitchFamily="49" charset="-128"/>
              </a:rPr>
              <a:t>This study aims to Identify and evaluate the opportunities for improving HEVC-based services. </a:t>
            </a:r>
          </a:p>
          <a:p>
            <a:pPr marL="0" indent="0">
              <a:lnSpc>
                <a:spcPct val="93000"/>
              </a:lnSpc>
              <a:spcBef>
                <a:spcPct val="15000"/>
              </a:spcBef>
              <a:spcAft>
                <a:spcPct val="15000"/>
              </a:spcAft>
              <a:buSzPct val="100000"/>
              <a:buNone/>
              <a:tabLst>
                <a:tab pos="285750" algn="l"/>
              </a:tabLst>
              <a:defRPr/>
            </a:pPr>
            <a:r>
              <a:rPr lang="en-GB" sz="1400" b="1" u="sng" dirty="0">
                <a:cs typeface="Arial" pitchFamily="34" charset="0"/>
              </a:rPr>
              <a:t>Progress in the last quarter</a:t>
            </a:r>
          </a:p>
          <a:p>
            <a:pPr lvl="0" fontAlgn="base">
              <a:lnSpc>
                <a:spcPct val="93000"/>
              </a:lnSpc>
              <a:spcBef>
                <a:spcPct val="15000"/>
              </a:spcBef>
              <a:spcAft>
                <a:spcPct val="15000"/>
              </a:spcAft>
              <a:buSzPct val="100000"/>
              <a:tabLst>
                <a:tab pos="285750" algn="l"/>
              </a:tabLst>
              <a:defRPr/>
            </a:pPr>
            <a:r>
              <a:rPr lang="en-US" altLang="zh-CN" sz="1400" dirty="0">
                <a:cs typeface="Arial" pitchFamily="34" charset="0"/>
              </a:rPr>
              <a:t>On Multiview extensions: agreed updates to HEVC Multiview coding, latency sensitive applications that would require a dedicated encoding configuration.</a:t>
            </a:r>
          </a:p>
          <a:p>
            <a:pPr lvl="0" fontAlgn="base">
              <a:lnSpc>
                <a:spcPct val="93000"/>
              </a:lnSpc>
              <a:spcBef>
                <a:spcPct val="15000"/>
              </a:spcBef>
              <a:spcAft>
                <a:spcPct val="15000"/>
              </a:spcAft>
              <a:buSzPct val="100000"/>
              <a:tabLst>
                <a:tab pos="285750" algn="l"/>
              </a:tabLst>
              <a:defRPr/>
            </a:pPr>
            <a:r>
              <a:rPr lang="en-US" altLang="zh-CN" sz="1400" dirty="0">
                <a:cs typeface="Arial" pitchFamily="34" charset="0"/>
              </a:rPr>
              <a:t>On scalable extensions: agreed updates to the draft TR.</a:t>
            </a:r>
          </a:p>
          <a:p>
            <a:pPr lvl="0" fontAlgn="base">
              <a:lnSpc>
                <a:spcPct val="93000"/>
              </a:lnSpc>
              <a:spcBef>
                <a:spcPct val="15000"/>
              </a:spcBef>
              <a:spcAft>
                <a:spcPct val="15000"/>
              </a:spcAft>
              <a:buSzPct val="100000"/>
              <a:tabLst>
                <a:tab pos="285750" algn="l"/>
              </a:tabLst>
              <a:defRPr/>
            </a:pPr>
            <a:r>
              <a:rPr lang="en-US" altLang="zh-CN" sz="1400" dirty="0">
                <a:cs typeface="Arial" pitchFamily="34" charset="0"/>
              </a:rPr>
              <a:t>On 4:4:4: reviewed some ongoing external activities in HEIF.</a:t>
            </a:r>
          </a:p>
          <a:p>
            <a:pPr lvl="0" fontAlgn="base">
              <a:lnSpc>
                <a:spcPct val="93000"/>
              </a:lnSpc>
              <a:spcBef>
                <a:spcPct val="15000"/>
              </a:spcBef>
              <a:spcAft>
                <a:spcPct val="15000"/>
              </a:spcAft>
              <a:buSzPct val="100000"/>
              <a:tabLst>
                <a:tab pos="285750" algn="l"/>
              </a:tabLst>
              <a:defRPr/>
            </a:pPr>
            <a:r>
              <a:rPr lang="en-US" altLang="zh-CN" sz="1400" dirty="0">
                <a:cs typeface="Arial" pitchFamily="34" charset="0"/>
              </a:rPr>
              <a:t>On general aspects: the scope and background have been updated.</a:t>
            </a:r>
          </a:p>
          <a:p>
            <a:pPr lvl="0" fontAlgn="base">
              <a:lnSpc>
                <a:spcPct val="93000"/>
              </a:lnSpc>
              <a:spcBef>
                <a:spcPct val="15000"/>
              </a:spcBef>
              <a:spcAft>
                <a:spcPct val="15000"/>
              </a:spcAft>
              <a:buSzPct val="100000"/>
              <a:tabLst>
                <a:tab pos="285750" algn="l"/>
              </a:tabLst>
              <a:defRPr/>
            </a:pPr>
            <a:r>
              <a:rPr lang="en-US" altLang="zh-CN" sz="1400" dirty="0">
                <a:cs typeface="Arial" pitchFamily="34" charset="0"/>
                <a:hlinkClick r:id="rId3"/>
              </a:rPr>
              <a:t>SP-231304</a:t>
            </a:r>
            <a:r>
              <a:rPr lang="en-US" altLang="zh-CN" sz="1400" dirty="0">
                <a:cs typeface="Arial" pitchFamily="34" charset="0"/>
              </a:rPr>
              <a:t>: TR 26.966-100 - Evaluation of new HEVC coding tools presented for information.</a:t>
            </a:r>
          </a:p>
          <a:p>
            <a:pPr marL="0" lvl="0" indent="0" fontAlgn="base">
              <a:lnSpc>
                <a:spcPct val="93000"/>
              </a:lnSpc>
              <a:spcBef>
                <a:spcPct val="15000"/>
              </a:spcBef>
              <a:spcAft>
                <a:spcPct val="15000"/>
              </a:spcAft>
              <a:buSzPct val="100000"/>
              <a:buNone/>
              <a:tabLst>
                <a:tab pos="285750" algn="l"/>
              </a:tabLst>
              <a:defRPr/>
            </a:pPr>
            <a:r>
              <a:rPr lang="en-GB" sz="1400" b="1" u="sng" dirty="0">
                <a:cs typeface="Arial" pitchFamily="34" charset="0"/>
              </a:rPr>
              <a:t>Next steps</a:t>
            </a:r>
          </a:p>
          <a:p>
            <a:pPr marL="342900" marR="0" lvl="0" indent="-342900" algn="l" defTabSz="914400" rtl="0" eaLnBrk="0" fontAlgn="base" latinLnBrk="0" hangingPunct="0">
              <a:lnSpc>
                <a:spcPct val="93000"/>
              </a:lnSpc>
              <a:spcBef>
                <a:spcPct val="15000"/>
              </a:spcBef>
              <a:spcAft>
                <a:spcPct val="15000"/>
              </a:spcAft>
              <a:buClrTx/>
              <a:buSzPct val="100000"/>
              <a:buFontTx/>
              <a:buBlip>
                <a:blip r:embed="rId4"/>
              </a:buBlip>
              <a:tabLst>
                <a:tab pos="285750" algn="l"/>
              </a:tabLst>
              <a:defRPr/>
            </a:pPr>
            <a:r>
              <a:rPr kumimoji="0" lang="en-US" altLang="zh-CN" sz="1400" b="0" i="0" u="none" strike="noStrike" kern="0" cap="none" spc="0" normalizeH="0" baseline="0" noProof="0" dirty="0">
                <a:ln>
                  <a:noFill/>
                </a:ln>
                <a:solidFill>
                  <a:prstClr val="black"/>
                </a:solidFill>
                <a:effectLst/>
                <a:uLnTx/>
                <a:uFillTx/>
                <a:latin typeface="Calibri"/>
                <a:ea typeface="宋体" panose="02010600030101010101" pitchFamily="2" charset="-122"/>
                <a:cs typeface="Arial" pitchFamily="34" charset="0"/>
              </a:rPr>
              <a:t>Complete evaluations and conclusions on solutions.</a:t>
            </a:r>
          </a:p>
          <a:p>
            <a:pPr marL="342900" marR="0" lvl="0" indent="-342900" algn="l" defTabSz="914400" rtl="0" eaLnBrk="0" fontAlgn="base" latinLnBrk="0" hangingPunct="0">
              <a:lnSpc>
                <a:spcPct val="93000"/>
              </a:lnSpc>
              <a:spcBef>
                <a:spcPct val="15000"/>
              </a:spcBef>
              <a:spcAft>
                <a:spcPct val="15000"/>
              </a:spcAft>
              <a:buClrTx/>
              <a:buSzPct val="100000"/>
              <a:buFontTx/>
              <a:buBlip>
                <a:blip r:embed="rId4"/>
              </a:buBlip>
              <a:tabLst>
                <a:tab pos="285750" algn="l"/>
              </a:tabLst>
              <a:defRPr/>
            </a:pPr>
            <a:r>
              <a:rPr kumimoji="0" lang="en-US" altLang="zh-CN" sz="1400" b="0" i="0" u="none" strike="noStrike" kern="0" cap="none" spc="0" normalizeH="0" baseline="0" noProof="0" dirty="0">
                <a:ln>
                  <a:noFill/>
                </a:ln>
                <a:solidFill>
                  <a:prstClr val="black"/>
                </a:solidFill>
                <a:effectLst/>
                <a:uLnTx/>
                <a:uFillTx/>
                <a:latin typeface="Calibri"/>
                <a:ea typeface="宋体" panose="02010600030101010101" pitchFamily="2" charset="-122"/>
                <a:cs typeface="Arial" pitchFamily="34" charset="0"/>
              </a:rPr>
              <a:t>Endorse work item summary.</a:t>
            </a:r>
          </a:p>
          <a:p>
            <a:pPr>
              <a:lnSpc>
                <a:spcPct val="93000"/>
              </a:lnSpc>
              <a:spcBef>
                <a:spcPct val="15000"/>
              </a:spcBef>
              <a:spcAft>
                <a:spcPct val="15000"/>
              </a:spcAft>
              <a:buSzPct val="100000"/>
              <a:tabLst>
                <a:tab pos="285750" algn="l"/>
              </a:tabLst>
              <a:defRPr/>
            </a:pPr>
            <a:r>
              <a:rPr lang="en-US" altLang="zh-CN" sz="1400" dirty="0">
                <a:cs typeface="Arial" pitchFamily="34" charset="0"/>
              </a:rPr>
              <a:t>TR 26.966-200 - Evaluation of new HEVC coding tools presented for approval.</a:t>
            </a:r>
          </a:p>
          <a:p>
            <a:pPr marL="342900" marR="0" lvl="0" indent="-342900" algn="l" defTabSz="914400" rtl="0" eaLnBrk="0" fontAlgn="base" latinLnBrk="0" hangingPunct="0">
              <a:lnSpc>
                <a:spcPct val="93000"/>
              </a:lnSpc>
              <a:spcBef>
                <a:spcPct val="15000"/>
              </a:spcBef>
              <a:spcAft>
                <a:spcPct val="15000"/>
              </a:spcAft>
              <a:buClrTx/>
              <a:buSzPct val="100000"/>
              <a:buFontTx/>
              <a:buBlip>
                <a:blip r:embed="rId4"/>
              </a:buBlip>
              <a:tabLst>
                <a:tab pos="285750" algn="l"/>
              </a:tabLst>
              <a:defRPr/>
            </a:pPr>
            <a:endParaRPr kumimoji="0" lang="en-US" altLang="zh-CN" sz="1400" b="0" i="0" u="none" strike="noStrike" kern="0" cap="none" spc="0" normalizeH="0" baseline="0" noProof="0" dirty="0">
              <a:ln>
                <a:noFill/>
              </a:ln>
              <a:solidFill>
                <a:prstClr val="black"/>
              </a:solidFill>
              <a:effectLst/>
              <a:uLnTx/>
              <a:uFillTx/>
              <a:latin typeface="Calibri"/>
              <a:ea typeface="宋体" panose="02010600030101010101" pitchFamily="2" charset="-122"/>
              <a:cs typeface="Arial" pitchFamily="34" charset="0"/>
            </a:endParaRPr>
          </a:p>
          <a:p>
            <a:pPr marL="287338" indent="-287338">
              <a:lnSpc>
                <a:spcPct val="93000"/>
              </a:lnSpc>
              <a:spcBef>
                <a:spcPct val="15000"/>
              </a:spcBef>
              <a:spcAft>
                <a:spcPct val="15000"/>
              </a:spcAft>
              <a:buSzPct val="100000"/>
              <a:tabLst>
                <a:tab pos="285750" algn="l"/>
              </a:tabLst>
              <a:defRPr/>
            </a:pPr>
            <a:endParaRPr lang="en-US" sz="1400" dirty="0">
              <a:solidFill>
                <a:srgbClr val="000000"/>
              </a:solidFill>
              <a:effectLst/>
              <a:ea typeface="MS Mincho" panose="02020609040205080304" pitchFamily="49" charset="-128"/>
            </a:endParaRPr>
          </a:p>
          <a:p>
            <a:pPr marL="287338" indent="-287338">
              <a:buNone/>
            </a:pPr>
            <a:endParaRPr lang="fr-FR" sz="1400" dirty="0"/>
          </a:p>
        </p:txBody>
      </p:sp>
    </p:spTree>
    <p:extLst>
      <p:ext uri="{BB962C8B-B14F-4D97-AF65-F5344CB8AC3E}">
        <p14:creationId xmlns:p14="http://schemas.microsoft.com/office/powerpoint/2010/main" val="1090708191"/>
      </p:ext>
    </p:extLst>
  </p:cSld>
  <p:clrMapOvr>
    <a:masterClrMapping/>
  </p:clrMapOvr>
  <p:transition spd="slow"/>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Title 1">
            <a:extLst>
              <a:ext uri="{FF2B5EF4-FFF2-40B4-BE49-F238E27FC236}">
                <a16:creationId xmlns:a16="http://schemas.microsoft.com/office/drawing/2014/main" id="{40AB3C44-8A1D-4921-A803-B5281B64AC81}"/>
              </a:ext>
            </a:extLst>
          </p:cNvPr>
          <p:cNvSpPr>
            <a:spLocks noGrp="1"/>
          </p:cNvSpPr>
          <p:nvPr>
            <p:ph type="title"/>
          </p:nvPr>
        </p:nvSpPr>
        <p:spPr>
          <a:xfrm>
            <a:off x="2012949" y="196850"/>
            <a:ext cx="7285055" cy="1143000"/>
          </a:xfrm>
        </p:spPr>
        <p:txBody>
          <a:bodyPr/>
          <a:lstStyle/>
          <a:p>
            <a:r>
              <a:rPr lang="en-US" sz="3200" dirty="0"/>
              <a:t>Feasibility Study on Avatars for Real-Time Communication </a:t>
            </a:r>
            <a:r>
              <a:rPr lang="en-US" altLang="en-US" dirty="0"/>
              <a:t>(</a:t>
            </a:r>
            <a:r>
              <a:rPr lang="en-US" sz="3200" dirty="0"/>
              <a:t>FS_AVATAR</a:t>
            </a:r>
            <a:r>
              <a:rPr lang="en-US" altLang="en-US" dirty="0"/>
              <a:t>)</a:t>
            </a:r>
          </a:p>
        </p:txBody>
      </p:sp>
      <p:graphicFrame>
        <p:nvGraphicFramePr>
          <p:cNvPr id="2" name="Table 1">
            <a:extLst>
              <a:ext uri="{FF2B5EF4-FFF2-40B4-BE49-F238E27FC236}">
                <a16:creationId xmlns:a16="http://schemas.microsoft.com/office/drawing/2014/main" id="{004C38DC-C29D-45E8-AF35-89281BD7F4E2}"/>
              </a:ext>
            </a:extLst>
          </p:cNvPr>
          <p:cNvGraphicFramePr>
            <a:graphicFrameLocks noGrp="1"/>
          </p:cNvGraphicFramePr>
          <p:nvPr>
            <p:extLst>
              <p:ext uri="{D42A27DB-BD31-4B8C-83A1-F6EECF244321}">
                <p14:modId xmlns:p14="http://schemas.microsoft.com/office/powerpoint/2010/main" val="1286663320"/>
              </p:ext>
            </p:extLst>
          </p:nvPr>
        </p:nvGraphicFramePr>
        <p:xfrm>
          <a:off x="647700" y="1454150"/>
          <a:ext cx="10084901" cy="616021"/>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3341114364"/>
                    </a:ext>
                  </a:extLst>
                </a:gridCol>
                <a:gridCol w="3844407">
                  <a:extLst>
                    <a:ext uri="{9D8B030D-6E8A-4147-A177-3AD203B41FA5}">
                      <a16:colId xmlns:a16="http://schemas.microsoft.com/office/drawing/2014/main" val="598130756"/>
                    </a:ext>
                  </a:extLst>
                </a:gridCol>
                <a:gridCol w="1095473">
                  <a:extLst>
                    <a:ext uri="{9D8B030D-6E8A-4147-A177-3AD203B41FA5}">
                      <a16:colId xmlns:a16="http://schemas.microsoft.com/office/drawing/2014/main" val="545303104"/>
                    </a:ext>
                  </a:extLst>
                </a:gridCol>
                <a:gridCol w="807092">
                  <a:extLst>
                    <a:ext uri="{9D8B030D-6E8A-4147-A177-3AD203B41FA5}">
                      <a16:colId xmlns:a16="http://schemas.microsoft.com/office/drawing/2014/main" val="1647222598"/>
                    </a:ext>
                  </a:extLst>
                </a:gridCol>
                <a:gridCol w="551732">
                  <a:extLst>
                    <a:ext uri="{9D8B030D-6E8A-4147-A177-3AD203B41FA5}">
                      <a16:colId xmlns:a16="http://schemas.microsoft.com/office/drawing/2014/main" val="2410094054"/>
                    </a:ext>
                  </a:extLst>
                </a:gridCol>
                <a:gridCol w="643064">
                  <a:extLst>
                    <a:ext uri="{9D8B030D-6E8A-4147-A177-3AD203B41FA5}">
                      <a16:colId xmlns:a16="http://schemas.microsoft.com/office/drawing/2014/main" val="2623286339"/>
                    </a:ext>
                  </a:extLst>
                </a:gridCol>
                <a:gridCol w="643064">
                  <a:extLst>
                    <a:ext uri="{9D8B030D-6E8A-4147-A177-3AD203B41FA5}">
                      <a16:colId xmlns:a16="http://schemas.microsoft.com/office/drawing/2014/main" val="870915920"/>
                    </a:ext>
                  </a:extLst>
                </a:gridCol>
                <a:gridCol w="1898167">
                  <a:extLst>
                    <a:ext uri="{9D8B030D-6E8A-4147-A177-3AD203B41FA5}">
                      <a16:colId xmlns:a16="http://schemas.microsoft.com/office/drawing/2014/main" val="1657485886"/>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385689174"/>
                  </a:ext>
                </a:extLst>
              </a:tr>
              <a:tr h="265183">
                <a:tc>
                  <a:txBody>
                    <a:bodyPr/>
                    <a:lstStyle/>
                    <a:p>
                      <a:pPr algn="r" fontAlgn="b"/>
                      <a:r>
                        <a:rPr lang="en-US" sz="1100" dirty="0">
                          <a:solidFill>
                            <a:schemeClr val="bg1"/>
                          </a:solidFill>
                        </a:rPr>
                        <a:t>1000019</a:t>
                      </a:r>
                    </a:p>
                  </a:txBody>
                  <a:tcPr marL="9525" marR="9525" marT="9525" marB="0" anchor="b"/>
                </a:tc>
                <a:tc>
                  <a:txBody>
                    <a:bodyPr/>
                    <a:lstStyle/>
                    <a:p>
                      <a:pPr algn="l" fontAlgn="b"/>
                      <a:r>
                        <a:rPr lang="en-US" sz="1100" dirty="0">
                          <a:solidFill>
                            <a:schemeClr val="tx1"/>
                          </a:solidFill>
                        </a:rPr>
                        <a:t>Feasibility Study on Avatars for Real-Time Communication</a:t>
                      </a:r>
                    </a:p>
                  </a:txBody>
                  <a:tcPr marL="9525" marR="9525" marT="9525" marB="0" anchor="b"/>
                </a:tc>
                <a:tc>
                  <a:txBody>
                    <a:bodyPr/>
                    <a:lstStyle/>
                    <a:p>
                      <a:pPr algn="l" fontAlgn="b"/>
                      <a:r>
                        <a:rPr lang="en-US" sz="1100" dirty="0">
                          <a:solidFill>
                            <a:schemeClr val="tx1"/>
                          </a:solidFill>
                        </a:rPr>
                        <a:t>FS_AVATAR </a:t>
                      </a:r>
                    </a:p>
                  </a:txBody>
                  <a:tcPr marL="9525" marR="9525" marT="9525" marB="0" anchor="b"/>
                </a:tc>
                <a:tc>
                  <a:txBody>
                    <a:bodyPr/>
                    <a:lstStyle/>
                    <a:p>
                      <a:pPr algn="r" fontAlgn="b"/>
                      <a:r>
                        <a:rPr lang="en-US" sz="1100" dirty="0">
                          <a:solidFill>
                            <a:schemeClr val="tx1"/>
                          </a:solidFill>
                        </a:rPr>
                        <a:t>3/3/2024</a:t>
                      </a:r>
                    </a:p>
                  </a:txBody>
                  <a:tcPr marL="9525" marR="9525" marT="9525" marB="0" anchor="b"/>
                </a:tc>
                <a:tc>
                  <a:txBody>
                    <a:bodyPr/>
                    <a:lstStyle/>
                    <a:p>
                      <a:pPr algn="r" fontAlgn="b"/>
                      <a:r>
                        <a:rPr lang="en-US" sz="1100" dirty="0">
                          <a:solidFill>
                            <a:schemeClr val="tx1"/>
                          </a:solidFill>
                        </a:rPr>
                        <a:t>5%</a:t>
                      </a:r>
                    </a:p>
                  </a:txBody>
                  <a:tcPr marL="9525" marR="9525" marT="9525" marB="0" anchor="b"/>
                </a:tc>
                <a:tc>
                  <a:txBody>
                    <a:bodyPr/>
                    <a:lstStyle/>
                    <a:p>
                      <a:pPr algn="l" fontAlgn="b"/>
                      <a:r>
                        <a:rPr lang="en-US" sz="1100" b="0" i="0" u="none" kern="1200" dirty="0">
                          <a:solidFill>
                            <a:schemeClr val="dk1"/>
                          </a:solidFill>
                          <a:effectLst/>
                          <a:latin typeface="+mn-lt"/>
                          <a:ea typeface="+mn-ea"/>
                          <a:cs typeface="+mn-cs"/>
                          <a:hlinkClick r:id="rId2" action="ppaction://hlinkfile"/>
                        </a:rPr>
                        <a:t>SP-230544</a:t>
                      </a:r>
                      <a:endParaRPr lang="en-US" sz="1100" b="0" u="none" dirty="0">
                        <a:solidFill>
                          <a:schemeClr val="tx1"/>
                        </a:solidFill>
                        <a:latin typeface="+mn-lt"/>
                      </a:endParaRPr>
                    </a:p>
                  </a:txBody>
                  <a:tcPr marL="9525" marR="9525" marT="9525" marB="0" anchor="b"/>
                </a:tc>
                <a:tc>
                  <a:txBody>
                    <a:bodyPr/>
                    <a:lstStyle/>
                    <a:p>
                      <a:pPr algn="ctr">
                        <a:lnSpc>
                          <a:spcPct val="107000"/>
                        </a:lnSpc>
                        <a:spcAft>
                          <a:spcPts val="800"/>
                        </a:spcAft>
                      </a:pPr>
                      <a:r>
                        <a:rPr lang="en-GB" sz="1100" dirty="0">
                          <a:solidFill>
                            <a:srgbClr val="FF0000"/>
                          </a:solidFill>
                        </a:rPr>
                        <a:t>20%</a:t>
                      </a:r>
                    </a:p>
                  </a:txBody>
                  <a:tcPr marL="36001" marR="36001" marT="0" marB="0" anchor="ctr"/>
                </a:tc>
                <a:tc>
                  <a:txBody>
                    <a:bodyPr/>
                    <a:lstStyle/>
                    <a:p>
                      <a:pPr algn="ctr">
                        <a:lnSpc>
                          <a:spcPct val="107000"/>
                        </a:lnSpc>
                        <a:spcAft>
                          <a:spcPts val="800"/>
                        </a:spcAft>
                      </a:pPr>
                      <a:endParaRPr lang="en-GB" sz="1100" dirty="0">
                        <a:solidFill>
                          <a:srgbClr val="FF0000"/>
                        </a:solidFill>
                      </a:endParaRPr>
                    </a:p>
                  </a:txBody>
                  <a:tcPr marL="36001" marR="36001" marT="0" marB="0" anchor="ctr"/>
                </a:tc>
                <a:extLst>
                  <a:ext uri="{0D108BD9-81ED-4DB2-BD59-A6C34878D82A}">
                    <a16:rowId xmlns:a16="http://schemas.microsoft.com/office/drawing/2014/main" val="2427066551"/>
                  </a:ext>
                </a:extLst>
              </a:tr>
            </a:tbl>
          </a:graphicData>
        </a:graphic>
      </p:graphicFrame>
      <p:sp>
        <p:nvSpPr>
          <p:cNvPr id="5" name="Espace réservé du contenu 2">
            <a:extLst>
              <a:ext uri="{FF2B5EF4-FFF2-40B4-BE49-F238E27FC236}">
                <a16:creationId xmlns:a16="http://schemas.microsoft.com/office/drawing/2014/main" id="{462FE80A-FC48-F513-66A4-C2C71960FE50}"/>
              </a:ext>
            </a:extLst>
          </p:cNvPr>
          <p:cNvSpPr>
            <a:spLocks noGrp="1"/>
          </p:cNvSpPr>
          <p:nvPr>
            <p:ph idx="1"/>
          </p:nvPr>
        </p:nvSpPr>
        <p:spPr>
          <a:xfrm>
            <a:off x="647701" y="2254929"/>
            <a:ext cx="11068050" cy="4029986"/>
          </a:xfrm>
        </p:spPr>
        <p:txBody>
          <a:bodyPr/>
          <a:lstStyle/>
          <a:p>
            <a:pPr marL="287338" lvl="0" indent="-287338" fontAlgn="base">
              <a:lnSpc>
                <a:spcPct val="93000"/>
              </a:lnSpc>
              <a:spcBef>
                <a:spcPct val="15000"/>
              </a:spcBef>
              <a:spcAft>
                <a:spcPct val="15000"/>
              </a:spcAft>
              <a:buSzPct val="100000"/>
              <a:buNone/>
              <a:tabLst>
                <a:tab pos="285750" algn="l"/>
              </a:tabLst>
              <a:defRPr/>
            </a:pPr>
            <a:r>
              <a:rPr lang="en-GB" sz="1400" b="1" u="sng" dirty="0">
                <a:cs typeface="Arial" pitchFamily="34" charset="0"/>
              </a:rPr>
              <a:t>Purpose</a:t>
            </a:r>
          </a:p>
          <a:p>
            <a:pPr marL="287338" indent="-287338">
              <a:lnSpc>
                <a:spcPct val="93000"/>
              </a:lnSpc>
              <a:spcBef>
                <a:spcPct val="15000"/>
              </a:spcBef>
              <a:spcAft>
                <a:spcPct val="15000"/>
              </a:spcAft>
              <a:buSzPct val="100000"/>
              <a:tabLst>
                <a:tab pos="285750" algn="l"/>
              </a:tabLst>
              <a:defRPr/>
            </a:pPr>
            <a:r>
              <a:rPr lang="en-US" sz="1400" dirty="0">
                <a:solidFill>
                  <a:srgbClr val="000000"/>
                </a:solidFill>
                <a:effectLst/>
                <a:ea typeface="MS Mincho" panose="02020609040205080304" pitchFamily="49" charset="-128"/>
              </a:rPr>
              <a:t>Based on relevant TR 22.856 use cases, the study item aims, among other objectives, to collect and document Avatar animation and representation approaches, document the requirements for an interoperable base Avatar format.</a:t>
            </a:r>
          </a:p>
          <a:p>
            <a:pPr marL="0" indent="0">
              <a:lnSpc>
                <a:spcPct val="93000"/>
              </a:lnSpc>
              <a:spcBef>
                <a:spcPct val="15000"/>
              </a:spcBef>
              <a:spcAft>
                <a:spcPct val="15000"/>
              </a:spcAft>
              <a:buSzPct val="100000"/>
              <a:buNone/>
              <a:tabLst>
                <a:tab pos="285750" algn="l"/>
              </a:tabLst>
              <a:defRPr/>
            </a:pPr>
            <a:r>
              <a:rPr lang="en-GB" sz="1400" b="1" u="sng" dirty="0">
                <a:cs typeface="Arial" pitchFamily="34" charset="0"/>
              </a:rPr>
              <a:t>Progress in the last quarter</a:t>
            </a:r>
          </a:p>
          <a:p>
            <a:pPr lvl="0" fontAlgn="base">
              <a:lnSpc>
                <a:spcPct val="93000"/>
              </a:lnSpc>
              <a:spcBef>
                <a:spcPct val="15000"/>
              </a:spcBef>
              <a:spcAft>
                <a:spcPct val="15000"/>
              </a:spcAft>
              <a:buSzPct val="100000"/>
              <a:tabLst>
                <a:tab pos="285750" algn="l"/>
              </a:tabLst>
              <a:defRPr/>
            </a:pPr>
            <a:r>
              <a:rPr lang="en-US" altLang="zh-CN" sz="1400" dirty="0">
                <a:cs typeface="Arial" pitchFamily="34" charset="0"/>
              </a:rPr>
              <a:t>Use cases have been refined to include social and classroom scenario, voice driven avatars and avatar sharing. The associated requirements have been updated accordingly.</a:t>
            </a:r>
          </a:p>
          <a:p>
            <a:pPr lvl="0" fontAlgn="base">
              <a:lnSpc>
                <a:spcPct val="93000"/>
              </a:lnSpc>
              <a:spcBef>
                <a:spcPct val="15000"/>
              </a:spcBef>
              <a:spcAft>
                <a:spcPct val="15000"/>
              </a:spcAft>
              <a:buSzPct val="100000"/>
              <a:tabLst>
                <a:tab pos="285750" algn="l"/>
              </a:tabLst>
              <a:defRPr/>
            </a:pPr>
            <a:r>
              <a:rPr lang="en-US" altLang="zh-CN" sz="1400" dirty="0">
                <a:cs typeface="Arial" pitchFamily="34" charset="0"/>
              </a:rPr>
              <a:t>Offline discussion on reference architecture describing the functional entities. Lead to an agreed consolidated description.</a:t>
            </a:r>
          </a:p>
          <a:p>
            <a:pPr lvl="0" fontAlgn="base">
              <a:lnSpc>
                <a:spcPct val="93000"/>
              </a:lnSpc>
              <a:spcBef>
                <a:spcPct val="15000"/>
              </a:spcBef>
              <a:spcAft>
                <a:spcPct val="15000"/>
              </a:spcAft>
              <a:buSzPct val="100000"/>
              <a:tabLst>
                <a:tab pos="285750" algn="l"/>
              </a:tabLst>
              <a:defRPr/>
            </a:pPr>
            <a:r>
              <a:rPr lang="en-US" altLang="zh-CN" sz="1400" dirty="0">
                <a:cs typeface="Arial" pitchFamily="34" charset="0"/>
              </a:rPr>
              <a:t>On existing solutions, the draft TR documents a model for 3D humanoid avatar representation, called MORGAN, more solutions from the industry are expected to be reviewed on how to represent and animate avatars. </a:t>
            </a:r>
          </a:p>
          <a:p>
            <a:pPr marL="0" lvl="0" indent="0" fontAlgn="base">
              <a:lnSpc>
                <a:spcPct val="93000"/>
              </a:lnSpc>
              <a:spcBef>
                <a:spcPct val="15000"/>
              </a:spcBef>
              <a:spcAft>
                <a:spcPct val="15000"/>
              </a:spcAft>
              <a:buSzPct val="100000"/>
              <a:buNone/>
              <a:tabLst>
                <a:tab pos="285750" algn="l"/>
              </a:tabLst>
              <a:defRPr/>
            </a:pPr>
            <a:r>
              <a:rPr lang="en-GB" sz="1400" b="1" u="sng" dirty="0">
                <a:cs typeface="Arial" pitchFamily="34" charset="0"/>
              </a:rPr>
              <a:t>Next steps</a:t>
            </a:r>
          </a:p>
          <a:p>
            <a:pPr marL="342900" marR="0" lvl="0" indent="-342900" algn="l" defTabSz="914400" rtl="0" eaLnBrk="0" fontAlgn="base" latinLnBrk="0" hangingPunct="0">
              <a:lnSpc>
                <a:spcPct val="93000"/>
              </a:lnSpc>
              <a:spcBef>
                <a:spcPct val="15000"/>
              </a:spcBef>
              <a:spcAft>
                <a:spcPct val="15000"/>
              </a:spcAft>
              <a:buClrTx/>
              <a:buSzPct val="100000"/>
              <a:buFontTx/>
              <a:buBlip>
                <a:blip r:embed="rId3"/>
              </a:buBlip>
              <a:tabLst>
                <a:tab pos="285750" algn="l"/>
              </a:tabLst>
              <a:defRPr/>
            </a:pPr>
            <a:r>
              <a:rPr kumimoji="0" lang="en-US" altLang="zh-CN" sz="1400" b="0" i="0" u="none" strike="noStrike" kern="0" cap="none" spc="0" normalizeH="0" baseline="0" noProof="0" dirty="0">
                <a:ln>
                  <a:noFill/>
                </a:ln>
                <a:solidFill>
                  <a:prstClr val="black"/>
                </a:solidFill>
                <a:effectLst/>
                <a:uLnTx/>
                <a:uFillTx/>
                <a:latin typeface="Calibri"/>
                <a:ea typeface="宋体" panose="02010600030101010101" pitchFamily="2" charset="-122"/>
                <a:cs typeface="Arial" pitchFamily="34" charset="0"/>
              </a:rPr>
              <a:t>Study the integration of Avatars into the RTC services (including WebRTC and IMS).</a:t>
            </a:r>
          </a:p>
          <a:p>
            <a:pPr marL="342900" marR="0" lvl="0" indent="-342900" algn="l" defTabSz="914400" rtl="0" eaLnBrk="0" fontAlgn="base" latinLnBrk="0" hangingPunct="0">
              <a:lnSpc>
                <a:spcPct val="93000"/>
              </a:lnSpc>
              <a:spcBef>
                <a:spcPct val="15000"/>
              </a:spcBef>
              <a:spcAft>
                <a:spcPct val="15000"/>
              </a:spcAft>
              <a:buClrTx/>
              <a:buSzPct val="100000"/>
              <a:buFontTx/>
              <a:buBlip>
                <a:blip r:embed="rId3"/>
              </a:buBlip>
              <a:tabLst>
                <a:tab pos="285750" algn="l"/>
              </a:tabLst>
              <a:defRPr/>
            </a:pPr>
            <a:r>
              <a:rPr kumimoji="0" lang="en-US" altLang="zh-CN" sz="1400" b="0" i="0" u="none" strike="noStrike" kern="0" cap="none" spc="0" normalizeH="0" baseline="0" noProof="0" dirty="0">
                <a:ln>
                  <a:noFill/>
                </a:ln>
                <a:solidFill>
                  <a:prstClr val="black"/>
                </a:solidFill>
                <a:effectLst/>
                <a:uLnTx/>
                <a:uFillTx/>
                <a:latin typeface="Calibri"/>
                <a:ea typeface="宋体" panose="02010600030101010101" pitchFamily="2" charset="-122"/>
                <a:cs typeface="Arial" pitchFamily="34" charset="0"/>
              </a:rPr>
              <a:t>Study the cross-operation with split rendering.</a:t>
            </a:r>
          </a:p>
          <a:p>
            <a:pPr marL="342900" marR="0" lvl="0" indent="-342900" algn="l" defTabSz="914400" rtl="0" eaLnBrk="0" fontAlgn="base" latinLnBrk="0" hangingPunct="0">
              <a:lnSpc>
                <a:spcPct val="93000"/>
              </a:lnSpc>
              <a:spcBef>
                <a:spcPct val="15000"/>
              </a:spcBef>
              <a:spcAft>
                <a:spcPct val="15000"/>
              </a:spcAft>
              <a:buClrTx/>
              <a:buSzPct val="100000"/>
              <a:buFontTx/>
              <a:buBlip>
                <a:blip r:embed="rId3"/>
              </a:buBlip>
              <a:tabLst>
                <a:tab pos="285750" algn="l"/>
              </a:tabLst>
              <a:defRPr/>
            </a:pPr>
            <a:r>
              <a:rPr kumimoji="0" lang="en-US" altLang="zh-CN" sz="1400" b="0" i="0" u="none" strike="noStrike" kern="0" cap="none" spc="0" normalizeH="0" baseline="0" noProof="0" dirty="0">
                <a:ln>
                  <a:noFill/>
                </a:ln>
                <a:solidFill>
                  <a:prstClr val="black"/>
                </a:solidFill>
                <a:effectLst/>
                <a:uLnTx/>
                <a:uFillTx/>
                <a:latin typeface="Calibri"/>
                <a:ea typeface="宋体" panose="02010600030101010101" pitchFamily="2" charset="-122"/>
                <a:cs typeface="Arial" pitchFamily="34" charset="0"/>
              </a:rPr>
              <a:t>Investigate the QoS, processing, and storage requirements for Avatars.</a:t>
            </a:r>
          </a:p>
          <a:p>
            <a:pPr marL="342900" marR="0" lvl="0" indent="-342900" algn="l" defTabSz="914400" rtl="0" eaLnBrk="0" fontAlgn="base" latinLnBrk="0" hangingPunct="0">
              <a:lnSpc>
                <a:spcPct val="93000"/>
              </a:lnSpc>
              <a:spcBef>
                <a:spcPct val="15000"/>
              </a:spcBef>
              <a:spcAft>
                <a:spcPct val="15000"/>
              </a:spcAft>
              <a:buClrTx/>
              <a:buSzPct val="100000"/>
              <a:buFontTx/>
              <a:buBlip>
                <a:blip r:embed="rId3"/>
              </a:buBlip>
              <a:tabLst>
                <a:tab pos="285750" algn="l"/>
              </a:tabLst>
              <a:defRPr/>
            </a:pPr>
            <a:r>
              <a:rPr kumimoji="0" lang="en-US" altLang="zh-CN" sz="1400" b="0" i="0" u="none" strike="noStrike" kern="0" cap="none" spc="0" normalizeH="0" baseline="0" noProof="0" dirty="0">
                <a:ln>
                  <a:noFill/>
                </a:ln>
                <a:solidFill>
                  <a:prstClr val="black"/>
                </a:solidFill>
                <a:effectLst/>
                <a:uLnTx/>
                <a:uFillTx/>
                <a:latin typeface="Calibri"/>
                <a:ea typeface="宋体" panose="02010600030101010101" pitchFamily="2" charset="-122"/>
                <a:cs typeface="Arial" pitchFamily="34" charset="0"/>
              </a:rPr>
              <a:t>In collaboration with SA3, investigate security aspects of Avatars, including authentication, privacy, DRM, …</a:t>
            </a:r>
          </a:p>
          <a:p>
            <a:pPr marL="342900" marR="0" lvl="0" indent="-342900" algn="l" defTabSz="914400" rtl="0" eaLnBrk="0" fontAlgn="base" latinLnBrk="0" hangingPunct="0">
              <a:lnSpc>
                <a:spcPct val="93000"/>
              </a:lnSpc>
              <a:spcBef>
                <a:spcPct val="15000"/>
              </a:spcBef>
              <a:spcAft>
                <a:spcPct val="15000"/>
              </a:spcAft>
              <a:buClrTx/>
              <a:buSzPct val="100000"/>
              <a:buFontTx/>
              <a:buBlip>
                <a:blip r:embed="rId3"/>
              </a:buBlip>
              <a:tabLst>
                <a:tab pos="285750" algn="l"/>
              </a:tabLst>
              <a:defRPr/>
            </a:pPr>
            <a:r>
              <a:rPr kumimoji="0" lang="en-US" altLang="zh-CN" sz="1400" b="0" i="0" u="none" strike="noStrike" kern="0" cap="none" spc="0" normalizeH="0" baseline="0" noProof="0" dirty="0">
                <a:ln>
                  <a:noFill/>
                </a:ln>
                <a:solidFill>
                  <a:prstClr val="black"/>
                </a:solidFill>
                <a:effectLst/>
                <a:uLnTx/>
                <a:uFillTx/>
                <a:latin typeface="Calibri"/>
                <a:ea typeface="宋体" panose="02010600030101010101" pitchFamily="2" charset="-122"/>
                <a:cs typeface="Arial" pitchFamily="34" charset="0"/>
              </a:rPr>
              <a:t>Document the network procedures and the impact on the 5G-RTC architecture.</a:t>
            </a:r>
          </a:p>
          <a:p>
            <a:pPr marL="342900" marR="0" lvl="0" indent="-342900" algn="l" defTabSz="914400" rtl="0" eaLnBrk="0" fontAlgn="base" latinLnBrk="0" hangingPunct="0">
              <a:lnSpc>
                <a:spcPct val="93000"/>
              </a:lnSpc>
              <a:spcBef>
                <a:spcPct val="15000"/>
              </a:spcBef>
              <a:spcAft>
                <a:spcPct val="15000"/>
              </a:spcAft>
              <a:buClrTx/>
              <a:buSzPct val="100000"/>
              <a:buFontTx/>
              <a:buBlip>
                <a:blip r:embed="rId3"/>
              </a:buBlip>
              <a:tabLst>
                <a:tab pos="285750" algn="l"/>
              </a:tabLst>
              <a:defRPr/>
            </a:pPr>
            <a:r>
              <a:rPr kumimoji="0" lang="en-US" altLang="zh-CN" sz="1400" b="0" i="0" u="none" strike="noStrike" kern="0" cap="none" spc="0" normalizeH="0" baseline="0" noProof="0" dirty="0">
                <a:ln>
                  <a:noFill/>
                </a:ln>
                <a:solidFill>
                  <a:prstClr val="black"/>
                </a:solidFill>
                <a:effectLst/>
                <a:uLnTx/>
                <a:uFillTx/>
                <a:latin typeface="Calibri"/>
                <a:ea typeface="宋体" panose="02010600030101010101" pitchFamily="2" charset="-122"/>
                <a:cs typeface="Arial" pitchFamily="34" charset="0"/>
              </a:rPr>
              <a:t>Finalize conclusions of the TR</a:t>
            </a:r>
          </a:p>
          <a:p>
            <a:pPr marL="287338" indent="-287338">
              <a:lnSpc>
                <a:spcPct val="93000"/>
              </a:lnSpc>
              <a:spcBef>
                <a:spcPct val="15000"/>
              </a:spcBef>
              <a:spcAft>
                <a:spcPct val="15000"/>
              </a:spcAft>
              <a:buSzPct val="100000"/>
              <a:tabLst>
                <a:tab pos="285750" algn="l"/>
              </a:tabLst>
              <a:defRPr/>
            </a:pPr>
            <a:endParaRPr lang="en-US" sz="1400" dirty="0">
              <a:solidFill>
                <a:srgbClr val="000000"/>
              </a:solidFill>
              <a:effectLst/>
              <a:ea typeface="MS Mincho" panose="02020609040205080304" pitchFamily="49" charset="-128"/>
            </a:endParaRPr>
          </a:p>
          <a:p>
            <a:pPr marL="287338" indent="-287338">
              <a:buNone/>
            </a:pPr>
            <a:endParaRPr lang="fr-FR" sz="1400" dirty="0"/>
          </a:p>
        </p:txBody>
      </p:sp>
    </p:spTree>
    <p:extLst>
      <p:ext uri="{BB962C8B-B14F-4D97-AF65-F5344CB8AC3E}">
        <p14:creationId xmlns:p14="http://schemas.microsoft.com/office/powerpoint/2010/main" val="1603538421"/>
      </p:ext>
    </p:extLst>
  </p:cSld>
  <p:clrMapOvr>
    <a:masterClrMapping/>
  </p:clrMapOvr>
  <p:transition spd="slow"/>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Title 1">
            <a:extLst>
              <a:ext uri="{FF2B5EF4-FFF2-40B4-BE49-F238E27FC236}">
                <a16:creationId xmlns:a16="http://schemas.microsoft.com/office/drawing/2014/main" id="{40AB3C44-8A1D-4921-A803-B5281B64AC81}"/>
              </a:ext>
            </a:extLst>
          </p:cNvPr>
          <p:cNvSpPr>
            <a:spLocks noGrp="1"/>
          </p:cNvSpPr>
          <p:nvPr>
            <p:ph type="title"/>
          </p:nvPr>
        </p:nvSpPr>
        <p:spPr>
          <a:xfrm>
            <a:off x="2012950" y="196850"/>
            <a:ext cx="6827838" cy="1143000"/>
          </a:xfrm>
        </p:spPr>
        <p:txBody>
          <a:bodyPr/>
          <a:lstStyle/>
          <a:p>
            <a:r>
              <a:rPr lang="en-US" altLang="en-US" dirty="0"/>
              <a:t>New Work and Study Item(s)</a:t>
            </a:r>
          </a:p>
        </p:txBody>
      </p:sp>
      <p:graphicFrame>
        <p:nvGraphicFramePr>
          <p:cNvPr id="2" name="Table 1">
            <a:extLst>
              <a:ext uri="{FF2B5EF4-FFF2-40B4-BE49-F238E27FC236}">
                <a16:creationId xmlns:a16="http://schemas.microsoft.com/office/drawing/2014/main" id="{004C38DC-C29D-45E8-AF35-89281BD7F4E2}"/>
              </a:ext>
            </a:extLst>
          </p:cNvPr>
          <p:cNvGraphicFramePr>
            <a:graphicFrameLocks noGrp="1"/>
          </p:cNvGraphicFramePr>
          <p:nvPr>
            <p:extLst>
              <p:ext uri="{D42A27DB-BD31-4B8C-83A1-F6EECF244321}">
                <p14:modId xmlns:p14="http://schemas.microsoft.com/office/powerpoint/2010/main" val="4136271539"/>
              </p:ext>
            </p:extLst>
          </p:nvPr>
        </p:nvGraphicFramePr>
        <p:xfrm>
          <a:off x="647700" y="1454150"/>
          <a:ext cx="10084901" cy="647699"/>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3341114364"/>
                    </a:ext>
                  </a:extLst>
                </a:gridCol>
                <a:gridCol w="3844407">
                  <a:extLst>
                    <a:ext uri="{9D8B030D-6E8A-4147-A177-3AD203B41FA5}">
                      <a16:colId xmlns:a16="http://schemas.microsoft.com/office/drawing/2014/main" val="598130756"/>
                    </a:ext>
                  </a:extLst>
                </a:gridCol>
                <a:gridCol w="1095473">
                  <a:extLst>
                    <a:ext uri="{9D8B030D-6E8A-4147-A177-3AD203B41FA5}">
                      <a16:colId xmlns:a16="http://schemas.microsoft.com/office/drawing/2014/main" val="545303104"/>
                    </a:ext>
                  </a:extLst>
                </a:gridCol>
                <a:gridCol w="807092">
                  <a:extLst>
                    <a:ext uri="{9D8B030D-6E8A-4147-A177-3AD203B41FA5}">
                      <a16:colId xmlns:a16="http://schemas.microsoft.com/office/drawing/2014/main" val="1647222598"/>
                    </a:ext>
                  </a:extLst>
                </a:gridCol>
                <a:gridCol w="551732">
                  <a:extLst>
                    <a:ext uri="{9D8B030D-6E8A-4147-A177-3AD203B41FA5}">
                      <a16:colId xmlns:a16="http://schemas.microsoft.com/office/drawing/2014/main" val="2410094054"/>
                    </a:ext>
                  </a:extLst>
                </a:gridCol>
                <a:gridCol w="643064">
                  <a:extLst>
                    <a:ext uri="{9D8B030D-6E8A-4147-A177-3AD203B41FA5}">
                      <a16:colId xmlns:a16="http://schemas.microsoft.com/office/drawing/2014/main" val="2623286339"/>
                    </a:ext>
                  </a:extLst>
                </a:gridCol>
                <a:gridCol w="643064">
                  <a:extLst>
                    <a:ext uri="{9D8B030D-6E8A-4147-A177-3AD203B41FA5}">
                      <a16:colId xmlns:a16="http://schemas.microsoft.com/office/drawing/2014/main" val="870915920"/>
                    </a:ext>
                  </a:extLst>
                </a:gridCol>
                <a:gridCol w="1898167">
                  <a:extLst>
                    <a:ext uri="{9D8B030D-6E8A-4147-A177-3AD203B41FA5}">
                      <a16:colId xmlns:a16="http://schemas.microsoft.com/office/drawing/2014/main" val="1657485886"/>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385689174"/>
                  </a:ext>
                </a:extLst>
              </a:tr>
              <a:tr h="296861">
                <a:tc>
                  <a:txBody>
                    <a:bodyPr/>
                    <a:lstStyle/>
                    <a:p>
                      <a:pPr algn="r" fontAlgn="b"/>
                      <a:endParaRPr lang="en-US" sz="1100" dirty="0">
                        <a:solidFill>
                          <a:schemeClr val="bg1"/>
                        </a:solidFill>
                      </a:endParaRPr>
                    </a:p>
                  </a:txBody>
                  <a:tcPr marL="9525" marR="9525" marT="9525" marB="0" anchor="b"/>
                </a:tc>
                <a:tc>
                  <a:txBody>
                    <a:bodyPr/>
                    <a:lstStyle/>
                    <a:p>
                      <a:pPr algn="l" fontAlgn="b"/>
                      <a:r>
                        <a:rPr lang="en-US" sz="1100" dirty="0">
                          <a:solidFill>
                            <a:schemeClr val="tx1"/>
                          </a:solidFill>
                        </a:rPr>
                        <a:t>n/a</a:t>
                      </a:r>
                    </a:p>
                  </a:txBody>
                  <a:tcPr marL="9525" marR="9525" marT="9525" marB="0" anchor="b"/>
                </a:tc>
                <a:tc>
                  <a:txBody>
                    <a:bodyPr/>
                    <a:lstStyle/>
                    <a:p>
                      <a:pPr algn="l" fontAlgn="b"/>
                      <a:endParaRPr lang="en-US" sz="1100" dirty="0">
                        <a:solidFill>
                          <a:schemeClr val="tx1"/>
                        </a:solidFill>
                      </a:endParaRPr>
                    </a:p>
                  </a:txBody>
                  <a:tcPr marL="9525" marR="9525" marT="9525" marB="0" anchor="b"/>
                </a:tc>
                <a:tc>
                  <a:txBody>
                    <a:bodyPr/>
                    <a:lstStyle/>
                    <a:p>
                      <a:pPr algn="r" fontAlgn="b"/>
                      <a:endParaRPr lang="en-US" sz="1100" dirty="0">
                        <a:solidFill>
                          <a:schemeClr val="tx1"/>
                        </a:solidFill>
                      </a:endParaRPr>
                    </a:p>
                  </a:txBody>
                  <a:tcPr marL="9525" marR="9525" marT="9525" marB="0" anchor="b"/>
                </a:tc>
                <a:tc>
                  <a:txBody>
                    <a:bodyPr/>
                    <a:lstStyle/>
                    <a:p>
                      <a:pPr algn="r" fontAlgn="b"/>
                      <a:endParaRPr lang="en-US" sz="1100" dirty="0">
                        <a:solidFill>
                          <a:schemeClr val="tx1"/>
                        </a:solidFill>
                      </a:endParaRPr>
                    </a:p>
                  </a:txBody>
                  <a:tcPr marL="9525" marR="9525" marT="9525" marB="0" anchor="b"/>
                </a:tc>
                <a:tc>
                  <a:txBody>
                    <a:bodyPr/>
                    <a:lstStyle/>
                    <a:p>
                      <a:pPr algn="l" fontAlgn="b"/>
                      <a:endParaRPr lang="en-US" sz="1100" b="0" u="none" dirty="0">
                        <a:solidFill>
                          <a:schemeClr val="tx1"/>
                        </a:solidFill>
                        <a:latin typeface="+mn-lt"/>
                      </a:endParaRPr>
                    </a:p>
                  </a:txBody>
                  <a:tcPr marL="9525" marR="9525" marT="9525" marB="0" anchor="b"/>
                </a:tc>
                <a:tc>
                  <a:txBody>
                    <a:bodyPr/>
                    <a:lstStyle/>
                    <a:p>
                      <a:pPr algn="ctr">
                        <a:lnSpc>
                          <a:spcPct val="107000"/>
                        </a:lnSpc>
                        <a:spcAft>
                          <a:spcPts val="800"/>
                        </a:spcAft>
                      </a:pPr>
                      <a:endParaRPr lang="en-GB" sz="1100" dirty="0">
                        <a:solidFill>
                          <a:srgbClr val="FF0000"/>
                        </a:solidFill>
                      </a:endParaRPr>
                    </a:p>
                  </a:txBody>
                  <a:tcPr marL="36001" marR="36001" marT="0" marB="0" anchor="ctr"/>
                </a:tc>
                <a:tc>
                  <a:txBody>
                    <a:bodyPr/>
                    <a:lstStyle/>
                    <a:p>
                      <a:pPr algn="ctr">
                        <a:lnSpc>
                          <a:spcPct val="107000"/>
                        </a:lnSpc>
                        <a:spcAft>
                          <a:spcPts val="800"/>
                        </a:spcAft>
                      </a:pPr>
                      <a:endParaRPr lang="en-GB" sz="1100" dirty="0">
                        <a:solidFill>
                          <a:srgbClr val="FF0000"/>
                        </a:solidFill>
                      </a:endParaRPr>
                    </a:p>
                  </a:txBody>
                  <a:tcPr marL="36001" marR="36001" marT="0" marB="0" anchor="ctr"/>
                </a:tc>
                <a:extLst>
                  <a:ext uri="{0D108BD9-81ED-4DB2-BD59-A6C34878D82A}">
                    <a16:rowId xmlns:a16="http://schemas.microsoft.com/office/drawing/2014/main" val="3369673689"/>
                  </a:ext>
                </a:extLst>
              </a:tr>
            </a:tbl>
          </a:graphicData>
        </a:graphic>
      </p:graphicFrame>
    </p:spTree>
    <p:extLst>
      <p:ext uri="{BB962C8B-B14F-4D97-AF65-F5344CB8AC3E}">
        <p14:creationId xmlns:p14="http://schemas.microsoft.com/office/powerpoint/2010/main" val="87331106"/>
      </p:ext>
    </p:extLst>
  </p:cSld>
  <p:clrMapOvr>
    <a:masterClrMapping/>
  </p:clrMapOvr>
  <p:transition spd="slow"/>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Title 1">
            <a:extLst>
              <a:ext uri="{FF2B5EF4-FFF2-40B4-BE49-F238E27FC236}">
                <a16:creationId xmlns:a16="http://schemas.microsoft.com/office/drawing/2014/main" id="{86C50518-DEA9-4CC6-B6A9-32EC81A15DFD}"/>
              </a:ext>
            </a:extLst>
          </p:cNvPr>
          <p:cNvSpPr>
            <a:spLocks noGrp="1"/>
          </p:cNvSpPr>
          <p:nvPr>
            <p:ph type="title"/>
          </p:nvPr>
        </p:nvSpPr>
        <p:spPr>
          <a:xfrm>
            <a:off x="1955800" y="398463"/>
            <a:ext cx="6827838" cy="704850"/>
          </a:xfrm>
        </p:spPr>
        <p:txBody>
          <a:bodyPr/>
          <a:lstStyle/>
          <a:p>
            <a:pPr>
              <a:lnSpc>
                <a:spcPct val="90000"/>
              </a:lnSpc>
            </a:pPr>
            <a:r>
              <a:rPr lang="fi-FI" altLang="en-US" dirty="0"/>
              <a:t>Dependencies on IETF drafts in SA4</a:t>
            </a:r>
            <a:endParaRPr lang="en-US" altLang="en-US" dirty="0"/>
          </a:p>
        </p:txBody>
      </p:sp>
      <p:sp>
        <p:nvSpPr>
          <p:cNvPr id="3" name="Content Placeholder 2">
            <a:extLst>
              <a:ext uri="{FF2B5EF4-FFF2-40B4-BE49-F238E27FC236}">
                <a16:creationId xmlns:a16="http://schemas.microsoft.com/office/drawing/2014/main" id="{4543591D-CBE1-4CCF-A10F-6BC80E874418}"/>
              </a:ext>
            </a:extLst>
          </p:cNvPr>
          <p:cNvSpPr>
            <a:spLocks noGrp="1"/>
          </p:cNvSpPr>
          <p:nvPr>
            <p:ph idx="1"/>
          </p:nvPr>
        </p:nvSpPr>
        <p:spPr>
          <a:xfrm>
            <a:off x="2027238" y="1222376"/>
            <a:ext cx="8585200" cy="4132263"/>
          </a:xfrm>
        </p:spPr>
        <p:txBody>
          <a:bodyPr/>
          <a:lstStyle/>
          <a:p>
            <a:pPr>
              <a:lnSpc>
                <a:spcPct val="85000"/>
              </a:lnSpc>
              <a:spcBef>
                <a:spcPts val="1200"/>
              </a:spcBef>
              <a:defRPr/>
            </a:pPr>
            <a:r>
              <a:rPr lang="en-GB" altLang="en-US" sz="1600" dirty="0"/>
              <a:t>No new dependency introduced </a:t>
            </a:r>
          </a:p>
          <a:p>
            <a:pPr>
              <a:lnSpc>
                <a:spcPct val="85000"/>
              </a:lnSpc>
              <a:spcBef>
                <a:spcPts val="1200"/>
              </a:spcBef>
              <a:defRPr/>
            </a:pPr>
            <a:r>
              <a:rPr lang="fi-FI" altLang="en-US" sz="1600" dirty="0">
                <a:cs typeface="Arial" panose="020B0604020202020204" pitchFamily="34" charset="0"/>
              </a:rPr>
              <a:t>All dependencies removed</a:t>
            </a:r>
          </a:p>
          <a:p>
            <a:pPr>
              <a:lnSpc>
                <a:spcPct val="85000"/>
              </a:lnSpc>
              <a:spcBef>
                <a:spcPts val="1200"/>
              </a:spcBef>
              <a:defRPr/>
            </a:pPr>
            <a:r>
              <a:rPr lang="en-GB" altLang="en-US" sz="1600" dirty="0"/>
              <a:t>IETF dependencies in SA4: new ones with </a:t>
            </a:r>
            <a:r>
              <a:rPr lang="en-GB" altLang="en-US" sz="1600" dirty="0">
                <a:solidFill>
                  <a:srgbClr val="FF0000"/>
                </a:solidFill>
              </a:rPr>
              <a:t>red colour</a:t>
            </a:r>
            <a:r>
              <a:rPr lang="en-GB" altLang="en-US" sz="1600" dirty="0"/>
              <a:t>, those removed with </a:t>
            </a:r>
            <a:r>
              <a:rPr lang="en-GB" altLang="en-US" sz="1600" dirty="0">
                <a:solidFill>
                  <a:srgbClr val="006600"/>
                </a:solidFill>
              </a:rPr>
              <a:t>green colour</a:t>
            </a:r>
            <a:r>
              <a:rPr lang="en-GB" altLang="en-US" sz="1600" dirty="0"/>
              <a:t>, and other updates by </a:t>
            </a:r>
            <a:r>
              <a:rPr lang="en-GB" altLang="en-US" sz="1600" dirty="0">
                <a:solidFill>
                  <a:srgbClr val="0000FF"/>
                </a:solidFill>
              </a:rPr>
              <a:t>blue colour</a:t>
            </a:r>
            <a:r>
              <a:rPr lang="en-GB" altLang="en-US" sz="1600" dirty="0"/>
              <a:t>:</a:t>
            </a:r>
          </a:p>
          <a:p>
            <a:pPr marL="0" indent="0">
              <a:spcBef>
                <a:spcPts val="600"/>
              </a:spcBef>
              <a:buNone/>
              <a:defRPr/>
            </a:pPr>
            <a:endParaRPr lang="en-GB" altLang="en-US" sz="1800" dirty="0"/>
          </a:p>
        </p:txBody>
      </p:sp>
      <p:graphicFrame>
        <p:nvGraphicFramePr>
          <p:cNvPr id="5" name="Table 4">
            <a:extLst>
              <a:ext uri="{FF2B5EF4-FFF2-40B4-BE49-F238E27FC236}">
                <a16:creationId xmlns:a16="http://schemas.microsoft.com/office/drawing/2014/main" id="{6A493079-1B61-46F9-88B0-EB1C89D9F1F7}"/>
              </a:ext>
            </a:extLst>
          </p:cNvPr>
          <p:cNvGraphicFramePr>
            <a:graphicFrameLocks noGrp="1"/>
          </p:cNvGraphicFramePr>
          <p:nvPr>
            <p:extLst>
              <p:ext uri="{D42A27DB-BD31-4B8C-83A1-F6EECF244321}">
                <p14:modId xmlns:p14="http://schemas.microsoft.com/office/powerpoint/2010/main" val="3852346496"/>
              </p:ext>
            </p:extLst>
          </p:nvPr>
        </p:nvGraphicFramePr>
        <p:xfrm>
          <a:off x="2114551" y="2928939"/>
          <a:ext cx="8281987" cy="662111"/>
        </p:xfrm>
        <a:graphic>
          <a:graphicData uri="http://schemas.openxmlformats.org/drawingml/2006/table">
            <a:tbl>
              <a:tblPr/>
              <a:tblGrid>
                <a:gridCol w="1878934">
                  <a:extLst>
                    <a:ext uri="{9D8B030D-6E8A-4147-A177-3AD203B41FA5}">
                      <a16:colId xmlns:a16="http://schemas.microsoft.com/office/drawing/2014/main" val="20000"/>
                    </a:ext>
                  </a:extLst>
                </a:gridCol>
                <a:gridCol w="536027">
                  <a:extLst>
                    <a:ext uri="{9D8B030D-6E8A-4147-A177-3AD203B41FA5}">
                      <a16:colId xmlns:a16="http://schemas.microsoft.com/office/drawing/2014/main" val="20001"/>
                    </a:ext>
                  </a:extLst>
                </a:gridCol>
                <a:gridCol w="818001">
                  <a:extLst>
                    <a:ext uri="{9D8B030D-6E8A-4147-A177-3AD203B41FA5}">
                      <a16:colId xmlns:a16="http://schemas.microsoft.com/office/drawing/2014/main" val="20002"/>
                    </a:ext>
                  </a:extLst>
                </a:gridCol>
                <a:gridCol w="2452168">
                  <a:extLst>
                    <a:ext uri="{9D8B030D-6E8A-4147-A177-3AD203B41FA5}">
                      <a16:colId xmlns:a16="http://schemas.microsoft.com/office/drawing/2014/main" val="20003"/>
                    </a:ext>
                  </a:extLst>
                </a:gridCol>
                <a:gridCol w="1277486">
                  <a:extLst>
                    <a:ext uri="{9D8B030D-6E8A-4147-A177-3AD203B41FA5}">
                      <a16:colId xmlns:a16="http://schemas.microsoft.com/office/drawing/2014/main" val="20004"/>
                    </a:ext>
                  </a:extLst>
                </a:gridCol>
                <a:gridCol w="1319371">
                  <a:extLst>
                    <a:ext uri="{9D8B030D-6E8A-4147-A177-3AD203B41FA5}">
                      <a16:colId xmlns:a16="http://schemas.microsoft.com/office/drawing/2014/main" val="20005"/>
                    </a:ext>
                  </a:extLst>
                </a:gridCol>
              </a:tblGrid>
              <a:tr h="382891">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IETF draft name</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3GPP spec. number</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CR# which introduced the dependency</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Responsible person (in SA4)</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Feature (Release)</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defRPr/>
                      </a:pPr>
                      <a:r>
                        <a:rPr kumimoji="0" lang="en-US" altLang="en-US"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Comments</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extLst>
                  <a:ext uri="{0D108BD9-81ED-4DB2-BD59-A6C34878D82A}">
                    <a16:rowId xmlns:a16="http://schemas.microsoft.com/office/drawing/2014/main" val="10000"/>
                  </a:ext>
                </a:extLst>
              </a:tr>
              <a:tr h="175602">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FF0000"/>
                          </a:solidFill>
                          <a:effectLst/>
                          <a:latin typeface="Arial" panose="020B0604020202020204" pitchFamily="34" charset="0"/>
                          <a:cs typeface="Arial" panose="020B0604020202020204" pitchFamily="34" charset="0"/>
                        </a:rPr>
                        <a:t>Draft draft-ietf-mimi-content-01</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FF0000"/>
                          </a:solidFill>
                          <a:effectLst/>
                          <a:latin typeface="Arial" panose="020B0604020202020204" pitchFamily="34" charset="0"/>
                          <a:cs typeface="Arial" panose="020B0604020202020204" pitchFamily="34" charset="0"/>
                        </a:rPr>
                        <a:t>26.143</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err="1">
                          <a:ln>
                            <a:noFill/>
                          </a:ln>
                          <a:solidFill>
                            <a:srgbClr val="FF0000"/>
                          </a:solidFill>
                          <a:effectLst/>
                          <a:latin typeface="Arial" panose="020B0604020202020204" pitchFamily="34" charset="0"/>
                          <a:cs typeface="Arial" panose="020B0604020202020204" pitchFamily="34" charset="0"/>
                        </a:rPr>
                        <a:t>pCR</a:t>
                      </a:r>
                      <a:r>
                        <a:rPr kumimoji="0" lang="en-US" altLang="en-US" sz="800" b="0" i="0" u="none" strike="noStrike" cap="none" normalizeH="0" baseline="0" dirty="0">
                          <a:ln>
                            <a:noFill/>
                          </a:ln>
                          <a:solidFill>
                            <a:srgbClr val="FF0000"/>
                          </a:solidFill>
                          <a:effectLst/>
                          <a:latin typeface="Arial" panose="020B0604020202020204" pitchFamily="34" charset="0"/>
                          <a:cs typeface="Arial" panose="020B0604020202020204" pitchFamily="34" charset="0"/>
                        </a:rPr>
                        <a:t> in S4aI230183</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FF0000"/>
                          </a:solidFill>
                          <a:effectLst/>
                          <a:latin typeface="Arial" panose="020B0604020202020204" pitchFamily="34" charset="0"/>
                          <a:cs typeface="Arial" panose="020B0604020202020204" pitchFamily="34" charset="0"/>
                        </a:rPr>
                        <a:t>Frédéric Gabin</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FF0000"/>
                          </a:solidFill>
                          <a:effectLst/>
                          <a:latin typeface="Arial" panose="020B0604020202020204" pitchFamily="34" charset="0"/>
                          <a:cs typeface="Arial" panose="020B0604020202020204" pitchFamily="34" charset="0"/>
                        </a:rPr>
                        <a:t>PROMISE (Rel-18)</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rgbClr val="FF0000"/>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2226438999"/>
      </p:ext>
    </p:extLst>
  </p:cSld>
  <p:clrMapOvr>
    <a:masterClrMapping/>
  </p:clrMapOvr>
  <p:transition spd="slow"/>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itle 1">
            <a:extLst>
              <a:ext uri="{FF2B5EF4-FFF2-40B4-BE49-F238E27FC236}">
                <a16:creationId xmlns:a16="http://schemas.microsoft.com/office/drawing/2014/main" id="{1F7DEF2F-1E27-4045-857E-7F61676DE0D1}"/>
              </a:ext>
            </a:extLst>
          </p:cNvPr>
          <p:cNvSpPr>
            <a:spLocks noGrp="1"/>
          </p:cNvSpPr>
          <p:nvPr>
            <p:ph type="title"/>
          </p:nvPr>
        </p:nvSpPr>
        <p:spPr/>
        <p:txBody>
          <a:bodyPr/>
          <a:lstStyle/>
          <a:p>
            <a:r>
              <a:rPr lang="en-US" dirty="0"/>
              <a:t>SA4 agreements for Rel-19</a:t>
            </a:r>
            <a:endParaRPr lang="en-US" altLang="en-US" dirty="0"/>
          </a:p>
        </p:txBody>
      </p:sp>
      <p:sp>
        <p:nvSpPr>
          <p:cNvPr id="3" name="Espace réservé du contenu 2">
            <a:extLst>
              <a:ext uri="{FF2B5EF4-FFF2-40B4-BE49-F238E27FC236}">
                <a16:creationId xmlns:a16="http://schemas.microsoft.com/office/drawing/2014/main" id="{977E90B1-601A-4188-AB44-98FAF9413D33}"/>
              </a:ext>
            </a:extLst>
          </p:cNvPr>
          <p:cNvSpPr>
            <a:spLocks noGrp="1"/>
          </p:cNvSpPr>
          <p:nvPr>
            <p:ph idx="1"/>
          </p:nvPr>
        </p:nvSpPr>
        <p:spPr/>
        <p:txBody>
          <a:bodyPr/>
          <a:lstStyle/>
          <a:p>
            <a:r>
              <a:rPr lang="en-US" altLang="zh-CN" sz="2000" dirty="0"/>
              <a:t>Reminder: SA4#124 agreed to start Rel-19 discussions from December 2023:</a:t>
            </a:r>
          </a:p>
          <a:p>
            <a:pPr lvl="1"/>
            <a:r>
              <a:rPr lang="de-DE" sz="1800" dirty="0" err="1"/>
              <a:t>Build</a:t>
            </a:r>
            <a:r>
              <a:rPr lang="de-DE" sz="1800" dirty="0"/>
              <a:t> on </a:t>
            </a:r>
            <a:r>
              <a:rPr lang="de-DE" sz="1800" dirty="0" err="1"/>
              <a:t>leftovers</a:t>
            </a:r>
            <a:r>
              <a:rPr lang="de-DE" sz="1800" dirty="0"/>
              <a:t> </a:t>
            </a:r>
            <a:r>
              <a:rPr lang="de-DE" sz="1800" dirty="0" err="1"/>
              <a:t>from</a:t>
            </a:r>
            <a:r>
              <a:rPr lang="de-DE" sz="1800" dirty="0"/>
              <a:t> Rel-18, </a:t>
            </a:r>
            <a:r>
              <a:rPr lang="de-DE" sz="1800" dirty="0" err="1"/>
              <a:t>studies</a:t>
            </a:r>
            <a:r>
              <a:rPr lang="de-DE" sz="1800" dirty="0"/>
              <a:t> </a:t>
            </a:r>
            <a:r>
              <a:rPr lang="de-DE" sz="1800" dirty="0" err="1"/>
              <a:t>from</a:t>
            </a:r>
            <a:r>
              <a:rPr lang="de-DE" sz="1800" dirty="0"/>
              <a:t> Rel-18, </a:t>
            </a:r>
            <a:r>
              <a:rPr lang="de-DE" sz="1800" dirty="0" err="1"/>
              <a:t>as</a:t>
            </a:r>
            <a:r>
              <a:rPr lang="de-DE" sz="1800" dirty="0"/>
              <a:t> </a:t>
            </a:r>
            <a:r>
              <a:rPr lang="de-DE" sz="1800" dirty="0" err="1"/>
              <a:t>well</a:t>
            </a:r>
            <a:r>
              <a:rPr lang="de-DE" sz="1800" dirty="0"/>
              <a:t> </a:t>
            </a:r>
            <a:r>
              <a:rPr lang="de-DE" sz="1800" dirty="0" err="1"/>
              <a:t>as</a:t>
            </a:r>
            <a:r>
              <a:rPr lang="de-DE" sz="1800" dirty="0"/>
              <a:t> </a:t>
            </a:r>
            <a:r>
              <a:rPr lang="de-DE" sz="1800" dirty="0" err="1"/>
              <a:t>work</a:t>
            </a:r>
            <a:r>
              <a:rPr lang="de-DE" sz="1800" dirty="0"/>
              <a:t> </a:t>
            </a:r>
            <a:r>
              <a:rPr lang="de-DE" sz="1800" dirty="0" err="1"/>
              <a:t>topics</a:t>
            </a:r>
            <a:r>
              <a:rPr lang="de-DE" sz="1800" dirty="0"/>
              <a:t> </a:t>
            </a:r>
            <a:r>
              <a:rPr lang="de-DE" sz="1800" dirty="0" err="1"/>
              <a:t>related</a:t>
            </a:r>
            <a:r>
              <a:rPr lang="de-DE" sz="1800" dirty="0"/>
              <a:t> </a:t>
            </a:r>
            <a:r>
              <a:rPr lang="de-DE" sz="1800" dirty="0" err="1"/>
              <a:t>to</a:t>
            </a:r>
            <a:r>
              <a:rPr lang="de-DE" sz="1800" dirty="0"/>
              <a:t> RAN and SA2 </a:t>
            </a:r>
            <a:r>
              <a:rPr lang="de-DE" sz="1800" dirty="0" err="1"/>
              <a:t>work</a:t>
            </a:r>
            <a:endParaRPr lang="de-DE" sz="1800" dirty="0"/>
          </a:p>
          <a:p>
            <a:pPr lvl="1"/>
            <a:r>
              <a:rPr lang="de-DE" sz="1800" dirty="0" err="1"/>
              <a:t>Identify</a:t>
            </a:r>
            <a:r>
              <a:rPr lang="de-DE" sz="1800" dirty="0"/>
              <a:t> substantial </a:t>
            </a:r>
            <a:r>
              <a:rPr lang="de-DE" sz="1800" dirty="0" err="1"/>
              <a:t>new</a:t>
            </a:r>
            <a:r>
              <a:rPr lang="de-DE" sz="1800" dirty="0"/>
              <a:t> </a:t>
            </a:r>
            <a:r>
              <a:rPr lang="de-DE" sz="1800" dirty="0" err="1"/>
              <a:t>work</a:t>
            </a:r>
            <a:r>
              <a:rPr lang="de-DE" sz="1800" dirty="0"/>
              <a:t> </a:t>
            </a:r>
            <a:r>
              <a:rPr lang="de-DE" sz="1800" dirty="0" err="1"/>
              <a:t>topics</a:t>
            </a:r>
            <a:r>
              <a:rPr lang="de-DE" sz="1800" dirty="0"/>
              <a:t> </a:t>
            </a:r>
            <a:r>
              <a:rPr lang="de-DE" sz="1800" dirty="0" err="1"/>
              <a:t>for</a:t>
            </a:r>
            <a:r>
              <a:rPr lang="de-DE" sz="1800" dirty="0"/>
              <a:t> Rel-19. </a:t>
            </a:r>
          </a:p>
          <a:p>
            <a:pPr lvl="1"/>
            <a:r>
              <a:rPr lang="de-DE" sz="1800" dirty="0"/>
              <a:t>Work </a:t>
            </a:r>
            <a:r>
              <a:rPr lang="de-DE" sz="1800" dirty="0" err="1"/>
              <a:t>with</a:t>
            </a:r>
            <a:r>
              <a:rPr lang="de-DE" sz="1800" dirty="0"/>
              <a:t> </a:t>
            </a:r>
            <a:r>
              <a:rPr lang="de-DE" sz="1800" dirty="0" err="1"/>
              <a:t>requirements</a:t>
            </a:r>
            <a:r>
              <a:rPr lang="de-DE" sz="1800" dirty="0"/>
              <a:t> and </a:t>
            </a:r>
            <a:r>
              <a:rPr lang="de-DE" sz="1800" dirty="0" err="1"/>
              <a:t>inputs</a:t>
            </a:r>
            <a:r>
              <a:rPr lang="de-DE" sz="1800" dirty="0"/>
              <a:t> </a:t>
            </a:r>
            <a:r>
              <a:rPr lang="de-DE" sz="1800" dirty="0" err="1"/>
              <a:t>from</a:t>
            </a:r>
            <a:r>
              <a:rPr lang="de-DE" sz="1800" dirty="0"/>
              <a:t> </a:t>
            </a:r>
            <a:r>
              <a:rPr lang="de-DE" sz="1800" dirty="0" err="1"/>
              <a:t>the</a:t>
            </a:r>
            <a:r>
              <a:rPr lang="de-DE" sz="1800" dirty="0"/>
              <a:t> </a:t>
            </a:r>
            <a:r>
              <a:rPr lang="de-DE" sz="1800" dirty="0" err="1"/>
              <a:t>industry</a:t>
            </a:r>
            <a:r>
              <a:rPr lang="de-DE" sz="1800" dirty="0"/>
              <a:t>: 5G-MAG, Metaverse Standards Forum, etc.</a:t>
            </a:r>
          </a:p>
          <a:p>
            <a:r>
              <a:rPr lang="en-US" altLang="zh-CN" sz="2000" dirty="0"/>
              <a:t>Dedicated SA4 SWG Ad Hoc Telco discussions</a:t>
            </a:r>
          </a:p>
          <a:p>
            <a:pPr lvl="1"/>
            <a:r>
              <a:rPr lang="en-US" altLang="zh-CN" sz="1800" dirty="0"/>
              <a:t>3GPP SA4 Video SWG Telco (December 19th, 2023, 15:00 – 17:00 CET, host Qualcomm) on Rel-19 planning and Rel-18 completion. No decisions.</a:t>
            </a:r>
          </a:p>
          <a:p>
            <a:pPr lvl="1"/>
            <a:r>
              <a:rPr lang="en-US" altLang="zh-CN" sz="1800" dirty="0"/>
              <a:t>3GPP SA4 MBS SWG Telco (January 11</a:t>
            </a:r>
            <a:r>
              <a:rPr lang="en-US" altLang="zh-CN" sz="1800" baseline="30000" dirty="0"/>
              <a:t>th</a:t>
            </a:r>
            <a:r>
              <a:rPr lang="en-US" altLang="zh-CN" sz="1800" dirty="0"/>
              <a:t>, 2024, 15:30-17:30) on Rel-19 planning and Rel-18 completion. No decisions.</a:t>
            </a:r>
          </a:p>
          <a:p>
            <a:pPr lvl="1"/>
            <a:endParaRPr lang="en-US" altLang="zh-CN" sz="1800" dirty="0"/>
          </a:p>
        </p:txBody>
      </p:sp>
    </p:spTree>
    <p:extLst>
      <p:ext uri="{BB962C8B-B14F-4D97-AF65-F5344CB8AC3E}">
        <p14:creationId xmlns:p14="http://schemas.microsoft.com/office/powerpoint/2010/main" val="1021147797"/>
      </p:ext>
    </p:extLst>
  </p:cSld>
  <p:clrMapOvr>
    <a:masterClrMapping/>
  </p:clrMapOvr>
  <p:transition spd="slow"/>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itle 1">
            <a:extLst>
              <a:ext uri="{FF2B5EF4-FFF2-40B4-BE49-F238E27FC236}">
                <a16:creationId xmlns:a16="http://schemas.microsoft.com/office/drawing/2014/main" id="{1F7DEF2F-1E27-4045-857E-7F61676DE0D1}"/>
              </a:ext>
            </a:extLst>
          </p:cNvPr>
          <p:cNvSpPr>
            <a:spLocks noGrp="1"/>
          </p:cNvSpPr>
          <p:nvPr>
            <p:ph type="title"/>
          </p:nvPr>
        </p:nvSpPr>
        <p:spPr/>
        <p:txBody>
          <a:bodyPr/>
          <a:lstStyle/>
          <a:p>
            <a:r>
              <a:rPr lang="en-US" altLang="en-US" dirty="0"/>
              <a:t>Summary of action items</a:t>
            </a:r>
          </a:p>
        </p:txBody>
      </p:sp>
      <p:sp>
        <p:nvSpPr>
          <p:cNvPr id="3" name="Espace réservé du contenu 2">
            <a:extLst>
              <a:ext uri="{FF2B5EF4-FFF2-40B4-BE49-F238E27FC236}">
                <a16:creationId xmlns:a16="http://schemas.microsoft.com/office/drawing/2014/main" id="{977E90B1-601A-4188-AB44-98FAF9413D33}"/>
              </a:ext>
            </a:extLst>
          </p:cNvPr>
          <p:cNvSpPr>
            <a:spLocks noGrp="1"/>
          </p:cNvSpPr>
          <p:nvPr>
            <p:ph idx="1"/>
          </p:nvPr>
        </p:nvSpPr>
        <p:spPr/>
        <p:txBody>
          <a:bodyPr/>
          <a:lstStyle/>
          <a:p>
            <a:pPr eaLnBrk="1" hangingPunct="1">
              <a:lnSpc>
                <a:spcPct val="90000"/>
              </a:lnSpc>
              <a:spcBef>
                <a:spcPts val="2400"/>
              </a:spcBef>
            </a:pPr>
            <a:r>
              <a:rPr lang="en-GB" altLang="en-US" dirty="0"/>
              <a:t> Action Points from SA#101 to SA4:</a:t>
            </a:r>
          </a:p>
          <a:p>
            <a:pPr lvl="1">
              <a:lnSpc>
                <a:spcPct val="90000"/>
              </a:lnSpc>
              <a:spcBef>
                <a:spcPts val="900"/>
              </a:spcBef>
            </a:pPr>
            <a:r>
              <a:rPr lang="en-US" altLang="fr-FR" sz="1800" dirty="0">
                <a:cs typeface="Arial" panose="020B0604020202020204" pitchFamily="34" charset="0"/>
              </a:rPr>
              <a:t>N/A</a:t>
            </a:r>
          </a:p>
          <a:p>
            <a:pPr eaLnBrk="1" hangingPunct="1">
              <a:lnSpc>
                <a:spcPct val="90000"/>
              </a:lnSpc>
              <a:spcBef>
                <a:spcPts val="3000"/>
              </a:spcBef>
            </a:pPr>
            <a:r>
              <a:rPr lang="en-GB" altLang="en-US" dirty="0"/>
              <a:t> Action items from SA4 to SA#102:</a:t>
            </a:r>
          </a:p>
          <a:p>
            <a:pPr lvl="1">
              <a:lnSpc>
                <a:spcPct val="90000"/>
              </a:lnSpc>
              <a:spcBef>
                <a:spcPts val="300"/>
              </a:spcBef>
            </a:pPr>
            <a:r>
              <a:rPr lang="en-US" altLang="en-US" sz="1800" dirty="0"/>
              <a:t>Approve all SA4 agreed CRs</a:t>
            </a:r>
          </a:p>
          <a:p>
            <a:pPr lvl="1">
              <a:lnSpc>
                <a:spcPct val="90000"/>
              </a:lnSpc>
              <a:spcBef>
                <a:spcPts val="300"/>
              </a:spcBef>
            </a:pPr>
            <a:r>
              <a:rPr lang="en-US" altLang="en-US" sz="1800" dirty="0"/>
              <a:t>Approve 2 revised WIDs</a:t>
            </a:r>
          </a:p>
          <a:p>
            <a:pPr lvl="1">
              <a:lnSpc>
                <a:spcPct val="90000"/>
              </a:lnSpc>
              <a:spcBef>
                <a:spcPts val="300"/>
              </a:spcBef>
            </a:pPr>
            <a:r>
              <a:rPr lang="en-US" altLang="en-US" sz="1800" dirty="0"/>
              <a:t>Approve new TR 26.941-200 - Network Slicing Extensions for 5G media services </a:t>
            </a:r>
            <a:r>
              <a:rPr lang="en-US" altLang="zh-CN" sz="1800" dirty="0">
                <a:cs typeface="Arial" pitchFamily="34" charset="0"/>
              </a:rPr>
              <a:t>(</a:t>
            </a:r>
            <a:r>
              <a:rPr lang="en-US" sz="1800" i="0" u="sng" strike="noStrike" dirty="0">
                <a:solidFill>
                  <a:srgbClr val="0000FF"/>
                </a:solidFill>
                <a:effectLst/>
                <a:hlinkClick r:id="rId2"/>
              </a:rPr>
              <a:t>SP-231293</a:t>
            </a:r>
            <a:r>
              <a:rPr lang="en-US" altLang="zh-CN" sz="1800" dirty="0">
                <a:cs typeface="Arial" pitchFamily="34" charset="0"/>
              </a:rPr>
              <a:t>)</a:t>
            </a:r>
          </a:p>
          <a:p>
            <a:pPr lvl="1">
              <a:lnSpc>
                <a:spcPct val="90000"/>
              </a:lnSpc>
              <a:spcBef>
                <a:spcPts val="300"/>
              </a:spcBef>
            </a:pPr>
            <a:endParaRPr lang="en-US" altLang="en-US" sz="1800" dirty="0"/>
          </a:p>
          <a:p>
            <a:pPr lvl="1">
              <a:lnSpc>
                <a:spcPct val="90000"/>
              </a:lnSpc>
              <a:spcBef>
                <a:spcPts val="300"/>
              </a:spcBef>
            </a:pPr>
            <a:endParaRPr lang="en-US" altLang="en-US" sz="1800" dirty="0"/>
          </a:p>
          <a:p>
            <a:pPr lvl="1">
              <a:lnSpc>
                <a:spcPct val="90000"/>
              </a:lnSpc>
              <a:spcBef>
                <a:spcPts val="300"/>
              </a:spcBef>
            </a:pPr>
            <a:endParaRPr lang="en-US" altLang="en-US" sz="1800" dirty="0"/>
          </a:p>
          <a:p>
            <a:endParaRPr lang="fr-FR" dirty="0"/>
          </a:p>
        </p:txBody>
      </p:sp>
    </p:spTree>
    <p:extLst>
      <p:ext uri="{BB962C8B-B14F-4D97-AF65-F5344CB8AC3E}">
        <p14:creationId xmlns:p14="http://schemas.microsoft.com/office/powerpoint/2010/main" val="2462097664"/>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a:extLst>
              <a:ext uri="{FF2B5EF4-FFF2-40B4-BE49-F238E27FC236}">
                <a16:creationId xmlns:a16="http://schemas.microsoft.com/office/drawing/2014/main" id="{A0EDA8E9-B981-40FE-A499-5C3A3FF7B430}"/>
              </a:ext>
            </a:extLst>
          </p:cNvPr>
          <p:cNvSpPr>
            <a:spLocks noGrp="1"/>
          </p:cNvSpPr>
          <p:nvPr>
            <p:ph type="title"/>
          </p:nvPr>
        </p:nvSpPr>
        <p:spPr/>
        <p:txBody>
          <a:bodyPr/>
          <a:lstStyle/>
          <a:p>
            <a:r>
              <a:rPr lang="en-US" altLang="en-US" dirty="0"/>
              <a:t>Meetings held since SA#101 </a:t>
            </a:r>
          </a:p>
        </p:txBody>
      </p:sp>
      <p:sp>
        <p:nvSpPr>
          <p:cNvPr id="2" name="Espace réservé du contenu 1">
            <a:extLst>
              <a:ext uri="{FF2B5EF4-FFF2-40B4-BE49-F238E27FC236}">
                <a16:creationId xmlns:a16="http://schemas.microsoft.com/office/drawing/2014/main" id="{17C79130-A3BC-45EE-8B01-2DF31413434A}"/>
              </a:ext>
            </a:extLst>
          </p:cNvPr>
          <p:cNvSpPr>
            <a:spLocks noGrp="1"/>
          </p:cNvSpPr>
          <p:nvPr>
            <p:ph idx="1"/>
          </p:nvPr>
        </p:nvSpPr>
        <p:spPr/>
        <p:txBody>
          <a:bodyPr/>
          <a:lstStyle/>
          <a:p>
            <a:pPr>
              <a:defRPr/>
            </a:pPr>
            <a:r>
              <a:rPr lang="en-GB" altLang="en-US" sz="2400" dirty="0"/>
              <a:t>SWG AH conference calls (2 to 3 hours each)</a:t>
            </a:r>
          </a:p>
          <a:p>
            <a:pPr lvl="1">
              <a:lnSpc>
                <a:spcPct val="90000"/>
              </a:lnSpc>
              <a:spcBef>
                <a:spcPts val="200"/>
              </a:spcBef>
              <a:tabLst>
                <a:tab pos="1787525" algn="l"/>
                <a:tab pos="3671888" algn="l"/>
              </a:tabLst>
              <a:defRPr/>
            </a:pPr>
            <a:r>
              <a:rPr lang="en-US" sz="2000" dirty="0"/>
              <a:t>MBS SWG (all A.I.s): 12 October, 26 October, 2 November, 30 November, 7 December</a:t>
            </a:r>
          </a:p>
          <a:p>
            <a:pPr lvl="1">
              <a:lnSpc>
                <a:spcPct val="90000"/>
              </a:lnSpc>
              <a:spcBef>
                <a:spcPts val="200"/>
              </a:spcBef>
              <a:tabLst>
                <a:tab pos="1787525" algn="l"/>
                <a:tab pos="3671888" algn="l"/>
              </a:tabLst>
              <a:defRPr/>
            </a:pPr>
            <a:r>
              <a:rPr lang="en-US" sz="2000" dirty="0"/>
              <a:t>Audio SWG: 15 September (</a:t>
            </a:r>
            <a:r>
              <a:rPr lang="en-US" sz="2000" dirty="0" err="1"/>
              <a:t>IVAS_Codec</a:t>
            </a:r>
            <a:r>
              <a:rPr lang="en-US" sz="2000" dirty="0"/>
              <a:t>), 18 September (ISAR), 13 October (</a:t>
            </a:r>
            <a:r>
              <a:rPr lang="en-US" sz="2000" dirty="0" err="1"/>
              <a:t>FS_DaCED</a:t>
            </a:r>
            <a:r>
              <a:rPr lang="en-US" sz="2000" dirty="0"/>
              <a:t>, </a:t>
            </a:r>
            <a:r>
              <a:rPr lang="en-US" sz="2000" dirty="0" err="1"/>
              <a:t>eUET</a:t>
            </a:r>
            <a:r>
              <a:rPr lang="en-US" sz="2000" dirty="0"/>
              <a:t>), 20 October (</a:t>
            </a:r>
            <a:r>
              <a:rPr lang="en-US" sz="2000" dirty="0" err="1"/>
              <a:t>IVAS_Codec</a:t>
            </a:r>
            <a:r>
              <a:rPr lang="en-US" sz="2000" dirty="0"/>
              <a:t>, ISAR), 23 October (</a:t>
            </a:r>
            <a:r>
              <a:rPr lang="en-US" sz="2000" dirty="0" err="1"/>
              <a:t>FS_DaCED</a:t>
            </a:r>
            <a:r>
              <a:rPr lang="en-US" sz="2000" dirty="0"/>
              <a:t>, </a:t>
            </a:r>
            <a:r>
              <a:rPr lang="en-US" sz="2000" dirty="0" err="1"/>
              <a:t>eUET</a:t>
            </a:r>
            <a:r>
              <a:rPr lang="en-US" sz="2000" dirty="0"/>
              <a:t>, ATIAS), 27 October (</a:t>
            </a:r>
            <a:r>
              <a:rPr lang="en-US" sz="2000" dirty="0" err="1"/>
              <a:t>IVAS_Codec</a:t>
            </a:r>
            <a:r>
              <a:rPr lang="en-US" sz="2000" dirty="0"/>
              <a:t>, ISAR), 1 December (</a:t>
            </a:r>
            <a:r>
              <a:rPr lang="en-US" sz="2000" dirty="0" err="1"/>
              <a:t>eUET</a:t>
            </a:r>
            <a:r>
              <a:rPr lang="en-US" sz="2000" dirty="0"/>
              <a:t>) </a:t>
            </a:r>
            <a:endParaRPr lang="en-US" sz="1600" dirty="0"/>
          </a:p>
          <a:p>
            <a:pPr lvl="1">
              <a:lnSpc>
                <a:spcPct val="90000"/>
              </a:lnSpc>
              <a:spcBef>
                <a:spcPts val="200"/>
              </a:spcBef>
              <a:tabLst>
                <a:tab pos="1787525" algn="l"/>
                <a:tab pos="3671888" algn="l"/>
              </a:tabLst>
              <a:defRPr/>
            </a:pPr>
            <a:r>
              <a:rPr lang="en-US" sz="2000" dirty="0"/>
              <a:t>RTC SWG (all A.I.s): 11 and 25 October, 29 November (EE), 6 December</a:t>
            </a:r>
          </a:p>
          <a:p>
            <a:pPr lvl="1">
              <a:lnSpc>
                <a:spcPct val="90000"/>
              </a:lnSpc>
              <a:spcBef>
                <a:spcPts val="200"/>
              </a:spcBef>
              <a:tabLst>
                <a:tab pos="1787525" algn="l"/>
                <a:tab pos="3671888" algn="l"/>
              </a:tabLst>
              <a:defRPr/>
            </a:pPr>
            <a:r>
              <a:rPr lang="en-US" sz="2000" dirty="0"/>
              <a:t>Video SWG (all A.I.s): 10, 24 and 31 October</a:t>
            </a:r>
          </a:p>
          <a:p>
            <a:pPr>
              <a:defRPr/>
            </a:pPr>
            <a:r>
              <a:rPr lang="fi-FI" sz="2400" dirty="0"/>
              <a:t>SA4 plenary meetings</a:t>
            </a:r>
            <a:endParaRPr lang="fr-FR" dirty="0"/>
          </a:p>
        </p:txBody>
      </p:sp>
      <p:graphicFrame>
        <p:nvGraphicFramePr>
          <p:cNvPr id="3" name="Table 2">
            <a:extLst>
              <a:ext uri="{FF2B5EF4-FFF2-40B4-BE49-F238E27FC236}">
                <a16:creationId xmlns:a16="http://schemas.microsoft.com/office/drawing/2014/main" id="{9DEA9EF1-1369-FD8C-3AA4-46C66D669829}"/>
              </a:ext>
            </a:extLst>
          </p:cNvPr>
          <p:cNvGraphicFramePr>
            <a:graphicFrameLocks noGrp="1"/>
          </p:cNvGraphicFramePr>
          <p:nvPr>
            <p:extLst>
              <p:ext uri="{D42A27DB-BD31-4B8C-83A1-F6EECF244321}">
                <p14:modId xmlns:p14="http://schemas.microsoft.com/office/powerpoint/2010/main" val="486788621"/>
              </p:ext>
            </p:extLst>
          </p:nvPr>
        </p:nvGraphicFramePr>
        <p:xfrm>
          <a:off x="1537964" y="4598640"/>
          <a:ext cx="8459123" cy="923382"/>
        </p:xfrm>
        <a:graphic>
          <a:graphicData uri="http://schemas.openxmlformats.org/drawingml/2006/table">
            <a:tbl>
              <a:tblPr firstRow="1" bandRow="1">
                <a:tableStyleId>{5C22544A-7EE6-4342-B048-85BDC9FD1C3A}</a:tableStyleId>
              </a:tblPr>
              <a:tblGrid>
                <a:gridCol w="1771939">
                  <a:extLst>
                    <a:ext uri="{9D8B030D-6E8A-4147-A177-3AD203B41FA5}">
                      <a16:colId xmlns:a16="http://schemas.microsoft.com/office/drawing/2014/main" val="20000"/>
                    </a:ext>
                  </a:extLst>
                </a:gridCol>
                <a:gridCol w="2683075">
                  <a:extLst>
                    <a:ext uri="{9D8B030D-6E8A-4147-A177-3AD203B41FA5}">
                      <a16:colId xmlns:a16="http://schemas.microsoft.com/office/drawing/2014/main" val="20001"/>
                    </a:ext>
                  </a:extLst>
                </a:gridCol>
                <a:gridCol w="4004109">
                  <a:extLst>
                    <a:ext uri="{9D8B030D-6E8A-4147-A177-3AD203B41FA5}">
                      <a16:colId xmlns:a16="http://schemas.microsoft.com/office/drawing/2014/main" val="20002"/>
                    </a:ext>
                  </a:extLst>
                </a:gridCol>
              </a:tblGrid>
              <a:tr h="363637">
                <a:tc>
                  <a:txBody>
                    <a:bodyPr/>
                    <a:lstStyle/>
                    <a:p>
                      <a:pPr marL="36000">
                        <a:lnSpc>
                          <a:spcPct val="90000"/>
                        </a:lnSpc>
                      </a:pPr>
                      <a:r>
                        <a:rPr lang="fi-FI" sz="1400" dirty="0"/>
                        <a:t>Meetings in 2023</a:t>
                      </a:r>
                      <a:endParaRPr lang="en-US" sz="1400" dirty="0"/>
                    </a:p>
                  </a:txBody>
                  <a:tcPr marL="91429" marR="91429" marT="45667" marB="45667" anchor="ctr"/>
                </a:tc>
                <a:tc>
                  <a:txBody>
                    <a:bodyPr/>
                    <a:lstStyle/>
                    <a:p>
                      <a:pPr marL="36000">
                        <a:lnSpc>
                          <a:spcPct val="90000"/>
                        </a:lnSpc>
                      </a:pPr>
                      <a:r>
                        <a:rPr lang="fi-FI" sz="1400" dirty="0"/>
                        <a:t>Dates </a:t>
                      </a:r>
                      <a:endParaRPr lang="en-US" sz="1400" dirty="0"/>
                    </a:p>
                  </a:txBody>
                  <a:tcPr marL="91429" marR="91429" marT="45667" marB="45667" anchor="ctr"/>
                </a:tc>
                <a:tc>
                  <a:txBody>
                    <a:bodyPr/>
                    <a:lstStyle/>
                    <a:p>
                      <a:pPr marL="36000">
                        <a:lnSpc>
                          <a:spcPct val="90000"/>
                        </a:lnSpc>
                      </a:pPr>
                      <a:r>
                        <a:rPr lang="fi-FI" sz="1400" dirty="0"/>
                        <a:t>Venue and Host</a:t>
                      </a:r>
                      <a:endParaRPr lang="en-US" sz="1400" dirty="0"/>
                    </a:p>
                  </a:txBody>
                  <a:tcPr marL="91429" marR="91429" marT="45667" marB="45667" anchor="ctr"/>
                </a:tc>
                <a:extLst>
                  <a:ext uri="{0D108BD9-81ED-4DB2-BD59-A6C34878D82A}">
                    <a16:rowId xmlns:a16="http://schemas.microsoft.com/office/drawing/2014/main" val="10000"/>
                  </a:ext>
                </a:extLst>
              </a:tr>
              <a:tr h="559745">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SA4#126</a:t>
                      </a:r>
                    </a:p>
                  </a:txBody>
                  <a:tcPr marL="91429" marR="91429" marT="45667" marB="45667" anchor="ctr"/>
                </a:tc>
                <a:tc>
                  <a:txBody>
                    <a:bodyPr/>
                    <a:lstStyle/>
                    <a:p>
                      <a:pPr marL="0" marR="0">
                        <a:spcBef>
                          <a:spcPts val="0"/>
                        </a:spcBef>
                        <a:spcAft>
                          <a:spcPts val="0"/>
                        </a:spcAft>
                      </a:pPr>
                      <a:r>
                        <a:rPr lang="en-US" sz="1400" dirty="0">
                          <a:solidFill>
                            <a:schemeClr val="tx1"/>
                          </a:solidFill>
                          <a:effectLst/>
                          <a:latin typeface="+mn-lt"/>
                          <a:ea typeface="Calibri" panose="020F0502020204030204" pitchFamily="34" charset="0"/>
                          <a:cs typeface="Arial" panose="020B0604020202020204" pitchFamily="34" charset="0"/>
                        </a:rPr>
                        <a:t>F2F:  13-17 November 2023</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u="none" dirty="0">
                          <a:solidFill>
                            <a:schemeClr val="tx1"/>
                          </a:solidFill>
                          <a:latin typeface="+mn-lt"/>
                          <a:cs typeface="Arial" panose="020B0604020202020204" pitchFamily="34" charset="0"/>
                        </a:rPr>
                        <a:t>Host: ATIS, Venue: Chicago, USA</a:t>
                      </a:r>
                    </a:p>
                  </a:txBody>
                  <a:tcPr marL="91429" marR="91429" marT="45667" marB="45667" anchor="ctr"/>
                </a:tc>
                <a:extLst>
                  <a:ext uri="{0D108BD9-81ED-4DB2-BD59-A6C34878D82A}">
                    <a16:rowId xmlns:a16="http://schemas.microsoft.com/office/drawing/2014/main" val="1793297862"/>
                  </a:ext>
                </a:extLst>
              </a:tr>
            </a:tbl>
          </a:graphicData>
        </a:graphic>
      </p:graphicFrame>
    </p:spTree>
    <p:extLst>
      <p:ext uri="{BB962C8B-B14F-4D97-AF65-F5344CB8AC3E}">
        <p14:creationId xmlns:p14="http://schemas.microsoft.com/office/powerpoint/2010/main" val="1234489413"/>
      </p:ext>
    </p:extLst>
  </p:cSld>
  <p:clrMapOvr>
    <a:masterClrMapping/>
  </p:clrMapOvr>
  <p:transition spd="slow"/>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itle 1">
            <a:extLst>
              <a:ext uri="{FF2B5EF4-FFF2-40B4-BE49-F238E27FC236}">
                <a16:creationId xmlns:a16="http://schemas.microsoft.com/office/drawing/2014/main" id="{1F7DEF2F-1E27-4045-857E-7F61676DE0D1}"/>
              </a:ext>
            </a:extLst>
          </p:cNvPr>
          <p:cNvSpPr>
            <a:spLocks noGrp="1"/>
          </p:cNvSpPr>
          <p:nvPr>
            <p:ph type="title"/>
          </p:nvPr>
        </p:nvSpPr>
        <p:spPr/>
        <p:txBody>
          <a:bodyPr/>
          <a:lstStyle/>
          <a:p>
            <a:r>
              <a:rPr lang="en-US" altLang="en-US" dirty="0"/>
              <a:t>SA4 leadership team at SA4#126 </a:t>
            </a:r>
            <a:r>
              <a:rPr lang="en-US" sz="3200" b="0" i="0" dirty="0">
                <a:effectLst/>
                <a:latin typeface="-apple-system"/>
              </a:rPr>
              <a:t>in beautiful Chicago, hosted by ATIS</a:t>
            </a:r>
            <a:endParaRPr lang="en-US" altLang="en-US" dirty="0"/>
          </a:p>
        </p:txBody>
      </p:sp>
      <p:sp>
        <p:nvSpPr>
          <p:cNvPr id="2" name="TextBox 1">
            <a:extLst>
              <a:ext uri="{FF2B5EF4-FFF2-40B4-BE49-F238E27FC236}">
                <a16:creationId xmlns:a16="http://schemas.microsoft.com/office/drawing/2014/main" id="{048DD2F7-9B13-9422-3440-89A5198D6EA2}"/>
              </a:ext>
            </a:extLst>
          </p:cNvPr>
          <p:cNvSpPr txBox="1"/>
          <p:nvPr/>
        </p:nvSpPr>
        <p:spPr>
          <a:xfrm>
            <a:off x="8160755" y="1551321"/>
            <a:ext cx="3642477" cy="4016484"/>
          </a:xfrm>
          <a:prstGeom prst="rect">
            <a:avLst/>
          </a:prstGeom>
          <a:noFill/>
        </p:spPr>
        <p:txBody>
          <a:bodyPr wrap="square" rtlCol="0">
            <a:spAutoFit/>
          </a:bodyPr>
          <a:lstStyle/>
          <a:p>
            <a:r>
              <a:rPr lang="en-US" sz="1500" b="0" i="0" dirty="0">
                <a:effectLst/>
                <a:latin typeface="-apple-system"/>
              </a:rPr>
              <a:t>left to right:</a:t>
            </a:r>
          </a:p>
          <a:p>
            <a:r>
              <a:rPr lang="en-US" sz="1500" b="0" i="0" dirty="0">
                <a:effectLst/>
                <a:latin typeface="-apple-system"/>
              </a:rPr>
              <a:t>- Imre Varga – Audio SWG Co-Chair (Qualcomm)</a:t>
            </a:r>
          </a:p>
          <a:p>
            <a:r>
              <a:rPr lang="en-US" sz="1500" b="0" i="0" dirty="0">
                <a:effectLst/>
                <a:latin typeface="-apple-system"/>
              </a:rPr>
              <a:t>- Stéphane Ragot – Audio SWG Co-Chair (Orange)</a:t>
            </a:r>
          </a:p>
          <a:p>
            <a:r>
              <a:rPr lang="en-US" sz="1500" b="0" i="0" dirty="0">
                <a:effectLst/>
                <a:latin typeface="-apple-system"/>
              </a:rPr>
              <a:t>- </a:t>
            </a:r>
            <a:r>
              <a:rPr lang="en-US" sz="1500" b="0" i="0" dirty="0" err="1">
                <a:effectLst/>
                <a:latin typeface="-apple-system"/>
              </a:rPr>
              <a:t>Jayeon</a:t>
            </a:r>
            <a:r>
              <a:rPr lang="en-US" sz="1500" b="0" i="0" dirty="0">
                <a:effectLst/>
                <a:latin typeface="-apple-system"/>
              </a:rPr>
              <a:t> Song – SA4 Vice-Chair (Samsung)</a:t>
            </a:r>
          </a:p>
          <a:p>
            <a:r>
              <a:rPr lang="en-US" sz="1500" b="0" i="0" dirty="0">
                <a:effectLst/>
                <a:latin typeface="-apple-system"/>
              </a:rPr>
              <a:t>- Gilles TENIOU – SA4 Vice-Chair – Video SWG Chair (Tencent)</a:t>
            </a:r>
          </a:p>
          <a:p>
            <a:r>
              <a:rPr lang="en-US" sz="1500" b="0" i="0" dirty="0">
                <a:effectLst/>
                <a:latin typeface="-apple-system"/>
              </a:rPr>
              <a:t>- Frédéric Gabin – SA4 Chair (Dolby Labs.)</a:t>
            </a:r>
          </a:p>
          <a:p>
            <a:r>
              <a:rPr lang="en-US" sz="1500" b="0" i="0" dirty="0">
                <a:effectLst/>
                <a:latin typeface="-apple-system"/>
              </a:rPr>
              <a:t>- Saba Ahsan – newly appointed RTC (Real-Time communication) SWG Chair (Nokia)</a:t>
            </a:r>
          </a:p>
          <a:p>
            <a:r>
              <a:rPr lang="en-US" sz="1500" b="0" i="0" dirty="0">
                <a:effectLst/>
                <a:latin typeface="-apple-system"/>
              </a:rPr>
              <a:t>- Andrijana Brekalo – Leaving SA4 secretary (ETSI MCC)</a:t>
            </a:r>
          </a:p>
          <a:p>
            <a:r>
              <a:rPr lang="en-US" sz="1500" b="0" i="0" dirty="0">
                <a:effectLst/>
                <a:latin typeface="-apple-system"/>
              </a:rPr>
              <a:t>- Antoine Burckard – Newly appointed SA4 secretary (ETSI MCC)</a:t>
            </a:r>
          </a:p>
          <a:p>
            <a:r>
              <a:rPr lang="en-US" sz="1500" b="0" i="0" dirty="0">
                <a:effectLst/>
                <a:latin typeface="-apple-system"/>
              </a:rPr>
              <a:t>Not on picture is our current SA4 RTC SWG Chair Nikolai Leung (Qualcomm).</a:t>
            </a:r>
          </a:p>
        </p:txBody>
      </p:sp>
      <p:pic>
        <p:nvPicPr>
          <p:cNvPr id="5" name="Content Placeholder 4" descr="A group of people standing in front of a wall with banners&#10;&#10;Description automatically generated">
            <a:extLst>
              <a:ext uri="{FF2B5EF4-FFF2-40B4-BE49-F238E27FC236}">
                <a16:creationId xmlns:a16="http://schemas.microsoft.com/office/drawing/2014/main" id="{87F8E323-63D7-83C7-BD08-DD2B0E8DD0E0}"/>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793491" y="1551321"/>
            <a:ext cx="7323834" cy="4121510"/>
          </a:xfrm>
        </p:spPr>
      </p:pic>
    </p:spTree>
    <p:extLst>
      <p:ext uri="{BB962C8B-B14F-4D97-AF65-F5344CB8AC3E}">
        <p14:creationId xmlns:p14="http://schemas.microsoft.com/office/powerpoint/2010/main" val="1770258865"/>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id="{3EF300B1-AB59-4A0C-B3CF-AE4B76FD58CF}"/>
              </a:ext>
            </a:extLst>
          </p:cNvPr>
          <p:cNvSpPr>
            <a:spLocks noGrp="1"/>
          </p:cNvSpPr>
          <p:nvPr>
            <p:ph type="title"/>
          </p:nvPr>
        </p:nvSpPr>
        <p:spPr/>
        <p:txBody>
          <a:bodyPr/>
          <a:lstStyle/>
          <a:p>
            <a:r>
              <a:rPr lang="en-US" altLang="en-US" dirty="0"/>
              <a:t>Calendar of future meetings - 1</a:t>
            </a:r>
          </a:p>
        </p:txBody>
      </p:sp>
      <p:sp>
        <p:nvSpPr>
          <p:cNvPr id="2" name="Espace réservé du contenu 1">
            <a:extLst>
              <a:ext uri="{FF2B5EF4-FFF2-40B4-BE49-F238E27FC236}">
                <a16:creationId xmlns:a16="http://schemas.microsoft.com/office/drawing/2014/main" id="{F6FAEB32-1D0C-41F9-A9E1-F9FBAD32225E}"/>
              </a:ext>
            </a:extLst>
          </p:cNvPr>
          <p:cNvSpPr>
            <a:spLocks noGrp="1"/>
          </p:cNvSpPr>
          <p:nvPr>
            <p:ph idx="1"/>
          </p:nvPr>
        </p:nvSpPr>
        <p:spPr/>
        <p:txBody>
          <a:bodyPr/>
          <a:lstStyle/>
          <a:p>
            <a:pPr>
              <a:lnSpc>
                <a:spcPct val="85000"/>
              </a:lnSpc>
              <a:spcBef>
                <a:spcPts val="3000"/>
              </a:spcBef>
            </a:pPr>
            <a:r>
              <a:rPr lang="en-GB" altLang="en-US" sz="2000" dirty="0"/>
              <a:t>SWG AH conference calls</a:t>
            </a:r>
          </a:p>
          <a:p>
            <a:pPr lvl="1">
              <a:lnSpc>
                <a:spcPct val="90000"/>
              </a:lnSpc>
              <a:spcBef>
                <a:spcPts val="200"/>
              </a:spcBef>
              <a:tabLst>
                <a:tab pos="1787525" algn="l"/>
                <a:tab pos="3671888" algn="l"/>
              </a:tabLst>
              <a:defRPr/>
            </a:pPr>
            <a:r>
              <a:rPr lang="en-US" sz="2000" dirty="0"/>
              <a:t>MBS SWG (all A.I.s): 11 January, 18 January</a:t>
            </a:r>
          </a:p>
          <a:p>
            <a:pPr lvl="1">
              <a:lnSpc>
                <a:spcPct val="90000"/>
              </a:lnSpc>
              <a:spcBef>
                <a:spcPts val="200"/>
              </a:spcBef>
              <a:tabLst>
                <a:tab pos="1787525" algn="l"/>
                <a:tab pos="3671888" algn="l"/>
              </a:tabLst>
              <a:defRPr/>
            </a:pPr>
            <a:r>
              <a:rPr lang="en-US" sz="2000" dirty="0"/>
              <a:t>Audio SWG: 15 December (</a:t>
            </a:r>
            <a:r>
              <a:rPr lang="en-US" sz="2000" dirty="0" err="1"/>
              <a:t>IVAS_Codec</a:t>
            </a:r>
            <a:r>
              <a:rPr lang="en-US" sz="2000" dirty="0"/>
              <a:t>), 18 December (ISAR), 12 January (</a:t>
            </a:r>
            <a:r>
              <a:rPr lang="en-US" sz="2000" dirty="0" err="1"/>
              <a:t>FS_DaCED</a:t>
            </a:r>
            <a:r>
              <a:rPr lang="en-US" sz="2000" dirty="0"/>
              <a:t>, </a:t>
            </a:r>
            <a:r>
              <a:rPr lang="en-US" sz="2000" dirty="0" err="1"/>
              <a:t>eUET</a:t>
            </a:r>
            <a:r>
              <a:rPr lang="en-US" sz="2000" dirty="0"/>
              <a:t>), 15 January (</a:t>
            </a:r>
            <a:r>
              <a:rPr lang="en-US" sz="2000" dirty="0" err="1"/>
              <a:t>IVAS_Codec</a:t>
            </a:r>
            <a:r>
              <a:rPr lang="en-US" sz="2000" dirty="0"/>
              <a:t>), 15 January (ISAR) </a:t>
            </a:r>
            <a:endParaRPr lang="en-US" sz="1600" dirty="0"/>
          </a:p>
          <a:p>
            <a:pPr lvl="1">
              <a:lnSpc>
                <a:spcPct val="90000"/>
              </a:lnSpc>
              <a:spcBef>
                <a:spcPts val="200"/>
              </a:spcBef>
              <a:tabLst>
                <a:tab pos="1787525" algn="l"/>
                <a:tab pos="3671888" algn="l"/>
              </a:tabLst>
              <a:defRPr/>
            </a:pPr>
            <a:r>
              <a:rPr lang="en-US" sz="2000" dirty="0"/>
              <a:t>RTC SWG (all A.I.s): 10 January </a:t>
            </a:r>
          </a:p>
          <a:p>
            <a:pPr lvl="1">
              <a:lnSpc>
                <a:spcPct val="90000"/>
              </a:lnSpc>
              <a:spcBef>
                <a:spcPts val="200"/>
              </a:spcBef>
              <a:tabLst>
                <a:tab pos="1787525" algn="l"/>
                <a:tab pos="3671888" algn="l"/>
              </a:tabLst>
              <a:defRPr/>
            </a:pPr>
            <a:r>
              <a:rPr lang="en-US" sz="2000" dirty="0"/>
              <a:t>Video SWG (all A.I.s): 19 December, 16 January</a:t>
            </a:r>
            <a:endParaRPr lang="en-US" sz="2000" u="sng" dirty="0">
              <a:solidFill>
                <a:srgbClr val="FF0000"/>
              </a:solidFill>
            </a:endParaRPr>
          </a:p>
          <a:p>
            <a:pPr>
              <a:spcBef>
                <a:spcPts val="2800"/>
              </a:spcBef>
              <a:defRPr/>
            </a:pPr>
            <a:r>
              <a:rPr lang="en-GB" altLang="en-US" sz="2400" dirty="0"/>
              <a:t>SA4 plenary meetings (2023)</a:t>
            </a:r>
            <a:endParaRPr lang="en-GB" altLang="en-US" sz="2400" dirty="0">
              <a:solidFill>
                <a:srgbClr val="FF0000"/>
              </a:solidFill>
            </a:endParaRPr>
          </a:p>
          <a:p>
            <a:pPr>
              <a:defRPr/>
            </a:pPr>
            <a:endParaRPr lang="en-GB" altLang="en-US" sz="2400" dirty="0"/>
          </a:p>
          <a:p>
            <a:pPr>
              <a:defRPr/>
            </a:pPr>
            <a:endParaRPr lang="en-GB" altLang="en-US" sz="2400" dirty="0"/>
          </a:p>
          <a:p>
            <a:pPr>
              <a:lnSpc>
                <a:spcPct val="90000"/>
              </a:lnSpc>
              <a:spcBef>
                <a:spcPts val="200"/>
              </a:spcBef>
              <a:tabLst>
                <a:tab pos="1787525" algn="l"/>
                <a:tab pos="3671888" algn="l"/>
              </a:tabLst>
              <a:defRPr/>
            </a:pPr>
            <a:endParaRPr lang="en-US" altLang="en-US" sz="2400" dirty="0"/>
          </a:p>
        </p:txBody>
      </p:sp>
      <p:graphicFrame>
        <p:nvGraphicFramePr>
          <p:cNvPr id="3" name="Table 2">
            <a:extLst>
              <a:ext uri="{FF2B5EF4-FFF2-40B4-BE49-F238E27FC236}">
                <a16:creationId xmlns:a16="http://schemas.microsoft.com/office/drawing/2014/main" id="{1093B96C-1293-4646-C51A-B11C9C8CD76F}"/>
              </a:ext>
            </a:extLst>
          </p:cNvPr>
          <p:cNvGraphicFramePr>
            <a:graphicFrameLocks noGrp="1"/>
          </p:cNvGraphicFramePr>
          <p:nvPr>
            <p:extLst>
              <p:ext uri="{D42A27DB-BD31-4B8C-83A1-F6EECF244321}">
                <p14:modId xmlns:p14="http://schemas.microsoft.com/office/powerpoint/2010/main" val="1108915253"/>
              </p:ext>
            </p:extLst>
          </p:nvPr>
        </p:nvGraphicFramePr>
        <p:xfrm>
          <a:off x="1866438" y="4696294"/>
          <a:ext cx="8459123" cy="923382"/>
        </p:xfrm>
        <a:graphic>
          <a:graphicData uri="http://schemas.openxmlformats.org/drawingml/2006/table">
            <a:tbl>
              <a:tblPr firstRow="1" bandRow="1">
                <a:tableStyleId>{5C22544A-7EE6-4342-B048-85BDC9FD1C3A}</a:tableStyleId>
              </a:tblPr>
              <a:tblGrid>
                <a:gridCol w="1771939">
                  <a:extLst>
                    <a:ext uri="{9D8B030D-6E8A-4147-A177-3AD203B41FA5}">
                      <a16:colId xmlns:a16="http://schemas.microsoft.com/office/drawing/2014/main" val="20000"/>
                    </a:ext>
                  </a:extLst>
                </a:gridCol>
                <a:gridCol w="2683075">
                  <a:extLst>
                    <a:ext uri="{9D8B030D-6E8A-4147-A177-3AD203B41FA5}">
                      <a16:colId xmlns:a16="http://schemas.microsoft.com/office/drawing/2014/main" val="20001"/>
                    </a:ext>
                  </a:extLst>
                </a:gridCol>
                <a:gridCol w="4004109">
                  <a:extLst>
                    <a:ext uri="{9D8B030D-6E8A-4147-A177-3AD203B41FA5}">
                      <a16:colId xmlns:a16="http://schemas.microsoft.com/office/drawing/2014/main" val="20002"/>
                    </a:ext>
                  </a:extLst>
                </a:gridCol>
              </a:tblGrid>
              <a:tr h="363637">
                <a:tc>
                  <a:txBody>
                    <a:bodyPr/>
                    <a:lstStyle/>
                    <a:p>
                      <a:pPr marL="36000">
                        <a:lnSpc>
                          <a:spcPct val="90000"/>
                        </a:lnSpc>
                      </a:pPr>
                      <a:r>
                        <a:rPr lang="fi-FI" sz="1400" dirty="0"/>
                        <a:t>Meetings in 2023</a:t>
                      </a:r>
                      <a:endParaRPr lang="en-US" sz="1400" dirty="0"/>
                    </a:p>
                  </a:txBody>
                  <a:tcPr marL="91429" marR="91429" marT="45667" marB="45667" anchor="ctr"/>
                </a:tc>
                <a:tc>
                  <a:txBody>
                    <a:bodyPr/>
                    <a:lstStyle/>
                    <a:p>
                      <a:pPr marL="36000">
                        <a:lnSpc>
                          <a:spcPct val="90000"/>
                        </a:lnSpc>
                      </a:pPr>
                      <a:r>
                        <a:rPr lang="fi-FI" sz="1400" dirty="0"/>
                        <a:t>Dates </a:t>
                      </a:r>
                      <a:endParaRPr lang="en-US" sz="1400" dirty="0"/>
                    </a:p>
                  </a:txBody>
                  <a:tcPr marL="91429" marR="91429" marT="45667" marB="45667" anchor="ctr"/>
                </a:tc>
                <a:tc>
                  <a:txBody>
                    <a:bodyPr/>
                    <a:lstStyle/>
                    <a:p>
                      <a:pPr marL="36000">
                        <a:lnSpc>
                          <a:spcPct val="90000"/>
                        </a:lnSpc>
                      </a:pPr>
                      <a:r>
                        <a:rPr lang="fi-FI" sz="1400" dirty="0"/>
                        <a:t>Venue and Host</a:t>
                      </a:r>
                      <a:endParaRPr lang="en-US" sz="1400" dirty="0"/>
                    </a:p>
                  </a:txBody>
                  <a:tcPr marL="91429" marR="91429" marT="45667" marB="45667" anchor="ctr"/>
                </a:tc>
                <a:extLst>
                  <a:ext uri="{0D108BD9-81ED-4DB2-BD59-A6C34878D82A}">
                    <a16:rowId xmlns:a16="http://schemas.microsoft.com/office/drawing/2014/main" val="10000"/>
                  </a:ext>
                </a:extLst>
              </a:tr>
              <a:tr h="559745">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SA4#126</a:t>
                      </a:r>
                    </a:p>
                  </a:txBody>
                  <a:tcPr marL="91429" marR="91429" marT="45667" marB="45667" anchor="ctr"/>
                </a:tc>
                <a:tc>
                  <a:txBody>
                    <a:bodyPr/>
                    <a:lstStyle/>
                    <a:p>
                      <a:pPr marL="0" marR="0">
                        <a:spcBef>
                          <a:spcPts val="0"/>
                        </a:spcBef>
                        <a:spcAft>
                          <a:spcPts val="0"/>
                        </a:spcAft>
                      </a:pPr>
                      <a:r>
                        <a:rPr lang="en-US" sz="1400" dirty="0">
                          <a:solidFill>
                            <a:schemeClr val="tx1"/>
                          </a:solidFill>
                          <a:effectLst/>
                          <a:latin typeface="+mn-lt"/>
                          <a:ea typeface="Calibri" panose="020F0502020204030204" pitchFamily="34" charset="0"/>
                          <a:cs typeface="Arial" panose="020B0604020202020204" pitchFamily="34" charset="0"/>
                        </a:rPr>
                        <a:t>F2F:  13-17 November 2023</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u="none" dirty="0">
                          <a:solidFill>
                            <a:schemeClr val="tx1"/>
                          </a:solidFill>
                          <a:latin typeface="+mn-lt"/>
                          <a:cs typeface="Arial" panose="020B0604020202020204" pitchFamily="34" charset="0"/>
                        </a:rPr>
                        <a:t>Host: ATIS, Venue: Chicago, USA</a:t>
                      </a:r>
                    </a:p>
                  </a:txBody>
                  <a:tcPr marL="91429" marR="91429" marT="45667" marB="45667" anchor="ctr"/>
                </a:tc>
                <a:extLst>
                  <a:ext uri="{0D108BD9-81ED-4DB2-BD59-A6C34878D82A}">
                    <a16:rowId xmlns:a16="http://schemas.microsoft.com/office/drawing/2014/main" val="1793297862"/>
                  </a:ext>
                </a:extLst>
              </a:tr>
            </a:tbl>
          </a:graphicData>
        </a:graphic>
      </p:graphicFrame>
    </p:spTree>
    <p:extLst>
      <p:ext uri="{BB962C8B-B14F-4D97-AF65-F5344CB8AC3E}">
        <p14:creationId xmlns:p14="http://schemas.microsoft.com/office/powerpoint/2010/main" val="323789524"/>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id="{3EF300B1-AB59-4A0C-B3CF-AE4B76FD58CF}"/>
              </a:ext>
            </a:extLst>
          </p:cNvPr>
          <p:cNvSpPr>
            <a:spLocks noGrp="1"/>
          </p:cNvSpPr>
          <p:nvPr>
            <p:ph type="title"/>
          </p:nvPr>
        </p:nvSpPr>
        <p:spPr/>
        <p:txBody>
          <a:bodyPr/>
          <a:lstStyle/>
          <a:p>
            <a:r>
              <a:rPr lang="en-US" altLang="en-US" dirty="0"/>
              <a:t>Calendar of future meetings - 2</a:t>
            </a:r>
          </a:p>
        </p:txBody>
      </p:sp>
      <p:sp>
        <p:nvSpPr>
          <p:cNvPr id="2" name="Espace réservé du contenu 1">
            <a:extLst>
              <a:ext uri="{FF2B5EF4-FFF2-40B4-BE49-F238E27FC236}">
                <a16:creationId xmlns:a16="http://schemas.microsoft.com/office/drawing/2014/main" id="{EF8D0A97-4522-4979-8B99-2DBB3DDA7FF7}"/>
              </a:ext>
            </a:extLst>
          </p:cNvPr>
          <p:cNvSpPr>
            <a:spLocks noGrp="1"/>
          </p:cNvSpPr>
          <p:nvPr>
            <p:ph idx="1"/>
          </p:nvPr>
        </p:nvSpPr>
        <p:spPr>
          <a:xfrm>
            <a:off x="647700" y="1181101"/>
            <a:ext cx="11184467" cy="5103814"/>
          </a:xfrm>
        </p:spPr>
        <p:txBody>
          <a:bodyPr/>
          <a:lstStyle/>
          <a:p>
            <a:pPr>
              <a:spcBef>
                <a:spcPts val="2800"/>
              </a:spcBef>
              <a:defRPr/>
            </a:pPr>
            <a:r>
              <a:rPr lang="en-GB" altLang="en-US" sz="2800" dirty="0"/>
              <a:t>SA4 plenary meetings (2024): 3 F2F and 2 e-meetings</a:t>
            </a:r>
            <a:endParaRPr lang="en-GB" altLang="en-US" sz="2800" dirty="0">
              <a:solidFill>
                <a:srgbClr val="FF0000"/>
              </a:solidFill>
            </a:endParaRPr>
          </a:p>
          <a:p>
            <a:pPr>
              <a:defRPr/>
            </a:pPr>
            <a:endParaRPr lang="en-GB" altLang="en-US" sz="2800" dirty="0"/>
          </a:p>
          <a:p>
            <a:pPr>
              <a:defRPr/>
            </a:pPr>
            <a:endParaRPr lang="en-GB" altLang="en-US" sz="2800" dirty="0"/>
          </a:p>
          <a:p>
            <a:pPr>
              <a:defRPr/>
            </a:pPr>
            <a:endParaRPr lang="en-GB" altLang="en-US" sz="2800" dirty="0"/>
          </a:p>
          <a:p>
            <a:pPr>
              <a:defRPr/>
            </a:pPr>
            <a:endParaRPr lang="en-GB" altLang="en-US" sz="2800" dirty="0"/>
          </a:p>
          <a:p>
            <a:pPr>
              <a:defRPr/>
            </a:pPr>
            <a:endParaRPr lang="en-GB" altLang="en-US" sz="2800" dirty="0"/>
          </a:p>
          <a:p>
            <a:pPr>
              <a:defRPr/>
            </a:pPr>
            <a:endParaRPr lang="en-GB" altLang="en-US" sz="2800" dirty="0"/>
          </a:p>
          <a:p>
            <a:pPr>
              <a:defRPr/>
            </a:pPr>
            <a:endParaRPr lang="en-GB" altLang="en-US" sz="2800" dirty="0"/>
          </a:p>
          <a:p>
            <a:pPr marL="0" indent="0">
              <a:buNone/>
              <a:defRPr/>
            </a:pPr>
            <a:endParaRPr lang="en-GB" altLang="en-US" sz="2800" dirty="0"/>
          </a:p>
          <a:p>
            <a:pPr>
              <a:defRPr/>
            </a:pPr>
            <a:endParaRPr lang="en-GB" altLang="en-US" sz="2800" dirty="0"/>
          </a:p>
          <a:p>
            <a:pPr>
              <a:defRPr/>
            </a:pPr>
            <a:endParaRPr lang="en-GB" altLang="en-US" sz="2800" dirty="0"/>
          </a:p>
          <a:p>
            <a:pPr>
              <a:lnSpc>
                <a:spcPct val="85000"/>
              </a:lnSpc>
              <a:spcBef>
                <a:spcPts val="3000"/>
              </a:spcBef>
              <a:tabLst>
                <a:tab pos="1787525" algn="l"/>
                <a:tab pos="3671888" algn="l"/>
              </a:tabLst>
              <a:defRPr/>
            </a:pPr>
            <a:endParaRPr lang="en-GB" altLang="en-US" sz="2800" dirty="0"/>
          </a:p>
          <a:p>
            <a:endParaRPr lang="fr-FR" dirty="0"/>
          </a:p>
        </p:txBody>
      </p:sp>
      <p:graphicFrame>
        <p:nvGraphicFramePr>
          <p:cNvPr id="6" name="Table 5">
            <a:extLst>
              <a:ext uri="{FF2B5EF4-FFF2-40B4-BE49-F238E27FC236}">
                <a16:creationId xmlns:a16="http://schemas.microsoft.com/office/drawing/2014/main" id="{7BE4D0B7-FD5F-4FBC-A11A-6CEF7109A01D}"/>
              </a:ext>
            </a:extLst>
          </p:cNvPr>
          <p:cNvGraphicFramePr>
            <a:graphicFrameLocks noGrp="1"/>
          </p:cNvGraphicFramePr>
          <p:nvPr>
            <p:extLst>
              <p:ext uri="{D42A27DB-BD31-4B8C-83A1-F6EECF244321}">
                <p14:modId xmlns:p14="http://schemas.microsoft.com/office/powerpoint/2010/main" val="1589701000"/>
              </p:ext>
            </p:extLst>
          </p:nvPr>
        </p:nvGraphicFramePr>
        <p:xfrm>
          <a:off x="2111398" y="1767719"/>
          <a:ext cx="7559675" cy="4313073"/>
        </p:xfrm>
        <a:graphic>
          <a:graphicData uri="http://schemas.openxmlformats.org/drawingml/2006/table">
            <a:tbl>
              <a:tblPr firstRow="1" bandRow="1">
                <a:tableStyleId>{5C22544A-7EE6-4342-B048-85BDC9FD1C3A}</a:tableStyleId>
              </a:tblPr>
              <a:tblGrid>
                <a:gridCol w="1583531">
                  <a:extLst>
                    <a:ext uri="{9D8B030D-6E8A-4147-A177-3AD203B41FA5}">
                      <a16:colId xmlns:a16="http://schemas.microsoft.com/office/drawing/2014/main" val="20000"/>
                    </a:ext>
                  </a:extLst>
                </a:gridCol>
                <a:gridCol w="2952328">
                  <a:extLst>
                    <a:ext uri="{9D8B030D-6E8A-4147-A177-3AD203B41FA5}">
                      <a16:colId xmlns:a16="http://schemas.microsoft.com/office/drawing/2014/main" val="20001"/>
                    </a:ext>
                  </a:extLst>
                </a:gridCol>
                <a:gridCol w="3023816">
                  <a:extLst>
                    <a:ext uri="{9D8B030D-6E8A-4147-A177-3AD203B41FA5}">
                      <a16:colId xmlns:a16="http://schemas.microsoft.com/office/drawing/2014/main" val="20002"/>
                    </a:ext>
                  </a:extLst>
                </a:gridCol>
              </a:tblGrid>
              <a:tr h="449541">
                <a:tc>
                  <a:txBody>
                    <a:bodyPr/>
                    <a:lstStyle/>
                    <a:p>
                      <a:pPr marL="36000">
                        <a:lnSpc>
                          <a:spcPct val="90000"/>
                        </a:lnSpc>
                      </a:pPr>
                      <a:r>
                        <a:rPr lang="fi-FI" sz="1400" dirty="0"/>
                        <a:t>Meetings in 2024</a:t>
                      </a:r>
                      <a:endParaRPr lang="en-US" sz="1400" dirty="0"/>
                    </a:p>
                  </a:txBody>
                  <a:tcPr marL="91429" marR="91429" marT="45667" marB="45667" anchor="ctr"/>
                </a:tc>
                <a:tc>
                  <a:txBody>
                    <a:bodyPr/>
                    <a:lstStyle/>
                    <a:p>
                      <a:pPr marL="36000">
                        <a:lnSpc>
                          <a:spcPct val="90000"/>
                        </a:lnSpc>
                      </a:pPr>
                      <a:r>
                        <a:rPr lang="fi-FI" sz="1400" dirty="0"/>
                        <a:t>Dates </a:t>
                      </a:r>
                      <a:endParaRPr lang="en-US" sz="1400" dirty="0"/>
                    </a:p>
                  </a:txBody>
                  <a:tcPr marL="91429" marR="91429" marT="45667" marB="45667" anchor="ctr"/>
                </a:tc>
                <a:tc>
                  <a:txBody>
                    <a:bodyPr/>
                    <a:lstStyle/>
                    <a:p>
                      <a:pPr marL="36000">
                        <a:lnSpc>
                          <a:spcPct val="90000"/>
                        </a:lnSpc>
                      </a:pPr>
                      <a:r>
                        <a:rPr lang="fi-FI" sz="1400" dirty="0"/>
                        <a:t>Venue and Host</a:t>
                      </a:r>
                      <a:endParaRPr lang="en-US" sz="1400" dirty="0"/>
                    </a:p>
                  </a:txBody>
                  <a:tcPr marL="91429" marR="91429" marT="45667" marB="45667" anchor="ctr"/>
                </a:tc>
                <a:extLst>
                  <a:ext uri="{0D108BD9-81ED-4DB2-BD59-A6C34878D82A}">
                    <a16:rowId xmlns:a16="http://schemas.microsoft.com/office/drawing/2014/main" val="10000"/>
                  </a:ext>
                </a:extLst>
              </a:tr>
              <a:tr h="893802">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fi-FI" sz="1400" b="0" dirty="0">
                          <a:solidFill>
                            <a:schemeClr val="tx1"/>
                          </a:solidFill>
                          <a:latin typeface="+mn-lt"/>
                          <a:cs typeface="Arial" panose="020B0604020202020204" pitchFamily="34" charset="0"/>
                        </a:rPr>
                        <a:t>SA4#127</a:t>
                      </a:r>
                      <a:endParaRPr lang="en-US" sz="1400" b="0" dirty="0">
                        <a:solidFill>
                          <a:schemeClr val="tx1"/>
                        </a:solidFill>
                        <a:latin typeface="+mn-lt"/>
                        <a:cs typeface="Arial" panose="020B0604020202020204" pitchFamily="34" charset="0"/>
                      </a:endParaRPr>
                    </a:p>
                  </a:txBody>
                  <a:tcPr marL="91429" marR="91429" marT="45667" marB="45667" anchor="ctr"/>
                </a:tc>
                <a:tc>
                  <a:txBody>
                    <a:bodyPr/>
                    <a:lstStyle/>
                    <a:p>
                      <a:pPr marL="0" marR="0">
                        <a:spcBef>
                          <a:spcPts val="0"/>
                        </a:spcBef>
                        <a:spcAft>
                          <a:spcPts val="0"/>
                        </a:spcAft>
                      </a:pPr>
                      <a:r>
                        <a:rPr lang="en-US" sz="1400" u="none" dirty="0">
                          <a:solidFill>
                            <a:schemeClr val="tx1"/>
                          </a:solidFill>
                          <a:effectLst/>
                          <a:latin typeface="+mn-lt"/>
                          <a:ea typeface="Calibri" panose="020F0502020204030204" pitchFamily="34" charset="0"/>
                          <a:cs typeface="Arial" panose="020B0604020202020204" pitchFamily="34" charset="0"/>
                        </a:rPr>
                        <a:t>F2F: 29 January - 2 February 2024</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u="none" dirty="0">
                          <a:solidFill>
                            <a:schemeClr val="tx1"/>
                          </a:solidFill>
                          <a:latin typeface="+mn-lt"/>
                          <a:cs typeface="Arial" panose="020B0604020202020204" pitchFamily="34" charset="0"/>
                        </a:rPr>
                        <a:t>Host: ETSI, Venue: Sophia-Antipolis, France</a:t>
                      </a:r>
                    </a:p>
                  </a:txBody>
                  <a:tcPr marL="91429" marR="91429" marT="45667" marB="45667" anchor="ctr"/>
                </a:tc>
                <a:extLst>
                  <a:ext uri="{0D108BD9-81ED-4DB2-BD59-A6C34878D82A}">
                    <a16:rowId xmlns:a16="http://schemas.microsoft.com/office/drawing/2014/main" val="10002"/>
                  </a:ext>
                </a:extLst>
              </a:tr>
              <a:tr h="691976">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SA4#127bis-e</a:t>
                      </a:r>
                    </a:p>
                  </a:txBody>
                  <a:tcPr marL="91429" marR="91429" marT="45667" marB="45667" anchor="ctr"/>
                </a:tc>
                <a:tc>
                  <a:txBody>
                    <a:bodyPr/>
                    <a:lstStyle/>
                    <a:p>
                      <a:pPr marL="0" marR="0">
                        <a:spcBef>
                          <a:spcPts val="0"/>
                        </a:spcBef>
                        <a:spcAft>
                          <a:spcPts val="0"/>
                        </a:spcAft>
                      </a:pPr>
                      <a:r>
                        <a:rPr lang="en-US" sz="1400" u="none" dirty="0">
                          <a:solidFill>
                            <a:schemeClr val="tx1"/>
                          </a:solidFill>
                          <a:effectLst/>
                          <a:latin typeface="+mn-lt"/>
                          <a:ea typeface="Calibri" panose="020F0502020204030204" pitchFamily="34" charset="0"/>
                          <a:cs typeface="Arial" panose="020B0604020202020204" pitchFamily="34" charset="0"/>
                        </a:rPr>
                        <a:t>E-meeting: 8-12 April 2024</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u="none" dirty="0">
                          <a:solidFill>
                            <a:schemeClr val="tx1"/>
                          </a:solidFill>
                          <a:latin typeface="+mn-lt"/>
                          <a:cs typeface="Arial" panose="020B0604020202020204" pitchFamily="34" charset="0"/>
                        </a:rPr>
                        <a:t>Host: MCC, Electronic meeting</a:t>
                      </a:r>
                    </a:p>
                  </a:txBody>
                  <a:tcPr marL="91429" marR="91429" marT="45667" marB="45667" anchor="ctr"/>
                </a:tc>
                <a:extLst>
                  <a:ext uri="{0D108BD9-81ED-4DB2-BD59-A6C34878D82A}">
                    <a16:rowId xmlns:a16="http://schemas.microsoft.com/office/drawing/2014/main" val="10003"/>
                  </a:ext>
                </a:extLst>
              </a:tr>
              <a:tr h="691976">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SA4#128</a:t>
                      </a:r>
                    </a:p>
                  </a:txBody>
                  <a:tcPr marL="91429" marR="91429" marT="45667" marB="45667" anchor="ctr"/>
                </a:tc>
                <a:tc>
                  <a:txBody>
                    <a:bodyPr/>
                    <a:lstStyle/>
                    <a:p>
                      <a:pPr marL="0" marR="0">
                        <a:spcBef>
                          <a:spcPts val="0"/>
                        </a:spcBef>
                        <a:spcAft>
                          <a:spcPts val="0"/>
                        </a:spcAft>
                      </a:pPr>
                      <a:r>
                        <a:rPr lang="en-US" sz="1400" u="none" dirty="0">
                          <a:solidFill>
                            <a:schemeClr val="tx1"/>
                          </a:solidFill>
                          <a:effectLst/>
                          <a:latin typeface="+mn-lt"/>
                          <a:ea typeface="Calibri" panose="020F0502020204030204" pitchFamily="34" charset="0"/>
                          <a:cs typeface="Arial" panose="020B0604020202020204" pitchFamily="34" charset="0"/>
                        </a:rPr>
                        <a:t>F2F: 20-24 May 2024</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u="none" dirty="0">
                          <a:solidFill>
                            <a:schemeClr val="tx1"/>
                          </a:solidFill>
                          <a:latin typeface="+mn-lt"/>
                          <a:cs typeface="Arial" panose="020B0604020202020204" pitchFamily="34" charset="0"/>
                        </a:rPr>
                        <a:t>Host: TTA, Venue: </a:t>
                      </a:r>
                      <a:r>
                        <a:rPr lang="en-US" sz="1400" b="0" u="none" dirty="0" err="1">
                          <a:solidFill>
                            <a:schemeClr val="tx1"/>
                          </a:solidFill>
                          <a:latin typeface="+mn-lt"/>
                          <a:cs typeface="Arial" panose="020B0604020202020204" pitchFamily="34" charset="0"/>
                        </a:rPr>
                        <a:t>Jeju</a:t>
                      </a:r>
                      <a:r>
                        <a:rPr lang="en-US" sz="1400" b="0" u="none" dirty="0">
                          <a:solidFill>
                            <a:schemeClr val="tx1"/>
                          </a:solidFill>
                          <a:latin typeface="+mn-lt"/>
                          <a:cs typeface="Arial" panose="020B0604020202020204" pitchFamily="34" charset="0"/>
                        </a:rPr>
                        <a:t>, South Korea</a:t>
                      </a:r>
                    </a:p>
                  </a:txBody>
                  <a:tcPr marL="91429" marR="91429" marT="45667" marB="45667" anchor="ctr"/>
                </a:tc>
                <a:extLst>
                  <a:ext uri="{0D108BD9-81ED-4DB2-BD59-A6C34878D82A}">
                    <a16:rowId xmlns:a16="http://schemas.microsoft.com/office/drawing/2014/main" val="10004"/>
                  </a:ext>
                </a:extLst>
              </a:tr>
              <a:tr h="893802">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SA4#129-e</a:t>
                      </a:r>
                    </a:p>
                  </a:txBody>
                  <a:tcPr marL="91429" marR="91429" marT="45667" marB="45667" anchor="ctr"/>
                </a:tc>
                <a:tc>
                  <a:txBody>
                    <a:bodyPr/>
                    <a:lstStyle/>
                    <a:p>
                      <a:pPr marL="0" marR="0">
                        <a:spcBef>
                          <a:spcPts val="0"/>
                        </a:spcBef>
                        <a:spcAft>
                          <a:spcPts val="0"/>
                        </a:spcAft>
                      </a:pPr>
                      <a:r>
                        <a:rPr lang="en-US" sz="1400" u="none" dirty="0">
                          <a:solidFill>
                            <a:schemeClr val="tx1"/>
                          </a:solidFill>
                          <a:effectLst/>
                          <a:latin typeface="+mn-lt"/>
                          <a:ea typeface="Calibri" panose="020F0502020204030204" pitchFamily="34" charset="0"/>
                          <a:cs typeface="Arial" panose="020B0604020202020204" pitchFamily="34" charset="0"/>
                        </a:rPr>
                        <a:t>E-meeting: 19-23 August 2024</a:t>
                      </a:r>
                    </a:p>
                    <a:p>
                      <a:pPr marL="0" marR="0" indent="0">
                        <a:spcBef>
                          <a:spcPts val="0"/>
                        </a:spcBef>
                        <a:spcAft>
                          <a:spcPts val="0"/>
                        </a:spcAft>
                        <a:buFontTx/>
                        <a:buNone/>
                      </a:pPr>
                      <a:r>
                        <a:rPr lang="en-US" sz="1400" u="none" dirty="0">
                          <a:solidFill>
                            <a:schemeClr val="tx1"/>
                          </a:solidFill>
                          <a:effectLst/>
                          <a:latin typeface="+mn-lt"/>
                          <a:ea typeface="Calibri" panose="020F0502020204030204" pitchFamily="34" charset="0"/>
                          <a:cs typeface="Arial" panose="020B0604020202020204" pitchFamily="34" charset="0"/>
                        </a:rPr>
                        <a:t>Note: agreement to have NO SA4 meetings in August 2025</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u="none" dirty="0">
                          <a:solidFill>
                            <a:schemeClr val="tx1"/>
                          </a:solidFill>
                          <a:latin typeface="+mn-lt"/>
                          <a:cs typeface="Arial" panose="020B0604020202020204" pitchFamily="34" charset="0"/>
                        </a:rPr>
                        <a:t>Host: MCC, Electronic meeting</a:t>
                      </a:r>
                    </a:p>
                  </a:txBody>
                  <a:tcPr marL="91429" marR="91429" marT="45667" marB="45667" anchor="ctr"/>
                </a:tc>
                <a:extLst>
                  <a:ext uri="{0D108BD9-81ED-4DB2-BD59-A6C34878D82A}">
                    <a16:rowId xmlns:a16="http://schemas.microsoft.com/office/drawing/2014/main" val="10005"/>
                  </a:ext>
                </a:extLst>
              </a:tr>
              <a:tr h="691976">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SA4#130</a:t>
                      </a:r>
                    </a:p>
                  </a:txBody>
                  <a:tcPr marL="91429" marR="91429" marT="45667" marB="45667" anchor="ctr"/>
                </a:tc>
                <a:tc>
                  <a:txBody>
                    <a:bodyPr/>
                    <a:lstStyle/>
                    <a:p>
                      <a:pPr marL="0" marR="0">
                        <a:spcBef>
                          <a:spcPts val="0"/>
                        </a:spcBef>
                        <a:spcAft>
                          <a:spcPts val="0"/>
                        </a:spcAft>
                      </a:pPr>
                      <a:r>
                        <a:rPr lang="en-US" sz="1400" u="none" dirty="0">
                          <a:solidFill>
                            <a:schemeClr val="tx1"/>
                          </a:solidFill>
                          <a:effectLst/>
                          <a:latin typeface="+mn-lt"/>
                          <a:ea typeface="Calibri" panose="020F0502020204030204" pitchFamily="34" charset="0"/>
                          <a:cs typeface="Arial" panose="020B0604020202020204" pitchFamily="34" charset="0"/>
                        </a:rPr>
                        <a:t>F2F:  18-22 November 2024</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u="none" dirty="0">
                          <a:solidFill>
                            <a:schemeClr val="tx1"/>
                          </a:solidFill>
                          <a:latin typeface="+mn-lt"/>
                          <a:cs typeface="Arial" panose="020B0604020202020204" pitchFamily="34" charset="0"/>
                        </a:rPr>
                        <a:t>Host: ATIS, Venue: Orlando, Florida, USA</a:t>
                      </a:r>
                    </a:p>
                  </a:txBody>
                  <a:tcPr marL="91429" marR="91429" marT="45667" marB="45667" anchor="ctr"/>
                </a:tc>
                <a:extLst>
                  <a:ext uri="{0D108BD9-81ED-4DB2-BD59-A6C34878D82A}">
                    <a16:rowId xmlns:a16="http://schemas.microsoft.com/office/drawing/2014/main" val="1793297862"/>
                  </a:ext>
                </a:extLst>
              </a:tr>
            </a:tbl>
          </a:graphicData>
        </a:graphic>
      </p:graphicFrame>
    </p:spTree>
    <p:extLst>
      <p:ext uri="{BB962C8B-B14F-4D97-AF65-F5344CB8AC3E}">
        <p14:creationId xmlns:p14="http://schemas.microsoft.com/office/powerpoint/2010/main" val="2332033061"/>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id="{3EF300B1-AB59-4A0C-B3CF-AE4B76FD58CF}"/>
              </a:ext>
            </a:extLst>
          </p:cNvPr>
          <p:cNvSpPr>
            <a:spLocks noGrp="1"/>
          </p:cNvSpPr>
          <p:nvPr>
            <p:ph type="title"/>
          </p:nvPr>
        </p:nvSpPr>
        <p:spPr/>
        <p:txBody>
          <a:bodyPr/>
          <a:lstStyle/>
          <a:p>
            <a:r>
              <a:rPr lang="en-US" altLang="en-US" dirty="0"/>
              <a:t>Calendar of future meetings - 3</a:t>
            </a:r>
          </a:p>
        </p:txBody>
      </p:sp>
      <p:sp>
        <p:nvSpPr>
          <p:cNvPr id="2" name="Espace réservé du contenu 1">
            <a:extLst>
              <a:ext uri="{FF2B5EF4-FFF2-40B4-BE49-F238E27FC236}">
                <a16:creationId xmlns:a16="http://schemas.microsoft.com/office/drawing/2014/main" id="{EF8D0A97-4522-4979-8B99-2DBB3DDA7FF7}"/>
              </a:ext>
            </a:extLst>
          </p:cNvPr>
          <p:cNvSpPr>
            <a:spLocks noGrp="1"/>
          </p:cNvSpPr>
          <p:nvPr>
            <p:ph idx="1"/>
          </p:nvPr>
        </p:nvSpPr>
        <p:spPr>
          <a:xfrm>
            <a:off x="647700" y="1181101"/>
            <a:ext cx="11184467" cy="5103814"/>
          </a:xfrm>
        </p:spPr>
        <p:txBody>
          <a:bodyPr/>
          <a:lstStyle/>
          <a:p>
            <a:pPr>
              <a:spcBef>
                <a:spcPts val="2800"/>
              </a:spcBef>
              <a:defRPr/>
            </a:pPr>
            <a:r>
              <a:rPr lang="en-GB" altLang="en-US" sz="2800" dirty="0"/>
              <a:t>SA4 plenary meetings (2025): 3 F2F and 2 e-meetings</a:t>
            </a:r>
            <a:endParaRPr lang="en-GB" altLang="en-US" sz="2800" dirty="0">
              <a:solidFill>
                <a:srgbClr val="FF0000"/>
              </a:solidFill>
            </a:endParaRPr>
          </a:p>
          <a:p>
            <a:pPr>
              <a:defRPr/>
            </a:pPr>
            <a:endParaRPr lang="en-GB" altLang="en-US" sz="2800" dirty="0"/>
          </a:p>
          <a:p>
            <a:pPr>
              <a:defRPr/>
            </a:pPr>
            <a:endParaRPr lang="en-GB" altLang="en-US" sz="2800" dirty="0"/>
          </a:p>
          <a:p>
            <a:pPr>
              <a:defRPr/>
            </a:pPr>
            <a:endParaRPr lang="en-GB" altLang="en-US" sz="2800" dirty="0"/>
          </a:p>
          <a:p>
            <a:pPr>
              <a:defRPr/>
            </a:pPr>
            <a:endParaRPr lang="en-GB" altLang="en-US" sz="2800" dirty="0"/>
          </a:p>
          <a:p>
            <a:pPr>
              <a:defRPr/>
            </a:pPr>
            <a:endParaRPr lang="en-GB" altLang="en-US" sz="2800" dirty="0"/>
          </a:p>
          <a:p>
            <a:pPr>
              <a:defRPr/>
            </a:pPr>
            <a:endParaRPr lang="en-GB" altLang="en-US" sz="2800" dirty="0"/>
          </a:p>
          <a:p>
            <a:pPr>
              <a:defRPr/>
            </a:pPr>
            <a:endParaRPr lang="en-GB" altLang="en-US" sz="2800" dirty="0"/>
          </a:p>
          <a:p>
            <a:pPr marL="0" indent="0">
              <a:buNone/>
              <a:defRPr/>
            </a:pPr>
            <a:endParaRPr lang="en-GB" altLang="en-US" sz="2800" dirty="0"/>
          </a:p>
          <a:p>
            <a:pPr>
              <a:defRPr/>
            </a:pPr>
            <a:endParaRPr lang="en-GB" altLang="en-US" sz="2800" dirty="0"/>
          </a:p>
          <a:p>
            <a:pPr>
              <a:defRPr/>
            </a:pPr>
            <a:endParaRPr lang="en-GB" altLang="en-US" sz="2800" dirty="0"/>
          </a:p>
          <a:p>
            <a:pPr>
              <a:lnSpc>
                <a:spcPct val="85000"/>
              </a:lnSpc>
              <a:spcBef>
                <a:spcPts val="3000"/>
              </a:spcBef>
              <a:tabLst>
                <a:tab pos="1787525" algn="l"/>
                <a:tab pos="3671888" algn="l"/>
              </a:tabLst>
              <a:defRPr/>
            </a:pPr>
            <a:endParaRPr lang="en-GB" altLang="en-US" sz="2800" dirty="0"/>
          </a:p>
          <a:p>
            <a:endParaRPr lang="fr-FR" dirty="0"/>
          </a:p>
        </p:txBody>
      </p:sp>
      <p:graphicFrame>
        <p:nvGraphicFramePr>
          <p:cNvPr id="3" name="Table 2">
            <a:extLst>
              <a:ext uri="{FF2B5EF4-FFF2-40B4-BE49-F238E27FC236}">
                <a16:creationId xmlns:a16="http://schemas.microsoft.com/office/drawing/2014/main" id="{086E8A8A-C723-608F-C30A-D24F73B2ABF6}"/>
              </a:ext>
            </a:extLst>
          </p:cNvPr>
          <p:cNvGraphicFramePr>
            <a:graphicFrameLocks noGrp="1"/>
          </p:cNvGraphicFramePr>
          <p:nvPr>
            <p:extLst>
              <p:ext uri="{D42A27DB-BD31-4B8C-83A1-F6EECF244321}">
                <p14:modId xmlns:p14="http://schemas.microsoft.com/office/powerpoint/2010/main" val="4236790452"/>
              </p:ext>
            </p:extLst>
          </p:nvPr>
        </p:nvGraphicFramePr>
        <p:xfrm>
          <a:off x="2000423" y="1727439"/>
          <a:ext cx="7559675" cy="4352617"/>
        </p:xfrm>
        <a:graphic>
          <a:graphicData uri="http://schemas.openxmlformats.org/drawingml/2006/table">
            <a:tbl>
              <a:tblPr firstRow="1" bandRow="1">
                <a:tableStyleId>{5C22544A-7EE6-4342-B048-85BDC9FD1C3A}</a:tableStyleId>
              </a:tblPr>
              <a:tblGrid>
                <a:gridCol w="1583531">
                  <a:extLst>
                    <a:ext uri="{9D8B030D-6E8A-4147-A177-3AD203B41FA5}">
                      <a16:colId xmlns:a16="http://schemas.microsoft.com/office/drawing/2014/main" val="20000"/>
                    </a:ext>
                  </a:extLst>
                </a:gridCol>
                <a:gridCol w="2952328">
                  <a:extLst>
                    <a:ext uri="{9D8B030D-6E8A-4147-A177-3AD203B41FA5}">
                      <a16:colId xmlns:a16="http://schemas.microsoft.com/office/drawing/2014/main" val="20001"/>
                    </a:ext>
                  </a:extLst>
                </a:gridCol>
                <a:gridCol w="3023816">
                  <a:extLst>
                    <a:ext uri="{9D8B030D-6E8A-4147-A177-3AD203B41FA5}">
                      <a16:colId xmlns:a16="http://schemas.microsoft.com/office/drawing/2014/main" val="20002"/>
                    </a:ext>
                  </a:extLst>
                </a:gridCol>
              </a:tblGrid>
              <a:tr h="449541">
                <a:tc>
                  <a:txBody>
                    <a:bodyPr/>
                    <a:lstStyle/>
                    <a:p>
                      <a:pPr marL="36000">
                        <a:lnSpc>
                          <a:spcPct val="90000"/>
                        </a:lnSpc>
                      </a:pPr>
                      <a:r>
                        <a:rPr lang="fi-FI" sz="1400" dirty="0"/>
                        <a:t>Meetings in 2025</a:t>
                      </a:r>
                      <a:endParaRPr lang="en-US" sz="1400" dirty="0"/>
                    </a:p>
                  </a:txBody>
                  <a:tcPr marL="91429" marR="91429" marT="45667" marB="45667" anchor="ctr"/>
                </a:tc>
                <a:tc>
                  <a:txBody>
                    <a:bodyPr/>
                    <a:lstStyle/>
                    <a:p>
                      <a:pPr marL="36000">
                        <a:lnSpc>
                          <a:spcPct val="90000"/>
                        </a:lnSpc>
                      </a:pPr>
                      <a:r>
                        <a:rPr lang="fi-FI" sz="1400" dirty="0"/>
                        <a:t>Dates </a:t>
                      </a:r>
                      <a:endParaRPr lang="en-US" sz="1400" dirty="0"/>
                    </a:p>
                  </a:txBody>
                  <a:tcPr marL="91429" marR="91429" marT="45667" marB="45667" anchor="ctr"/>
                </a:tc>
                <a:tc>
                  <a:txBody>
                    <a:bodyPr/>
                    <a:lstStyle/>
                    <a:p>
                      <a:pPr marL="36000">
                        <a:lnSpc>
                          <a:spcPct val="90000"/>
                        </a:lnSpc>
                      </a:pPr>
                      <a:r>
                        <a:rPr lang="fi-FI" sz="1400" dirty="0"/>
                        <a:t>Venue and Host</a:t>
                      </a:r>
                      <a:endParaRPr lang="en-US" sz="1400" dirty="0"/>
                    </a:p>
                  </a:txBody>
                  <a:tcPr marL="91429" marR="91429" marT="45667" marB="45667" anchor="ctr"/>
                </a:tc>
                <a:extLst>
                  <a:ext uri="{0D108BD9-81ED-4DB2-BD59-A6C34878D82A}">
                    <a16:rowId xmlns:a16="http://schemas.microsoft.com/office/drawing/2014/main" val="10000"/>
                  </a:ext>
                </a:extLst>
              </a:tr>
              <a:tr h="893802">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fi-FI" sz="1400" b="0" dirty="0">
                          <a:solidFill>
                            <a:schemeClr val="tx1"/>
                          </a:solidFill>
                          <a:latin typeface="+mn-lt"/>
                          <a:cs typeface="Arial" panose="020B0604020202020204" pitchFamily="34" charset="0"/>
                        </a:rPr>
                        <a:t>SA4#131</a:t>
                      </a:r>
                      <a:endParaRPr lang="en-US" sz="1400" b="0" dirty="0">
                        <a:solidFill>
                          <a:schemeClr val="tx1"/>
                        </a:solidFill>
                        <a:latin typeface="+mn-lt"/>
                        <a:cs typeface="Arial" panose="020B0604020202020204" pitchFamily="34" charset="0"/>
                      </a:endParaRPr>
                    </a:p>
                  </a:txBody>
                  <a:tcPr marL="91429" marR="91429" marT="45667" marB="45667" anchor="ctr"/>
                </a:tc>
                <a:tc>
                  <a:txBody>
                    <a:bodyPr/>
                    <a:lstStyle/>
                    <a:p>
                      <a:pPr marL="0" marR="0">
                        <a:spcBef>
                          <a:spcPts val="0"/>
                        </a:spcBef>
                        <a:spcAft>
                          <a:spcPts val="0"/>
                        </a:spcAft>
                      </a:pPr>
                      <a:r>
                        <a:rPr lang="en-US" sz="1400" u="none" dirty="0">
                          <a:solidFill>
                            <a:schemeClr val="tx1"/>
                          </a:solidFill>
                          <a:effectLst/>
                          <a:latin typeface="+mn-lt"/>
                          <a:ea typeface="Calibri" panose="020F0502020204030204" pitchFamily="34" charset="0"/>
                          <a:cs typeface="Arial" panose="020B0604020202020204" pitchFamily="34" charset="0"/>
                        </a:rPr>
                        <a:t>F2F: 17-21 Feb. 2025</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u="none" dirty="0">
                          <a:solidFill>
                            <a:schemeClr val="tx1"/>
                          </a:solidFill>
                          <a:latin typeface="+mn-lt"/>
                          <a:cs typeface="Arial" panose="020B0604020202020204" pitchFamily="34" charset="0"/>
                        </a:rPr>
                        <a:t>Host: EBU, Venue: Geneva, Switzerland</a:t>
                      </a:r>
                    </a:p>
                  </a:txBody>
                  <a:tcPr marL="91429" marR="91429" marT="45667" marB="45667" anchor="ctr"/>
                </a:tc>
                <a:extLst>
                  <a:ext uri="{0D108BD9-81ED-4DB2-BD59-A6C34878D82A}">
                    <a16:rowId xmlns:a16="http://schemas.microsoft.com/office/drawing/2014/main" val="10002"/>
                  </a:ext>
                </a:extLst>
              </a:tr>
              <a:tr h="691976">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SA4#131e-bis </a:t>
                      </a:r>
                    </a:p>
                  </a:txBody>
                  <a:tcPr marL="91429" marR="91429" marT="45667" marB="45667" anchor="ctr"/>
                </a:tc>
                <a:tc>
                  <a:txBody>
                    <a:bodyPr/>
                    <a:lstStyle/>
                    <a:p>
                      <a:pPr marL="0" marR="0">
                        <a:spcBef>
                          <a:spcPts val="0"/>
                        </a:spcBef>
                        <a:spcAft>
                          <a:spcPts val="0"/>
                        </a:spcAft>
                      </a:pPr>
                      <a:r>
                        <a:rPr lang="en-US" sz="1400" u="none" dirty="0">
                          <a:solidFill>
                            <a:schemeClr val="tx1"/>
                          </a:solidFill>
                          <a:effectLst/>
                          <a:latin typeface="+mn-lt"/>
                          <a:ea typeface="Calibri" panose="020F0502020204030204" pitchFamily="34" charset="0"/>
                          <a:cs typeface="Arial" panose="020B0604020202020204" pitchFamily="34" charset="0"/>
                        </a:rPr>
                        <a:t>E-meeting: 7-11 Apr. 2025</a:t>
                      </a:r>
                    </a:p>
                    <a:p>
                      <a:pPr marL="0" marR="0">
                        <a:spcBef>
                          <a:spcPts val="0"/>
                        </a:spcBef>
                        <a:spcAft>
                          <a:spcPts val="0"/>
                        </a:spcAft>
                      </a:pPr>
                      <a:r>
                        <a:rPr lang="en-US" sz="1400" u="none" dirty="0">
                          <a:solidFill>
                            <a:schemeClr val="tx1"/>
                          </a:solidFill>
                          <a:effectLst/>
                          <a:latin typeface="+mn-lt"/>
                          <a:ea typeface="Calibri" panose="020F0502020204030204" pitchFamily="34" charset="0"/>
                          <a:cs typeface="Arial" panose="020B0604020202020204" pitchFamily="34" charset="0"/>
                        </a:rPr>
                        <a:t>Note: dates TBC depending on MPEG#150 exact dates.</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u="none" dirty="0">
                          <a:solidFill>
                            <a:schemeClr val="tx1"/>
                          </a:solidFill>
                          <a:latin typeface="+mn-lt"/>
                          <a:cs typeface="Arial" panose="020B0604020202020204" pitchFamily="34" charset="0"/>
                        </a:rPr>
                        <a:t>Host: MCC, Electronic meeting</a:t>
                      </a:r>
                    </a:p>
                  </a:txBody>
                  <a:tcPr marL="91429" marR="91429" marT="45667" marB="45667" anchor="ctr"/>
                </a:tc>
                <a:extLst>
                  <a:ext uri="{0D108BD9-81ED-4DB2-BD59-A6C34878D82A}">
                    <a16:rowId xmlns:a16="http://schemas.microsoft.com/office/drawing/2014/main" val="10003"/>
                  </a:ext>
                </a:extLst>
              </a:tr>
              <a:tr h="691976">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SA4#132</a:t>
                      </a:r>
                    </a:p>
                  </a:txBody>
                  <a:tcPr marL="91429" marR="91429" marT="45667" marB="45667" anchor="ctr"/>
                </a:tc>
                <a:tc>
                  <a:txBody>
                    <a:bodyPr/>
                    <a:lstStyle/>
                    <a:p>
                      <a:pPr marL="0" marR="0">
                        <a:spcBef>
                          <a:spcPts val="0"/>
                        </a:spcBef>
                        <a:spcAft>
                          <a:spcPts val="0"/>
                        </a:spcAft>
                      </a:pPr>
                      <a:r>
                        <a:rPr lang="en-US" sz="1400" u="none" dirty="0">
                          <a:solidFill>
                            <a:schemeClr val="tx1"/>
                          </a:solidFill>
                          <a:effectLst/>
                          <a:latin typeface="+mn-lt"/>
                          <a:ea typeface="Calibri" panose="020F0502020204030204" pitchFamily="34" charset="0"/>
                          <a:cs typeface="Arial" panose="020B0604020202020204" pitchFamily="34" charset="0"/>
                        </a:rPr>
                        <a:t>F2F: 19-23 May 2025</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u="none" dirty="0">
                          <a:solidFill>
                            <a:schemeClr val="tx1"/>
                          </a:solidFill>
                          <a:latin typeface="+mn-lt"/>
                          <a:cs typeface="Arial" panose="020B0604020202020204" pitchFamily="34" charset="0"/>
                        </a:rPr>
                        <a:t>Host: TBD, Venue: Japan</a:t>
                      </a:r>
                    </a:p>
                  </a:txBody>
                  <a:tcPr marL="91429" marR="91429" marT="45667" marB="45667" anchor="ctr"/>
                </a:tc>
                <a:extLst>
                  <a:ext uri="{0D108BD9-81ED-4DB2-BD59-A6C34878D82A}">
                    <a16:rowId xmlns:a16="http://schemas.microsoft.com/office/drawing/2014/main" val="10004"/>
                  </a:ext>
                </a:extLst>
              </a:tr>
              <a:tr h="893802">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SA4#133e</a:t>
                      </a:r>
                    </a:p>
                  </a:txBody>
                  <a:tcPr marL="91429" marR="91429" marT="45667" marB="45667" anchor="ctr"/>
                </a:tc>
                <a:tc>
                  <a:txBody>
                    <a:bodyPr/>
                    <a:lstStyle/>
                    <a:p>
                      <a:pPr marL="0" marR="0">
                        <a:spcBef>
                          <a:spcPts val="0"/>
                        </a:spcBef>
                        <a:spcAft>
                          <a:spcPts val="0"/>
                        </a:spcAft>
                      </a:pPr>
                      <a:r>
                        <a:rPr lang="en-US" sz="1400" u="none" dirty="0">
                          <a:solidFill>
                            <a:schemeClr val="tx1"/>
                          </a:solidFill>
                          <a:effectLst/>
                          <a:latin typeface="+mn-lt"/>
                          <a:ea typeface="Calibri" panose="020F0502020204030204" pitchFamily="34" charset="0"/>
                          <a:cs typeface="Arial" panose="020B0604020202020204" pitchFamily="34" charset="0"/>
                        </a:rPr>
                        <a:t>E-meeting: 21-25 Jul. 2025</a:t>
                      </a:r>
                    </a:p>
                    <a:p>
                      <a:pPr marL="0" marR="0" indent="0">
                        <a:spcBef>
                          <a:spcPts val="0"/>
                        </a:spcBef>
                        <a:spcAft>
                          <a:spcPts val="0"/>
                        </a:spcAft>
                        <a:buFontTx/>
                        <a:buNone/>
                      </a:pPr>
                      <a:r>
                        <a:rPr lang="en-US" sz="1400" u="none" dirty="0">
                          <a:solidFill>
                            <a:schemeClr val="tx1"/>
                          </a:solidFill>
                          <a:effectLst/>
                          <a:latin typeface="+mn-lt"/>
                          <a:ea typeface="Calibri" panose="020F0502020204030204" pitchFamily="34" charset="0"/>
                          <a:cs typeface="Arial" panose="020B0604020202020204" pitchFamily="34" charset="0"/>
                        </a:rPr>
                        <a:t>Note: agreement to have NO SA4 meetings in August 2025</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u="none" dirty="0">
                          <a:solidFill>
                            <a:schemeClr val="tx1"/>
                          </a:solidFill>
                          <a:latin typeface="+mn-lt"/>
                          <a:cs typeface="Arial" panose="020B0604020202020204" pitchFamily="34" charset="0"/>
                        </a:rPr>
                        <a:t>Host: MCC, Electronic meeting</a:t>
                      </a:r>
                    </a:p>
                  </a:txBody>
                  <a:tcPr marL="91429" marR="91429" marT="45667" marB="45667" anchor="ctr"/>
                </a:tc>
                <a:extLst>
                  <a:ext uri="{0D108BD9-81ED-4DB2-BD59-A6C34878D82A}">
                    <a16:rowId xmlns:a16="http://schemas.microsoft.com/office/drawing/2014/main" val="10005"/>
                  </a:ext>
                </a:extLst>
              </a:tr>
              <a:tr h="691976">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SA4#134</a:t>
                      </a:r>
                    </a:p>
                  </a:txBody>
                  <a:tcPr marL="91429" marR="91429" marT="45667" marB="45667" anchor="ctr"/>
                </a:tc>
                <a:tc>
                  <a:txBody>
                    <a:bodyPr/>
                    <a:lstStyle/>
                    <a:p>
                      <a:pPr marL="0" marR="0">
                        <a:spcBef>
                          <a:spcPts val="0"/>
                        </a:spcBef>
                        <a:spcAft>
                          <a:spcPts val="0"/>
                        </a:spcAft>
                      </a:pPr>
                      <a:r>
                        <a:rPr lang="en-US" sz="1400" u="none" dirty="0">
                          <a:solidFill>
                            <a:schemeClr val="tx1"/>
                          </a:solidFill>
                          <a:effectLst/>
                          <a:latin typeface="+mn-lt"/>
                          <a:ea typeface="Calibri" panose="020F0502020204030204" pitchFamily="34" charset="0"/>
                          <a:cs typeface="Arial" panose="020B0604020202020204" pitchFamily="34" charset="0"/>
                        </a:rPr>
                        <a:t>F2F:  17-21 Nov. 2025</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u="none" dirty="0">
                          <a:solidFill>
                            <a:schemeClr val="tx1"/>
                          </a:solidFill>
                          <a:latin typeface="+mn-lt"/>
                          <a:cs typeface="Arial" panose="020B0604020202020204" pitchFamily="34" charset="0"/>
                        </a:rPr>
                        <a:t>Host: TBD, Venue: North-America</a:t>
                      </a:r>
                    </a:p>
                  </a:txBody>
                  <a:tcPr marL="91429" marR="91429" marT="45667" marB="45667" anchor="ctr"/>
                </a:tc>
                <a:extLst>
                  <a:ext uri="{0D108BD9-81ED-4DB2-BD59-A6C34878D82A}">
                    <a16:rowId xmlns:a16="http://schemas.microsoft.com/office/drawing/2014/main" val="1793297862"/>
                  </a:ext>
                </a:extLst>
              </a:tr>
            </a:tbl>
          </a:graphicData>
        </a:graphic>
      </p:graphicFrame>
    </p:spTree>
    <p:extLst>
      <p:ext uri="{BB962C8B-B14F-4D97-AF65-F5344CB8AC3E}">
        <p14:creationId xmlns:p14="http://schemas.microsoft.com/office/powerpoint/2010/main" val="1776753826"/>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3">
            <a:extLst>
              <a:ext uri="{FF2B5EF4-FFF2-40B4-BE49-F238E27FC236}">
                <a16:creationId xmlns:a16="http://schemas.microsoft.com/office/drawing/2014/main" id="{828B76F7-0ECF-4C8A-B212-EB85C2B617C0}"/>
              </a:ext>
            </a:extLst>
          </p:cNvPr>
          <p:cNvSpPr>
            <a:spLocks noGrp="1"/>
          </p:cNvSpPr>
          <p:nvPr>
            <p:ph type="title"/>
          </p:nvPr>
        </p:nvSpPr>
        <p:spPr/>
        <p:txBody>
          <a:bodyPr/>
          <a:lstStyle/>
          <a:p>
            <a:r>
              <a:rPr lang="en-US" altLang="en-US" dirty="0"/>
              <a:t>SA4 meeting statistics</a:t>
            </a:r>
          </a:p>
        </p:txBody>
      </p:sp>
      <p:sp>
        <p:nvSpPr>
          <p:cNvPr id="8" name="Espace réservé du contenu 1">
            <a:extLst>
              <a:ext uri="{FF2B5EF4-FFF2-40B4-BE49-F238E27FC236}">
                <a16:creationId xmlns:a16="http://schemas.microsoft.com/office/drawing/2014/main" id="{66A15E75-0973-4195-A43E-2B3DD802BE88}"/>
              </a:ext>
            </a:extLst>
          </p:cNvPr>
          <p:cNvSpPr>
            <a:spLocks noGrp="1"/>
          </p:cNvSpPr>
          <p:nvPr>
            <p:ph idx="1"/>
          </p:nvPr>
        </p:nvSpPr>
        <p:spPr>
          <a:xfrm>
            <a:off x="647700" y="1454151"/>
            <a:ext cx="11184467" cy="839610"/>
          </a:xfrm>
        </p:spPr>
        <p:txBody>
          <a:bodyPr/>
          <a:lstStyle/>
          <a:p>
            <a:pPr>
              <a:lnSpc>
                <a:spcPct val="85000"/>
              </a:lnSpc>
              <a:spcBef>
                <a:spcPts val="3000"/>
              </a:spcBef>
            </a:pPr>
            <a:r>
              <a:rPr lang="en-US" altLang="en-US" sz="2000" dirty="0"/>
              <a:t>Note that as for all collocated “mega-meetings”, the number of registered F2F participants at SA4#126 is not representative of a regular standalone SA4 F2F meeting.</a:t>
            </a:r>
          </a:p>
          <a:p>
            <a:pPr lvl="1">
              <a:lnSpc>
                <a:spcPct val="90000"/>
              </a:lnSpc>
              <a:spcBef>
                <a:spcPts val="200"/>
              </a:spcBef>
              <a:tabLst>
                <a:tab pos="1787525" algn="l"/>
                <a:tab pos="3671888" algn="l"/>
              </a:tabLst>
              <a:defRPr/>
            </a:pPr>
            <a:endParaRPr lang="en-US" sz="1600" dirty="0"/>
          </a:p>
          <a:p>
            <a:pPr>
              <a:lnSpc>
                <a:spcPct val="90000"/>
              </a:lnSpc>
              <a:spcBef>
                <a:spcPts val="200"/>
              </a:spcBef>
              <a:tabLst>
                <a:tab pos="1787525" algn="l"/>
                <a:tab pos="3671888" algn="l"/>
              </a:tabLst>
              <a:defRPr/>
            </a:pPr>
            <a:endParaRPr lang="en-US" altLang="en-US" sz="2400" dirty="0"/>
          </a:p>
        </p:txBody>
      </p:sp>
      <p:pic>
        <p:nvPicPr>
          <p:cNvPr id="3" name="Picture 2">
            <a:extLst>
              <a:ext uri="{FF2B5EF4-FFF2-40B4-BE49-F238E27FC236}">
                <a16:creationId xmlns:a16="http://schemas.microsoft.com/office/drawing/2014/main" id="{5BF3EFE1-51EA-23B1-931B-2C1C5B0BE641}"/>
              </a:ext>
            </a:extLst>
          </p:cNvPr>
          <p:cNvPicPr>
            <a:picLocks noChangeAspect="1"/>
          </p:cNvPicPr>
          <p:nvPr/>
        </p:nvPicPr>
        <p:blipFill>
          <a:blip r:embed="rId2"/>
          <a:stretch>
            <a:fillRect/>
          </a:stretch>
        </p:blipFill>
        <p:spPr>
          <a:xfrm>
            <a:off x="815418" y="3332329"/>
            <a:ext cx="5358848" cy="2767824"/>
          </a:xfrm>
          <a:prstGeom prst="rect">
            <a:avLst/>
          </a:prstGeom>
        </p:spPr>
      </p:pic>
      <p:pic>
        <p:nvPicPr>
          <p:cNvPr id="7" name="Picture 6">
            <a:extLst>
              <a:ext uri="{FF2B5EF4-FFF2-40B4-BE49-F238E27FC236}">
                <a16:creationId xmlns:a16="http://schemas.microsoft.com/office/drawing/2014/main" id="{3092F9CE-DC6E-C3BC-6660-F37FE5CABC9A}"/>
              </a:ext>
            </a:extLst>
          </p:cNvPr>
          <p:cNvPicPr>
            <a:picLocks noChangeAspect="1"/>
          </p:cNvPicPr>
          <p:nvPr/>
        </p:nvPicPr>
        <p:blipFill>
          <a:blip r:embed="rId3"/>
          <a:stretch>
            <a:fillRect/>
          </a:stretch>
        </p:blipFill>
        <p:spPr>
          <a:xfrm>
            <a:off x="6328452" y="3332329"/>
            <a:ext cx="5358848" cy="2780017"/>
          </a:xfrm>
          <a:prstGeom prst="rect">
            <a:avLst/>
          </a:prstGeom>
        </p:spPr>
      </p:pic>
    </p:spTree>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a:extLst>
              <a:ext uri="{FF2B5EF4-FFF2-40B4-BE49-F238E27FC236}">
                <a16:creationId xmlns:a16="http://schemas.microsoft.com/office/drawing/2014/main" id="{E6686F00-52E9-4596-9400-3A8BA5119086}"/>
              </a:ext>
            </a:extLst>
          </p:cNvPr>
          <p:cNvSpPr>
            <a:spLocks noGrp="1"/>
          </p:cNvSpPr>
          <p:nvPr>
            <p:ph type="title"/>
          </p:nvPr>
        </p:nvSpPr>
        <p:spPr/>
        <p:txBody>
          <a:bodyPr/>
          <a:lstStyle/>
          <a:p>
            <a:r>
              <a:rPr lang="en-US" altLang="en-US"/>
              <a:t>SA4 progress highlights </a:t>
            </a:r>
          </a:p>
        </p:txBody>
      </p:sp>
      <p:sp>
        <p:nvSpPr>
          <p:cNvPr id="2" name="Espace réservé du contenu 1">
            <a:extLst>
              <a:ext uri="{FF2B5EF4-FFF2-40B4-BE49-F238E27FC236}">
                <a16:creationId xmlns:a16="http://schemas.microsoft.com/office/drawing/2014/main" id="{276E1530-8589-41DD-88C5-7BD0BB317467}"/>
              </a:ext>
            </a:extLst>
          </p:cNvPr>
          <p:cNvSpPr>
            <a:spLocks noGrp="1"/>
          </p:cNvSpPr>
          <p:nvPr>
            <p:ph idx="1"/>
          </p:nvPr>
        </p:nvSpPr>
        <p:spPr>
          <a:xfrm>
            <a:off x="647700" y="1118587"/>
            <a:ext cx="11184467" cy="5166328"/>
          </a:xfrm>
        </p:spPr>
        <p:txBody>
          <a:bodyPr/>
          <a:lstStyle/>
          <a:p>
            <a:r>
              <a:rPr lang="en-US" sz="1400" dirty="0"/>
              <a:t>No CRs prior to Rel-16.</a:t>
            </a:r>
          </a:p>
          <a:p>
            <a:r>
              <a:rPr lang="en-US" sz="1400" dirty="0"/>
              <a:t>Rel-16 corrections on 5G Media streaming Architecture and Stage 3.</a:t>
            </a:r>
          </a:p>
          <a:p>
            <a:r>
              <a:rPr lang="en-US" sz="1400" dirty="0"/>
              <a:t>Rel-17 corrections on</a:t>
            </a:r>
            <a:r>
              <a:rPr lang="en-US" sz="1400" dirty="0">
                <a:solidFill>
                  <a:srgbClr val="000000"/>
                </a:solidFill>
              </a:rPr>
              <a:t> MBMS and 5G Media streaming.</a:t>
            </a:r>
            <a:endParaRPr lang="en-US" sz="1400" dirty="0"/>
          </a:p>
          <a:p>
            <a:r>
              <a:rPr lang="en-US" sz="1400" dirty="0"/>
              <a:t>Progress on all Rel-18 items (highlights):</a:t>
            </a:r>
          </a:p>
          <a:p>
            <a:pPr lvl="1"/>
            <a:r>
              <a:rPr lang="en-US" sz="1100" dirty="0"/>
              <a:t>FS_MS_NS_Ph2 Complete: </a:t>
            </a:r>
            <a:r>
              <a:rPr lang="en-US" altLang="zh-CN" sz="1100" dirty="0">
                <a:cs typeface="Arial" pitchFamily="34" charset="0"/>
              </a:rPr>
              <a:t>TR 26.941 presented to SA for approval (</a:t>
            </a:r>
            <a:r>
              <a:rPr lang="en-US" sz="1100" dirty="0">
                <a:effectLst/>
                <a:hlinkClick r:id="rId2"/>
              </a:rPr>
              <a:t>SP-231293</a:t>
            </a:r>
            <a:r>
              <a:rPr lang="en-US" sz="1100" dirty="0">
                <a:effectLst/>
              </a:rPr>
              <a:t>)</a:t>
            </a:r>
            <a:endParaRPr lang="en-US" altLang="zh-CN" sz="1100" dirty="0">
              <a:cs typeface="Arial" pitchFamily="34" charset="0"/>
            </a:endParaRPr>
          </a:p>
          <a:p>
            <a:pPr lvl="1"/>
            <a:r>
              <a:rPr lang="en-US" sz="1100" dirty="0"/>
              <a:t>Rel-18 corrections on completed items for 5GMS_Ph2, </a:t>
            </a:r>
            <a:r>
              <a:rPr lang="en-US" sz="1100" dirty="0" err="1"/>
              <a:t>FS_XRTraffic</a:t>
            </a:r>
            <a:r>
              <a:rPr lang="en-US" sz="1100" dirty="0"/>
              <a:t>, GA4RTAR, 5G_MEDIA_MTSI_ext (TEI18), ADAES&amp;EVEX (TEI18)</a:t>
            </a:r>
          </a:p>
          <a:p>
            <a:pPr lvl="1"/>
            <a:r>
              <a:rPr lang="en-US" sz="1100" dirty="0" err="1"/>
              <a:t>iRTCW</a:t>
            </a:r>
            <a:r>
              <a:rPr lang="en-US" sz="1100" dirty="0"/>
              <a:t> (</a:t>
            </a:r>
            <a:r>
              <a:rPr lang="en-US" altLang="zh-CN" sz="1100" dirty="0">
                <a:cs typeface="Arial" pitchFamily="34" charset="0"/>
                <a:hlinkClick r:id="rId3"/>
              </a:rPr>
              <a:t>SP-231305</a:t>
            </a:r>
            <a:r>
              <a:rPr lang="en-US" altLang="zh-CN" sz="1100" dirty="0">
                <a:cs typeface="Arial" pitchFamily="34" charset="0"/>
              </a:rPr>
              <a:t>) TS 26.113-100 - Real-Time Media Communication; Protocols and APIs presented for information</a:t>
            </a:r>
          </a:p>
          <a:p>
            <a:pPr lvl="1"/>
            <a:r>
              <a:rPr lang="en-US" sz="1100" dirty="0" err="1"/>
              <a:t>MeCAR</a:t>
            </a:r>
            <a:r>
              <a:rPr lang="en-US" sz="1100" dirty="0"/>
              <a:t> (</a:t>
            </a:r>
            <a:r>
              <a:rPr lang="en-US" altLang="zh-CN" sz="1100" dirty="0">
                <a:cs typeface="Arial" pitchFamily="34" charset="0"/>
                <a:hlinkClick r:id="rId4"/>
              </a:rPr>
              <a:t>SP-231300</a:t>
            </a:r>
            <a:r>
              <a:rPr lang="en-US" altLang="zh-CN" sz="1100" dirty="0">
                <a:cs typeface="Arial" pitchFamily="34" charset="0"/>
              </a:rPr>
              <a:t>) TS 26.119-100 - Media Capabilities for Augmented Reality presented for information.</a:t>
            </a:r>
          </a:p>
          <a:p>
            <a:pPr lvl="1"/>
            <a:r>
              <a:rPr lang="en-US" altLang="zh-CN" sz="1100" dirty="0">
                <a:cs typeface="Arial" pitchFamily="34" charset="0"/>
              </a:rPr>
              <a:t>SR_MSE (</a:t>
            </a:r>
            <a:r>
              <a:rPr lang="en-US" altLang="zh-CN" sz="1100" dirty="0">
                <a:cs typeface="Arial" pitchFamily="34" charset="0"/>
                <a:hlinkClick r:id="rId5"/>
              </a:rPr>
              <a:t>SP-231306</a:t>
            </a:r>
            <a:r>
              <a:rPr lang="en-US" altLang="zh-CN" sz="1100" dirty="0">
                <a:cs typeface="Arial" pitchFamily="34" charset="0"/>
              </a:rPr>
              <a:t>): TS 26.565 </a:t>
            </a:r>
            <a:r>
              <a:rPr lang="nb-NO" altLang="zh-CN" sz="1100" dirty="0">
                <a:cs typeface="Arial" pitchFamily="34" charset="0"/>
              </a:rPr>
              <a:t>Split Rendering Media Service Enabler </a:t>
            </a:r>
            <a:r>
              <a:rPr lang="en-US" altLang="zh-CN" sz="1100" dirty="0">
                <a:cs typeface="Arial" pitchFamily="34" charset="0"/>
              </a:rPr>
              <a:t>progressed to v0.7.0 and presented as v1.0.0 to SA for information </a:t>
            </a:r>
          </a:p>
          <a:p>
            <a:pPr lvl="1"/>
            <a:r>
              <a:rPr lang="en-US" sz="1100" dirty="0"/>
              <a:t>ISAR (SP-23XXXX): TR 26.865 V1.0.0 Immersive Audio for Split Rendering Scenarios; Requirements (Release 18). Presented for information to SA. WID revised.</a:t>
            </a:r>
          </a:p>
          <a:p>
            <a:pPr lvl="1"/>
            <a:r>
              <a:rPr lang="en-US" sz="1100" dirty="0"/>
              <a:t>PROMISE: (</a:t>
            </a:r>
            <a:r>
              <a:rPr lang="en-US" sz="1100" dirty="0">
                <a:solidFill>
                  <a:srgbClr val="000000"/>
                </a:solidFill>
                <a:hlinkClick r:id="rId6"/>
              </a:rPr>
              <a:t>SP-231575)</a:t>
            </a:r>
            <a:r>
              <a:rPr lang="en-US" sz="1100" dirty="0">
                <a:solidFill>
                  <a:srgbClr val="000000"/>
                </a:solidFill>
              </a:rPr>
              <a:t> </a:t>
            </a:r>
            <a:r>
              <a:rPr lang="en-US" sz="1100" dirty="0"/>
              <a:t>TS 26.143 (Messaging Media profiles) presented in v1.0.0 for information. </a:t>
            </a:r>
          </a:p>
          <a:p>
            <a:pPr lvl="1"/>
            <a:r>
              <a:rPr lang="en-US" sz="1100" dirty="0"/>
              <a:t>5GMS_Pro_Ph2: (</a:t>
            </a:r>
            <a:r>
              <a:rPr lang="en-US" sz="1100" dirty="0">
                <a:hlinkClick r:id="rId7"/>
              </a:rPr>
              <a:t>SP-231303</a:t>
            </a:r>
            <a:r>
              <a:rPr lang="en-US" sz="1100" dirty="0"/>
              <a:t>) TS 26.510-100 - Media delivery; interactions and APIs for provisioning and media session handling, presented for information</a:t>
            </a:r>
          </a:p>
          <a:p>
            <a:pPr lvl="1"/>
            <a:r>
              <a:rPr lang="en-US" altLang="zh-CN" sz="1100" dirty="0" err="1">
                <a:cs typeface="Arial" pitchFamily="34" charset="0"/>
              </a:rPr>
              <a:t>IVAS_Codec</a:t>
            </a:r>
            <a:r>
              <a:rPr lang="en-US" altLang="zh-CN" sz="1100" dirty="0">
                <a:cs typeface="Arial" pitchFamily="34" charset="0"/>
              </a:rPr>
              <a:t> draft specifications :</a:t>
            </a:r>
          </a:p>
          <a:p>
            <a:pPr lvl="2"/>
            <a:r>
              <a:rPr lang="en-US" altLang="zh-CN" sz="800" dirty="0">
                <a:cs typeface="Arial" pitchFamily="34" charset="0"/>
              </a:rPr>
              <a:t>TS 26.256-100 - Codec for Immersive Voice and Audio Services; Jitter Buffer Management</a:t>
            </a:r>
          </a:p>
          <a:p>
            <a:pPr lvl="2"/>
            <a:r>
              <a:rPr lang="en-US" altLang="zh-CN" sz="800" dirty="0">
                <a:cs typeface="Arial" pitchFamily="34" charset="0"/>
              </a:rPr>
              <a:t>TS 26.255-100 - Codec for Immersive Voice and Audio Services; Error concealment of lost packets</a:t>
            </a:r>
          </a:p>
          <a:p>
            <a:pPr lvl="2"/>
            <a:r>
              <a:rPr lang="en-US" altLang="zh-CN" sz="800" dirty="0">
                <a:cs typeface="Arial" pitchFamily="34" charset="0"/>
              </a:rPr>
              <a:t>TS 26.254-100 - Codec for Immersive Voice and Audio Services; Rendering</a:t>
            </a:r>
          </a:p>
          <a:p>
            <a:pPr lvl="2"/>
            <a:r>
              <a:rPr lang="en-US" altLang="zh-CN" sz="800" dirty="0">
                <a:cs typeface="Arial" pitchFamily="34" charset="0"/>
              </a:rPr>
              <a:t>TS 26.253-100 - Codec for Immersive Voice and Audio Services; Detailed Algorithmic Description incl. RTP payload format and SDP parameter definitions</a:t>
            </a:r>
          </a:p>
          <a:p>
            <a:pPr lvl="2"/>
            <a:r>
              <a:rPr lang="en-US" altLang="zh-CN" sz="800" dirty="0">
                <a:cs typeface="Arial" pitchFamily="34" charset="0"/>
              </a:rPr>
              <a:t>TS 26.252-100 - Codec for Immersive Voice and Audio Services; Test sequences</a:t>
            </a:r>
            <a:endParaRPr lang="en-US" altLang="zh-CN" sz="700" dirty="0">
              <a:cs typeface="Arial" pitchFamily="34" charset="0"/>
            </a:endParaRPr>
          </a:p>
          <a:p>
            <a:pPr lvl="1"/>
            <a:r>
              <a:rPr lang="en-US" altLang="zh-CN" sz="1100" dirty="0">
                <a:cs typeface="Arial" pitchFamily="34" charset="0"/>
              </a:rPr>
              <a:t>SA4 endorsed that interested companies will prepare a presentation including demo of the IVAS Codec standard to be presented to SA#102</a:t>
            </a:r>
          </a:p>
          <a:p>
            <a:pPr lvl="1"/>
            <a:r>
              <a:rPr lang="en-US" altLang="zh-CN" sz="1100" dirty="0">
                <a:cs typeface="Arial" pitchFamily="34" charset="0"/>
              </a:rPr>
              <a:t>MP_RTT: </a:t>
            </a:r>
            <a:r>
              <a:rPr lang="en-US" sz="1100" u="sng" dirty="0">
                <a:solidFill>
                  <a:srgbClr val="0000FF"/>
                </a:solidFill>
                <a:effectLst/>
                <a:ea typeface="Calibri" panose="020F0502020204030204" pitchFamily="34" charset="0"/>
                <a:hlinkClick r:id="rId8"/>
              </a:rPr>
              <a:t>SP-231375 </a:t>
            </a:r>
            <a:r>
              <a:rPr lang="en-US" altLang="zh-CN" sz="1100" dirty="0">
                <a:cs typeface="Arial" pitchFamily="34" charset="0"/>
              </a:rPr>
              <a:t>CR to TS 26.114 with normative recommendations and revised WID</a:t>
            </a:r>
          </a:p>
          <a:p>
            <a:pPr lvl="1"/>
            <a:r>
              <a:rPr lang="en-US" altLang="zh-CN" sz="1100" dirty="0">
                <a:cs typeface="Arial" pitchFamily="34" charset="0"/>
              </a:rPr>
              <a:t>FS_ARMRQOE: (</a:t>
            </a:r>
            <a:r>
              <a:rPr lang="en-US" altLang="zh-CN" sz="1100" dirty="0">
                <a:cs typeface="Arial" pitchFamily="34" charset="0"/>
                <a:hlinkClick r:id="rId9"/>
              </a:rPr>
              <a:t>S4-231297</a:t>
            </a:r>
            <a:r>
              <a:rPr lang="en-US" altLang="zh-CN" sz="1100" dirty="0">
                <a:cs typeface="Arial" pitchFamily="34" charset="0"/>
              </a:rPr>
              <a:t>) TR 26.812-100 - </a:t>
            </a:r>
            <a:r>
              <a:rPr lang="en-US" altLang="zh-CN" sz="1100" dirty="0" err="1">
                <a:cs typeface="Arial" pitchFamily="34" charset="0"/>
              </a:rPr>
              <a:t>QoE</a:t>
            </a:r>
            <a:r>
              <a:rPr lang="en-US" altLang="zh-CN" sz="1100" dirty="0">
                <a:cs typeface="Arial" pitchFamily="34" charset="0"/>
              </a:rPr>
              <a:t> Metrics for AR/MR Services presented for information to SA.</a:t>
            </a:r>
          </a:p>
          <a:p>
            <a:pPr lvl="1"/>
            <a:r>
              <a:rPr lang="en-US" sz="1100" dirty="0" err="1"/>
              <a:t>FS_HEVC_Profiles</a:t>
            </a:r>
            <a:r>
              <a:rPr lang="en-US" sz="1100" dirty="0"/>
              <a:t>: (</a:t>
            </a:r>
            <a:r>
              <a:rPr lang="en-US" altLang="zh-CN" sz="1100" dirty="0">
                <a:cs typeface="Arial" pitchFamily="34" charset="0"/>
                <a:hlinkClick r:id="rId10"/>
              </a:rPr>
              <a:t>SP-231304</a:t>
            </a:r>
            <a:r>
              <a:rPr lang="en-US" altLang="zh-CN" sz="1100" dirty="0">
                <a:cs typeface="Arial" pitchFamily="34" charset="0"/>
              </a:rPr>
              <a:t>): TR 26.966-100 - Evaluation of new HEVC coding tools presented for information.</a:t>
            </a:r>
          </a:p>
          <a:p>
            <a:r>
              <a:rPr lang="en-US" sz="1400" dirty="0">
                <a:solidFill>
                  <a:srgbClr val="000000"/>
                </a:solidFill>
              </a:rPr>
              <a:t>No new SID/WID</a:t>
            </a:r>
          </a:p>
          <a:p>
            <a:r>
              <a:rPr lang="en-US" sz="1400" dirty="0"/>
              <a:t>One ongoing SID targeting Rel-19: Study on Diverse audio Capturing system for End-user Devices </a:t>
            </a:r>
            <a:r>
              <a:rPr lang="en-US" altLang="en-US" sz="1400" dirty="0"/>
              <a:t>(</a:t>
            </a:r>
            <a:r>
              <a:rPr lang="en-US" sz="1400" dirty="0" err="1"/>
              <a:t>FS_DaCED</a:t>
            </a:r>
            <a:r>
              <a:rPr lang="en-US" altLang="en-US" sz="1400" dirty="0"/>
              <a:t>)</a:t>
            </a:r>
          </a:p>
          <a:p>
            <a:r>
              <a:rPr lang="en-US" sz="1400" dirty="0"/>
              <a:t>Kept our focus on Rel-18. Rel-19 planning to be discussed starting from December 2023 in a subset of SWGs</a:t>
            </a:r>
            <a:endParaRPr lang="en-US" sz="1100" dirty="0"/>
          </a:p>
          <a:p>
            <a:endParaRPr lang="en-US" sz="1400" dirty="0">
              <a:cs typeface="Arial" pitchFamily="34" charset="0"/>
            </a:endParaRPr>
          </a:p>
          <a:p>
            <a:endParaRPr lang="en-US" sz="1600" dirty="0">
              <a:cs typeface="Arial" pitchFamily="34" charset="0"/>
            </a:endParaRPr>
          </a:p>
          <a:p>
            <a:pPr lvl="2"/>
            <a:endParaRPr lang="en-US" sz="1000" dirty="0">
              <a:cs typeface="Arial" pitchFamily="34" charset="0"/>
            </a:endParaRPr>
          </a:p>
          <a:p>
            <a:pPr lvl="1"/>
            <a:endParaRPr lang="en-US" sz="1100" dirty="0"/>
          </a:p>
          <a:p>
            <a:pPr lvl="1"/>
            <a:endParaRPr lang="en-US" sz="1100" dirty="0"/>
          </a:p>
          <a:p>
            <a:pPr lvl="1"/>
            <a:endParaRPr lang="fr-FR" sz="1100" dirty="0"/>
          </a:p>
        </p:txBody>
      </p:sp>
    </p:spTree>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4814B433DB9B594885F4112FE4976328" ma:contentTypeVersion="13" ma:contentTypeDescription="Create a new document." ma:contentTypeScope="" ma:versionID="bfc5638d4f01580694a8c7f93567c8e7">
  <xsd:schema xmlns:xsd="http://www.w3.org/2001/XMLSchema" xmlns:xs="http://www.w3.org/2001/XMLSchema" xmlns:p="http://schemas.microsoft.com/office/2006/metadata/properties" xmlns:ns3="d36af664-2dfc-46e0-99b9-b4775a37cfc8" xmlns:ns4="7c28629c-29d3-4904-ae90-4b38e6ab8730" targetNamespace="http://schemas.microsoft.com/office/2006/metadata/properties" ma:root="true" ma:fieldsID="a12d0ce96aff54703c1e76432497b68e" ns3:_="" ns4:_="">
    <xsd:import namespace="d36af664-2dfc-46e0-99b9-b4775a37cfc8"/>
    <xsd:import namespace="7c28629c-29d3-4904-ae90-4b38e6ab8730"/>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AutoTags" minOccurs="0"/>
                <xsd:element ref="ns4:MediaServiceOCR" minOccurs="0"/>
                <xsd:element ref="ns4:MediaServiceGenerationTime" minOccurs="0"/>
                <xsd:element ref="ns4:MediaServiceEventHashCode" minOccurs="0"/>
                <xsd:element ref="ns4:MediaServiceAutoKeyPoints" minOccurs="0"/>
                <xsd:element ref="ns4:MediaServiceKeyPoints" minOccurs="0"/>
                <xsd:element ref="ns4:MediaServiceDateTaken" minOccurs="0"/>
                <xsd:element ref="ns4: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36af664-2dfc-46e0-99b9-b4775a37cfc8"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SharingHintHash" ma:index="10" nillable="true" ma:displayName="Sharing Hint Hash"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c28629c-29d3-4904-ae90-4b38e6ab8730"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true">
      <xsd:simpleType>
        <xsd:restriction base="dms:Note">
          <xsd:maxLength value="255"/>
        </xsd:restriction>
      </xsd:simpleType>
    </xsd:element>
    <xsd:element name="MediaServiceDateTaken" ma:index="19" nillable="true" ma:displayName="MediaServiceDateTaken" ma:hidden="true" ma:internalName="MediaServiceDateTaken" ma:readOnly="true">
      <xsd:simpleType>
        <xsd:restriction base="dms:Text"/>
      </xsd:simpleType>
    </xsd:element>
    <xsd:element name="MediaServiceLocation" ma:index="20" nillable="true" ma:displayName="Location" ma:internalName="MediaServiceLocation"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A116FCB1-8F34-4320-992F-FF9AB90D52D9}">
  <ds:schemaRefs>
    <ds:schemaRef ds:uri="http://schemas.microsoft.com/sharepoint/v3/contenttype/forms"/>
  </ds:schemaRefs>
</ds:datastoreItem>
</file>

<file path=customXml/itemProps2.xml><?xml version="1.0" encoding="utf-8"?>
<ds:datastoreItem xmlns:ds="http://schemas.openxmlformats.org/officeDocument/2006/customXml" ds:itemID="{BD02810A-A5B3-4801-94E4-10D646DD873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36af664-2dfc-46e0-99b9-b4775a37cfc8"/>
    <ds:schemaRef ds:uri="7c28629c-29d3-4904-ae90-4b38e6ab8730"/>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83A382C1-8D34-41E2-AE7D-C7A1F0A6CDFD}">
  <ds:schemaRefs>
    <ds:schemaRef ds:uri="http://purl.org/dc/terms/"/>
    <ds:schemaRef ds:uri="http://schemas.microsoft.com/office/2006/metadata/properties"/>
    <ds:schemaRef ds:uri="http://purl.org/dc/dcmitype/"/>
    <ds:schemaRef ds:uri="http://schemas.microsoft.com/office/2006/documentManagement/types"/>
    <ds:schemaRef ds:uri="7c28629c-29d3-4904-ae90-4b38e6ab8730"/>
    <ds:schemaRef ds:uri="http://schemas.microsoft.com/office/infopath/2007/PartnerControls"/>
    <ds:schemaRef ds:uri="http://purl.org/dc/elements/1.1/"/>
    <ds:schemaRef ds:uri="http://www.w3.org/XML/1998/namespace"/>
    <ds:schemaRef ds:uri="http://schemas.openxmlformats.org/package/2006/metadata/core-properties"/>
    <ds:schemaRef ds:uri="d36af664-2dfc-46e0-99b9-b4775a37cfc8"/>
  </ds:schemaRefs>
</ds:datastoreItem>
</file>

<file path=docProps/app.xml><?xml version="1.0" encoding="utf-8"?>
<Properties xmlns="http://schemas.openxmlformats.org/officeDocument/2006/extended-properties" xmlns:vt="http://schemas.openxmlformats.org/officeDocument/2006/docPropsVTypes">
  <Template/>
  <TotalTime>98865</TotalTime>
  <Words>7518</Words>
  <Application>Microsoft Office PowerPoint</Application>
  <PresentationFormat>Widescreen</PresentationFormat>
  <Paragraphs>1251</Paragraphs>
  <Slides>40</Slides>
  <Notes>3</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40</vt:i4>
      </vt:variant>
    </vt:vector>
  </HeadingPairs>
  <TitlesOfParts>
    <vt:vector size="46" baseType="lpstr">
      <vt:lpstr>-apple-system</vt:lpstr>
      <vt:lpstr>Arial</vt:lpstr>
      <vt:lpstr>Arial </vt:lpstr>
      <vt:lpstr>Calibri</vt:lpstr>
      <vt:lpstr>Times New Roman</vt:lpstr>
      <vt:lpstr>Office Theme</vt:lpstr>
      <vt:lpstr>     TSG SA WG4 (SA4) Status Report at TSG SA#102    </vt:lpstr>
      <vt:lpstr>Outline</vt:lpstr>
      <vt:lpstr>SA4 leadership and subgroups</vt:lpstr>
      <vt:lpstr>Meetings held since SA#101 </vt:lpstr>
      <vt:lpstr>Calendar of future meetings - 1</vt:lpstr>
      <vt:lpstr>Calendar of future meetings - 2</vt:lpstr>
      <vt:lpstr>Calendar of future meetings - 3</vt:lpstr>
      <vt:lpstr>SA4 meeting statistics</vt:lpstr>
      <vt:lpstr>SA4 progress highlights </vt:lpstr>
      <vt:lpstr>CRs to features in Release 17 and earlier</vt:lpstr>
      <vt:lpstr>Overview of work progress  Rel-18 Work Items 1/2</vt:lpstr>
      <vt:lpstr>Overview of work progress  Rel-18 Work Items 2/2</vt:lpstr>
      <vt:lpstr>CRs to completed Rel-18 items and TEI18</vt:lpstr>
      <vt:lpstr>Immersive Real-time Communication for WebRTC (iRTCW)</vt:lpstr>
      <vt:lpstr>Media Capabilities for Augmented Reality (MeCAR)</vt:lpstr>
      <vt:lpstr>IMS-based AR Conversational Services (IBACS)</vt:lpstr>
      <vt:lpstr>Split Rendering Media Service Enabler (SR_MSE)</vt:lpstr>
      <vt:lpstr>5G Real-time Transport Protocols (5G_RTP)</vt:lpstr>
      <vt:lpstr>Terminal Audio quality performance and Test methods for Immersive Audio Services (ATIAS)</vt:lpstr>
      <vt:lpstr>EVS Codec Extension for Immersive Voice and Audio Services (IVAS_Codec) - 1/2</vt:lpstr>
      <vt:lpstr>EVS Codec Extension for Immersive Voice and Audio Services (IVAS_Codec) - 2/2</vt:lpstr>
      <vt:lpstr>Enhancements to UE Testing (eUET)</vt:lpstr>
      <vt:lpstr>Enhanced Multiparty RTT  (MP_RTT)</vt:lpstr>
      <vt:lpstr>Immersive Audio for Split Rendering Scenarios (ISAR)</vt:lpstr>
      <vt:lpstr>5G-Advanced media PROfiles for MessagIng SErvices (PROMISE)</vt:lpstr>
      <vt:lpstr>5G Media Streaming Protocols Phase 2 (5GMS_Pro_Ph2)</vt:lpstr>
      <vt:lpstr>Overview of work progress  Study Items</vt:lpstr>
      <vt:lpstr>Feasibility Study on Artificial Intelligence (AI) and Machine Learning (ML) for Media (FS_AI4Media)</vt:lpstr>
      <vt:lpstr>Study on Media Streaming aspects of Network Slicing Phase 2 (FS_MS_NS_Ph2) – Complete !</vt:lpstr>
      <vt:lpstr>Feasibility Study on the enhancements for immersive Real-time Communication for WebRTC (FS_eiRTCW)</vt:lpstr>
      <vt:lpstr>Feasibility Study on AR and MR QoE Metrics (FS_ARMRQoE)</vt:lpstr>
      <vt:lpstr>Study on Diverse audio Capturing system for End-user Devices (FS_DaCED)</vt:lpstr>
      <vt:lpstr>Feasibility Study on Film Grain synthesis (FS_FGS)</vt:lpstr>
      <vt:lpstr>Feasibility Study on new HEVC profiles and operating points (FS_HEVC_Profiles)</vt:lpstr>
      <vt:lpstr>Feasibility Study on Avatars for Real-Time Communication (FS_AVATAR)</vt:lpstr>
      <vt:lpstr>New Work and Study Item(s)</vt:lpstr>
      <vt:lpstr>Dependencies on IETF drafts in SA4</vt:lpstr>
      <vt:lpstr>SA4 agreements for Rel-19</vt:lpstr>
      <vt:lpstr>Summary of action items</vt:lpstr>
      <vt:lpstr>SA4 leadership team at SA4#126 in beautiful Chicago, hosted by ATIS</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dc:description>© 2009  All rights reserved</dc:description>
  <cp:lastModifiedBy>Gabin, Frederic</cp:lastModifiedBy>
  <cp:revision>3032</cp:revision>
  <cp:lastPrinted>2016-09-13T11:31:59Z</cp:lastPrinted>
  <dcterms:created xsi:type="dcterms:W3CDTF">2008-08-30T09:32:10Z</dcterms:created>
  <dcterms:modified xsi:type="dcterms:W3CDTF">2023-12-06T22:14:19Z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UpdateProcess">
    <vt:lpwstr>End</vt:lpwstr>
  </property>
  <property fmtid="{D5CDD505-2E9C-101B-9397-08002B2CF9AE}" pid="3" name="ContentTypeId">
    <vt:lpwstr>0x0101004814B433DB9B594885F4112FE4976328</vt:lpwstr>
  </property>
</Properties>
</file>